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32"/>
  </p:handoutMasterIdLst>
  <p:sldIdLst>
    <p:sldId id="298" r:id="rId3"/>
    <p:sldId id="256" r:id="rId4"/>
    <p:sldId id="257" r:id="rId6"/>
    <p:sldId id="258" r:id="rId7"/>
    <p:sldId id="270" r:id="rId8"/>
    <p:sldId id="259" r:id="rId9"/>
    <p:sldId id="317" r:id="rId10"/>
    <p:sldId id="275" r:id="rId11"/>
    <p:sldId id="286" r:id="rId12"/>
    <p:sldId id="260" r:id="rId13"/>
    <p:sldId id="263" r:id="rId14"/>
    <p:sldId id="320" r:id="rId15"/>
    <p:sldId id="321" r:id="rId16"/>
    <p:sldId id="322" r:id="rId17"/>
    <p:sldId id="324" r:id="rId18"/>
    <p:sldId id="276" r:id="rId19"/>
    <p:sldId id="265" r:id="rId20"/>
    <p:sldId id="325" r:id="rId21"/>
    <p:sldId id="266" r:id="rId22"/>
    <p:sldId id="326" r:id="rId23"/>
    <p:sldId id="327" r:id="rId24"/>
    <p:sldId id="328" r:id="rId25"/>
    <p:sldId id="329" r:id="rId26"/>
    <p:sldId id="331" r:id="rId27"/>
    <p:sldId id="332" r:id="rId28"/>
    <p:sldId id="333" r:id="rId29"/>
    <p:sldId id="268" r:id="rId30"/>
    <p:sldId id="262" r:id="rId31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0" userDrawn="1">
          <p15:clr>
            <a:srgbClr val="A4A3A4"/>
          </p15:clr>
        </p15:guide>
        <p15:guide id="2" pos="39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793D"/>
    <a:srgbClr val="92D050"/>
    <a:srgbClr val="3AA700"/>
    <a:srgbClr val="B6EA82"/>
    <a:srgbClr val="4FA2AC"/>
    <a:srgbClr val="592F71"/>
    <a:srgbClr val="95D5D8"/>
    <a:srgbClr val="CFF4FD"/>
    <a:srgbClr val="7F7F7F"/>
    <a:srgbClr val="4C69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1080" y="72"/>
      </p:cViewPr>
      <p:guideLst>
        <p:guide orient="horz" pos="2060"/>
        <p:guide pos="396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charset="0"/>
        <a:ea typeface="Calibri" panose="020F0502020204030204" charset="0"/>
        <a:cs typeface="Calibri" panose="020F050202020403020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charset="0"/>
        <a:ea typeface="Calibri" panose="020F0502020204030204" charset="0"/>
        <a:cs typeface="Calibri" panose="020F050202020403020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charset="0"/>
        <a:ea typeface="Calibri" panose="020F0502020204030204" charset="0"/>
        <a:cs typeface="Calibri" panose="020F050202020403020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charset="0"/>
        <a:ea typeface="Calibri" panose="020F0502020204030204" charset="0"/>
        <a:cs typeface="Calibri" panose="020F050202020403020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charset="0"/>
        <a:ea typeface="Calibri" panose="020F0502020204030204" charset="0"/>
        <a:cs typeface="Calibri" panose="020F050202020403020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" name="图片 1" descr="图层-4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7305" y="4283710"/>
            <a:ext cx="4968240" cy="2588895"/>
          </a:xfrm>
          <a:prstGeom prst="rect">
            <a:avLst/>
          </a:prstGeom>
          <a:noFill/>
          <a:ln w="3175">
            <a:noFill/>
            <a:headEnd type="none" w="lg" len="lg"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图片 2" descr="绿叶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25130" y="1905"/>
            <a:ext cx="4168140" cy="25190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3.xml"/><Relationship Id="rId3" Type="http://schemas.openxmlformats.org/officeDocument/2006/relationships/hyperlink" Target="https://drive.google.com/file/d/1sXM2_8CtfvTzcggd95jM0Pk5SGZ4f4q8/view" TargetMode="Externa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8.xml"/><Relationship Id="rId6" Type="http://schemas.openxmlformats.org/officeDocument/2006/relationships/hyperlink" Target="https://agrikanara.blogspot.com/2009/03/pengemasan-dan-penyimpanan-buah-tomat.html" TargetMode="External"/><Relationship Id="rId5" Type="http://schemas.openxmlformats.org/officeDocument/2006/relationships/hyperlink" Target="https://agrikanara.blogspot.com/2009/03/" TargetMode="External"/><Relationship Id="rId4" Type="http://schemas.openxmlformats.org/officeDocument/2006/relationships/hyperlink" Target="https://journal.ipb.ac.id/index.php/jtep/article/view/7412" TargetMode="External"/><Relationship Id="rId3" Type="http://schemas.openxmlformats.org/officeDocument/2006/relationships/hyperlink" Target="https://repository.ipb.ac.id/handle/123456789/60558" TargetMode="External"/><Relationship Id="rId2" Type="http://schemas.openxmlformats.org/officeDocument/2006/relationships/hyperlink" Target="https://id.wikipedia.org/wiki/Seledri" TargetMode="External"/><Relationship Id="rId1" Type="http://schemas.openxmlformats.org/officeDocument/2006/relationships/hyperlink" Target="https://aceh.tribunnews.com/2021/06/13/daun-seledri-bumbu-masak-yang-ternyata-berkhasiat-untuk-kesehatan-tubuh" TargetMode="Externa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9.xml"/><Relationship Id="rId7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11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7700010" y="1823720"/>
            <a:ext cx="2927350" cy="875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2. Meningkatkan citra produk</a:t>
            </a:r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445375" y="3264535"/>
            <a:ext cx="3033395" cy="1027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700" marR="5080" indent="0">
              <a:lnSpc>
                <a:spcPct val="100000"/>
              </a:lnSpc>
              <a:spcBef>
                <a:spcPts val="100"/>
              </a:spcBef>
              <a:buNone/>
              <a:tabLst>
                <a:tab pos="287020" algn="l"/>
              </a:tabLst>
            </a:pPr>
            <a:endParaRPr sz="2000" dirty="0">
              <a:latin typeface="Calibri" panose="020F0502020204030204"/>
              <a:cs typeface="Calibri" panose="020F0502020204030204"/>
            </a:endParaRPr>
          </a:p>
          <a:p>
            <a:pPr marL="12700" indent="0">
              <a:lnSpc>
                <a:spcPct val="100000"/>
              </a:lnSpc>
              <a:spcBef>
                <a:spcPts val="5"/>
              </a:spcBef>
              <a:buNone/>
              <a:tabLst>
                <a:tab pos="287020" algn="l"/>
              </a:tabLst>
            </a:pPr>
            <a:r>
              <a:rPr lang="en-US" sz="2000" spc="-10" dirty="0">
                <a:latin typeface="Calibri" panose="020F0502020204030204"/>
                <a:cs typeface="Calibri" panose="020F0502020204030204"/>
                <a:sym typeface="+mn-ea"/>
              </a:rPr>
              <a:t>4.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Sebagai</a:t>
            </a:r>
            <a:r>
              <a:rPr sz="2000" spc="-2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alat</a:t>
            </a:r>
            <a:r>
              <a:rPr sz="2000" spc="-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prom</a:t>
            </a:r>
            <a:r>
              <a:rPr lang="en-US" sz="2000" spc="-10" dirty="0">
                <a:latin typeface="Calibri" panose="020F0502020204030204"/>
                <a:cs typeface="Calibri" panose="020F0502020204030204"/>
                <a:sym typeface="+mn-ea"/>
              </a:rPr>
              <a:t>osi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algn="l">
              <a:lnSpc>
                <a:spcPct val="130000"/>
              </a:lnSpc>
              <a:defRPr/>
            </a:pP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434205" y="1578610"/>
            <a:ext cx="2766060" cy="2691130"/>
            <a:chOff x="6980" y="3393"/>
            <a:chExt cx="4356" cy="4238"/>
          </a:xfrm>
        </p:grpSpPr>
        <p:sp>
          <p:nvSpPr>
            <p:cNvPr id="8" name="矩形 7"/>
            <p:cNvSpPr/>
            <p:nvPr/>
          </p:nvSpPr>
          <p:spPr>
            <a:xfrm>
              <a:off x="7713" y="3921"/>
              <a:ext cx="2896" cy="2971"/>
            </a:xfrm>
            <a:prstGeom prst="rect">
              <a:avLst/>
            </a:prstGeom>
            <a:noFill/>
            <a:ln w="25400">
              <a:solidFill>
                <a:srgbClr val="3AA7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0268" name="MH_SubTitle_1"/>
            <p:cNvSpPr>
              <a:spLocks noChangeArrowheads="1"/>
            </p:cNvSpPr>
            <p:nvPr/>
          </p:nvSpPr>
          <p:spPr bwMode="auto">
            <a:xfrm>
              <a:off x="9850" y="3413"/>
              <a:ext cx="1456" cy="145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2800" b="1" dirty="0">
                  <a:solidFill>
                    <a:srgbClr val="FEFFFF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2</a:t>
              </a:r>
              <a:endParaRPr lang="en-US" sz="2800" b="1" dirty="0">
                <a:solidFill>
                  <a:srgbClr val="FEFFF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0" name="MH_SubTitle_1"/>
            <p:cNvSpPr>
              <a:spLocks noChangeArrowheads="1"/>
            </p:cNvSpPr>
            <p:nvPr/>
          </p:nvSpPr>
          <p:spPr bwMode="auto">
            <a:xfrm>
              <a:off x="9880" y="6177"/>
              <a:ext cx="1456" cy="1454"/>
            </a:xfrm>
            <a:prstGeom prst="ellipse">
              <a:avLst/>
            </a:prstGeom>
            <a:solidFill>
              <a:srgbClr val="3AA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2800" b="1" dirty="0">
                  <a:solidFill>
                    <a:srgbClr val="FEFFFF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4</a:t>
              </a:r>
              <a:endParaRPr lang="en-US" sz="2800" b="1" dirty="0">
                <a:solidFill>
                  <a:srgbClr val="FEFFF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" name="MH_SubTitle_1"/>
            <p:cNvSpPr>
              <a:spLocks noChangeArrowheads="1"/>
            </p:cNvSpPr>
            <p:nvPr/>
          </p:nvSpPr>
          <p:spPr bwMode="auto">
            <a:xfrm>
              <a:off x="7010" y="3393"/>
              <a:ext cx="1456" cy="1454"/>
            </a:xfrm>
            <a:prstGeom prst="ellipse">
              <a:avLst/>
            </a:prstGeom>
            <a:solidFill>
              <a:srgbClr val="3AA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2800" b="1" dirty="0">
                  <a:solidFill>
                    <a:srgbClr val="FEFFFF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1</a:t>
              </a:r>
              <a:endParaRPr lang="en-US" sz="2800" b="1" dirty="0">
                <a:solidFill>
                  <a:srgbClr val="FEFFF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" name="MH_SubTitle_1"/>
            <p:cNvSpPr>
              <a:spLocks noChangeArrowheads="1"/>
            </p:cNvSpPr>
            <p:nvPr/>
          </p:nvSpPr>
          <p:spPr bwMode="auto">
            <a:xfrm>
              <a:off x="6980" y="6157"/>
              <a:ext cx="1456" cy="145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2800" b="1" dirty="0">
                  <a:solidFill>
                    <a:srgbClr val="FEFFFF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3</a:t>
              </a:r>
              <a:endParaRPr lang="en-US" sz="2800" b="1" dirty="0">
                <a:solidFill>
                  <a:srgbClr val="FEFFF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901065" y="1874520"/>
            <a:ext cx="322262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7020" indent="-274320" algn="just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87020" algn="l"/>
              </a:tabLst>
            </a:pP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Menghambat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penurunan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bobot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20" dirty="0">
                <a:latin typeface="Calibri" panose="020F0502020204030204"/>
                <a:cs typeface="Calibri" panose="020F0502020204030204"/>
                <a:sym typeface="+mn-ea"/>
              </a:rPr>
              <a:t>berat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akibat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transpirasi.</a:t>
            </a:r>
            <a:endParaRPr sz="2000" dirty="0">
              <a:latin typeface="Calibri" panose="020F0502020204030204"/>
              <a:cs typeface="Calibri" panose="020F0502020204030204"/>
            </a:endParaRPr>
          </a:p>
          <a:p>
            <a:pPr marL="287020" indent="-274320" algn="just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87020" algn="l"/>
              </a:tabLst>
            </a:pP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04875" y="3151505"/>
            <a:ext cx="3033395" cy="11049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2700" marR="5080" indent="0" algn="just">
              <a:lnSpc>
                <a:spcPct val="100000"/>
              </a:lnSpc>
              <a:spcBef>
                <a:spcPts val="100"/>
              </a:spcBef>
              <a:buNone/>
              <a:tabLst>
                <a:tab pos="287020" algn="l"/>
              </a:tabLst>
            </a:pPr>
            <a:r>
              <a:rPr lang="en-US" sz="2000" spc="-5" dirty="0">
                <a:latin typeface="Calibri" panose="020F0502020204030204"/>
                <a:cs typeface="Calibri" panose="020F0502020204030204"/>
                <a:sym typeface="+mn-ea"/>
              </a:rPr>
              <a:t>3.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Menghindari</a:t>
            </a:r>
            <a:r>
              <a:rPr sz="2000" spc="-2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atau</a:t>
            </a:r>
            <a:r>
              <a:rPr sz="2000" spc="-2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mengurangi</a:t>
            </a:r>
            <a:r>
              <a:rPr sz="2000" spc="-2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kerusakan</a:t>
            </a:r>
            <a:r>
              <a:rPr sz="2000" spc="-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pada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waktu </a:t>
            </a:r>
            <a:r>
              <a:rPr sz="2000" spc="-484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pengangkutan.</a:t>
            </a:r>
            <a:endParaRPr sz="2000" dirty="0">
              <a:latin typeface="Calibri" panose="020F0502020204030204"/>
              <a:cs typeface="Calibri" panose="020F0502020204030204"/>
            </a:endParaRPr>
          </a:p>
          <a:p>
            <a:pPr marL="12700" indent="0">
              <a:lnSpc>
                <a:spcPct val="100000"/>
              </a:lnSpc>
              <a:spcBef>
                <a:spcPts val="5"/>
              </a:spcBef>
              <a:buNone/>
              <a:tabLst>
                <a:tab pos="287020" algn="l"/>
              </a:tabLst>
            </a:pPr>
            <a:endParaRPr sz="2000" dirty="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endParaRPr lang="zh-CN" altLang="en-US" sz="2000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.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>
              <a:lnSpc>
                <a:spcPct val="130000"/>
              </a:lnSpc>
              <a:defRPr/>
            </a:pP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3820795" y="773430"/>
            <a:ext cx="4300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Tujuan Pengemasan Tomat</a:t>
            </a:r>
            <a:endParaRPr lang="en-US" altLang="zh-CN" sz="2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53795" y="836295"/>
            <a:ext cx="2717165" cy="317500"/>
            <a:chOff x="2050" y="1567"/>
            <a:chExt cx="4279" cy="500"/>
          </a:xfrm>
        </p:grpSpPr>
        <p:grpSp>
          <p:nvGrpSpPr>
            <p:cNvPr id="7" name="组合 6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15" name="直接连接符 14"/>
            <p:cNvCxnSpPr>
              <a:stCxn id="11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 flipH="1">
            <a:off x="8147685" y="836295"/>
            <a:ext cx="2717165" cy="317500"/>
            <a:chOff x="2050" y="1567"/>
            <a:chExt cx="4279" cy="500"/>
          </a:xfrm>
        </p:grpSpPr>
        <p:grpSp>
          <p:nvGrpSpPr>
            <p:cNvPr id="20" name="组合 19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28" name="直接连接符 27"/>
            <p:cNvCxnSpPr>
              <a:stCxn id="23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Box 15"/>
          <p:cNvSpPr txBox="1"/>
          <p:nvPr/>
        </p:nvSpPr>
        <p:spPr>
          <a:xfrm>
            <a:off x="982980" y="4488815"/>
            <a:ext cx="10365740" cy="2648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98450" marR="5080" indent="-2857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Pengemasan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yang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baik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harus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dapat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 melindungi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5" dirty="0">
                <a:latin typeface="Calibri" panose="020F0502020204030204"/>
                <a:cs typeface="Calibri" panose="020F0502020204030204"/>
                <a:sym typeface="+mn-ea"/>
              </a:rPr>
              <a:t>barang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 segar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dari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pengaruh </a:t>
            </a:r>
            <a:r>
              <a:rPr spc="-15" dirty="0">
                <a:latin typeface="Calibri" panose="020F0502020204030204"/>
                <a:cs typeface="Calibri" panose="020F0502020204030204"/>
                <a:sym typeface="+mn-ea"/>
              </a:rPr>
              <a:t>lingkungan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dan mencegah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dari </a:t>
            </a:r>
            <a:r>
              <a:rPr spc="-20" dirty="0">
                <a:latin typeface="Calibri" panose="020F0502020204030204"/>
                <a:cs typeface="Calibri" panose="020F0502020204030204"/>
                <a:sym typeface="+mn-ea"/>
              </a:rPr>
              <a:t>cacat </a:t>
            </a:r>
            <a:r>
              <a:rPr spc="-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fisik.</a:t>
            </a:r>
            <a:r>
              <a:rPr spc="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endParaRPr spc="5" dirty="0">
              <a:latin typeface="Calibri" panose="020F0502020204030204"/>
              <a:cs typeface="Calibri" panose="020F0502020204030204"/>
              <a:sym typeface="+mn-ea"/>
            </a:endParaRPr>
          </a:p>
          <a:p>
            <a:pPr marL="298450" marR="5080" indent="-2857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pc="5" dirty="0">
                <a:latin typeface="Calibri" panose="020F0502020204030204"/>
                <a:cs typeface="Calibri" panose="020F0502020204030204"/>
                <a:sym typeface="+mn-ea"/>
              </a:rPr>
              <a:t>Pengemasan harus memberikan keuntungan dari segi kesehatan sehingga tiap wadah harus bersih. </a:t>
            </a:r>
            <a:endParaRPr lang="en-US" spc="5" dirty="0">
              <a:latin typeface="Calibri" panose="020F0502020204030204"/>
              <a:cs typeface="Calibri" panose="020F0502020204030204"/>
              <a:sym typeface="+mn-ea"/>
            </a:endParaRPr>
          </a:p>
          <a:p>
            <a:pPr marL="298450" marR="5080" indent="-2857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pc="5" dirty="0">
                <a:latin typeface="Calibri" panose="020F0502020204030204"/>
                <a:cs typeface="Calibri" panose="020F0502020204030204"/>
                <a:sym typeface="+mn-ea"/>
              </a:rPr>
              <a:t>Setiap wadah yang tertutup dapat ikut membantu menghindarkan barang dari debu atau pasir selama pengangkutan sehingga produk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yang telah dicuci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5" dirty="0">
                <a:latin typeface="Calibri" panose="020F0502020204030204"/>
                <a:cs typeface="Calibri" panose="020F0502020204030204"/>
                <a:sym typeface="+mn-ea"/>
              </a:rPr>
              <a:t>akan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5" dirty="0">
                <a:latin typeface="Calibri" panose="020F0502020204030204"/>
                <a:cs typeface="Calibri" panose="020F0502020204030204"/>
                <a:sym typeface="+mn-ea"/>
              </a:rPr>
              <a:t>tetap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5" dirty="0">
                <a:latin typeface="Calibri" panose="020F0502020204030204"/>
                <a:cs typeface="Calibri" panose="020F0502020204030204"/>
                <a:sym typeface="+mn-ea"/>
              </a:rPr>
              <a:t>bersih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sampai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40" dirty="0">
                <a:latin typeface="Calibri" panose="020F0502020204030204"/>
                <a:cs typeface="Calibri" panose="020F0502020204030204"/>
                <a:sym typeface="+mn-ea"/>
              </a:rPr>
              <a:t>ke</a:t>
            </a:r>
            <a:r>
              <a:rPr spc="-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5" dirty="0">
                <a:latin typeface="Calibri" panose="020F0502020204030204"/>
                <a:cs typeface="Calibri" panose="020F0502020204030204"/>
                <a:sym typeface="+mn-ea"/>
              </a:rPr>
              <a:t>tangan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5" dirty="0">
                <a:latin typeface="Calibri" panose="020F0502020204030204"/>
                <a:cs typeface="Calibri" panose="020F0502020204030204"/>
                <a:sym typeface="+mn-ea"/>
              </a:rPr>
              <a:t>konsumen.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endParaRPr spc="-10" dirty="0">
              <a:latin typeface="Calibri" panose="020F0502020204030204"/>
              <a:cs typeface="Calibri" panose="020F0502020204030204"/>
              <a:sym typeface="+mn-ea"/>
            </a:endParaRPr>
          </a:p>
          <a:p>
            <a:pPr marL="298450" marR="5080" indent="-2857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Pengemasan </a:t>
            </a:r>
            <a:r>
              <a:rPr spc="-15" dirty="0">
                <a:latin typeface="Calibri" panose="020F0502020204030204"/>
                <a:cs typeface="Calibri" panose="020F0502020204030204"/>
                <a:sym typeface="+mn-ea"/>
              </a:rPr>
              <a:t>juga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menghindarkan produk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dari </a:t>
            </a:r>
            <a:r>
              <a:rPr spc="-15" dirty="0">
                <a:latin typeface="Calibri" panose="020F0502020204030204"/>
                <a:cs typeface="Calibri" panose="020F0502020204030204"/>
                <a:sym typeface="+mn-ea"/>
              </a:rPr>
              <a:t>kontaminasi </a:t>
            </a:r>
            <a:r>
              <a:rPr spc="-484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20" dirty="0">
                <a:latin typeface="Calibri" panose="020F0502020204030204"/>
                <a:cs typeface="Calibri" panose="020F0502020204030204"/>
                <a:sym typeface="+mn-ea"/>
              </a:rPr>
              <a:t>senyawa</a:t>
            </a:r>
            <a:r>
              <a:rPr spc="17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yang</a:t>
            </a:r>
            <a:r>
              <a:rPr spc="14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tidak</a:t>
            </a:r>
            <a:r>
              <a:rPr spc="1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diinginkan,</a:t>
            </a:r>
            <a:r>
              <a:rPr spc="1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5" dirty="0">
                <a:latin typeface="Calibri" panose="020F0502020204030204"/>
                <a:cs typeface="Calibri" panose="020F0502020204030204"/>
                <a:sym typeface="+mn-ea"/>
              </a:rPr>
              <a:t>serangan</a:t>
            </a:r>
            <a:r>
              <a:rPr spc="1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hama</a:t>
            </a:r>
            <a:r>
              <a:rPr spc="12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dan</a:t>
            </a:r>
            <a:r>
              <a:rPr lang="en-US" spc="-5" dirty="0">
                <a:latin typeface="Calibri" panose="020F0502020204030204"/>
                <a:cs typeface="Calibri" panose="020F0502020204030204"/>
                <a:sym typeface="+mn-ea"/>
              </a:rPr>
              <a:t> mikro organisme.</a:t>
            </a:r>
            <a:endParaRPr dirty="0">
              <a:latin typeface="Calibri" panose="020F0502020204030204"/>
              <a:cs typeface="Calibri" panose="020F0502020204030204"/>
            </a:endParaRP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endParaRPr dirty="0">
              <a:latin typeface="Calibri" panose="020F0502020204030204"/>
              <a:cs typeface="Calibri" panose="020F0502020204030204"/>
            </a:endParaRP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endParaRPr lang="en-US" spc="-5" dirty="0">
              <a:latin typeface="Calibri" panose="020F0502020204030204"/>
              <a:cs typeface="Calibri" panose="020F0502020204030204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212340" y="1849755"/>
            <a:ext cx="9039225" cy="1753235"/>
            <a:chOff x="2000" y="4313"/>
            <a:chExt cx="14235" cy="2761"/>
          </a:xfrm>
        </p:grpSpPr>
        <p:sp>
          <p:nvSpPr>
            <p:cNvPr id="14" name="文本框 13"/>
            <p:cNvSpPr txBox="1"/>
            <p:nvPr/>
          </p:nvSpPr>
          <p:spPr>
            <a:xfrm>
              <a:off x="3188" y="4313"/>
              <a:ext cx="13047" cy="276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sz="2400" spc="-5" dirty="0">
                  <a:latin typeface="Calibri" panose="020F0502020204030204"/>
                  <a:cs typeface="Calibri" panose="020F0502020204030204"/>
                  <a:sym typeface="+mn-ea"/>
                </a:rPr>
                <a:t>Pengemasan</a:t>
              </a:r>
              <a:r>
                <a:rPr sz="24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400" spc="-10" dirty="0">
                  <a:latin typeface="Calibri" panose="020F0502020204030204"/>
                  <a:cs typeface="Calibri" panose="020F0502020204030204"/>
                  <a:sym typeface="+mn-ea"/>
                </a:rPr>
                <a:t>yang</a:t>
              </a:r>
              <a:r>
                <a:rPr sz="2400" spc="-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400" spc="-10" dirty="0">
                  <a:latin typeface="Calibri" panose="020F0502020204030204"/>
                  <a:cs typeface="Calibri" panose="020F0502020204030204"/>
                  <a:sym typeface="+mn-ea"/>
                </a:rPr>
                <a:t>baik</a:t>
              </a:r>
              <a:r>
                <a:rPr sz="2400" spc="-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400" spc="-10" dirty="0">
                  <a:latin typeface="Calibri" panose="020F0502020204030204"/>
                  <a:cs typeface="Calibri" panose="020F0502020204030204"/>
                  <a:sym typeface="+mn-ea"/>
                </a:rPr>
                <a:t>harus</a:t>
              </a:r>
              <a:r>
                <a:rPr sz="2400" spc="-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400" spc="-10" dirty="0">
                  <a:latin typeface="Calibri" panose="020F0502020204030204"/>
                  <a:cs typeface="Calibri" panose="020F0502020204030204"/>
                  <a:sym typeface="+mn-ea"/>
                </a:rPr>
                <a:t>dapat</a:t>
              </a:r>
              <a:r>
                <a:rPr sz="2400" spc="-5" dirty="0">
                  <a:latin typeface="Calibri" panose="020F0502020204030204"/>
                  <a:cs typeface="Calibri" panose="020F0502020204030204"/>
                  <a:sym typeface="+mn-ea"/>
                </a:rPr>
                <a:t> melindungi</a:t>
              </a:r>
              <a:r>
                <a:rPr sz="24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400" spc="-15" dirty="0">
                  <a:latin typeface="Calibri" panose="020F0502020204030204"/>
                  <a:cs typeface="Calibri" panose="020F0502020204030204"/>
                  <a:sym typeface="+mn-ea"/>
                </a:rPr>
                <a:t>barang </a:t>
              </a:r>
              <a:r>
                <a:rPr sz="2400" spc="-10" dirty="0">
                  <a:latin typeface="Calibri" panose="020F0502020204030204"/>
                  <a:cs typeface="Calibri" panose="020F0502020204030204"/>
                  <a:sym typeface="+mn-ea"/>
                </a:rPr>
                <a:t> segar </a:t>
              </a:r>
              <a:r>
                <a:rPr sz="2400" spc="-5" dirty="0">
                  <a:latin typeface="Calibri" panose="020F0502020204030204"/>
                  <a:cs typeface="Calibri" panose="020F0502020204030204"/>
                  <a:sym typeface="+mn-ea"/>
                </a:rPr>
                <a:t>dari </a:t>
              </a:r>
              <a:r>
                <a:rPr sz="2400" spc="-10" dirty="0">
                  <a:latin typeface="Calibri" panose="020F0502020204030204"/>
                  <a:cs typeface="Calibri" panose="020F0502020204030204"/>
                  <a:sym typeface="+mn-ea"/>
                </a:rPr>
                <a:t>pengaruh </a:t>
              </a:r>
              <a:r>
                <a:rPr sz="2400" spc="-15" dirty="0">
                  <a:latin typeface="Calibri" panose="020F0502020204030204"/>
                  <a:cs typeface="Calibri" panose="020F0502020204030204"/>
                  <a:sym typeface="+mn-ea"/>
                </a:rPr>
                <a:t>lingkungan </a:t>
              </a:r>
              <a:r>
                <a:rPr sz="2400" spc="-10" dirty="0">
                  <a:latin typeface="Calibri" panose="020F0502020204030204"/>
                  <a:cs typeface="Calibri" panose="020F0502020204030204"/>
                  <a:sym typeface="+mn-ea"/>
                </a:rPr>
                <a:t>dan mencegah </a:t>
              </a:r>
              <a:r>
                <a:rPr sz="2400" spc="-5" dirty="0">
                  <a:latin typeface="Calibri" panose="020F0502020204030204"/>
                  <a:cs typeface="Calibri" panose="020F0502020204030204"/>
                  <a:sym typeface="+mn-ea"/>
                </a:rPr>
                <a:t>dari </a:t>
              </a:r>
              <a:r>
                <a:rPr sz="2400" spc="-20" dirty="0">
                  <a:latin typeface="Calibri" panose="020F0502020204030204"/>
                  <a:cs typeface="Calibri" panose="020F0502020204030204"/>
                  <a:sym typeface="+mn-ea"/>
                </a:rPr>
                <a:t>cacat </a:t>
              </a:r>
              <a:r>
                <a:rPr sz="2400" spc="-1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400" spc="-5" dirty="0">
                  <a:latin typeface="Calibri" panose="020F0502020204030204"/>
                  <a:cs typeface="Calibri" panose="020F0502020204030204"/>
                  <a:sym typeface="+mn-ea"/>
                </a:rPr>
                <a:t>fisik.</a:t>
              </a:r>
              <a:r>
                <a:rPr sz="2400" spc="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endParaRPr sz="2400" spc="5" dirty="0">
                <a:latin typeface="Calibri" panose="020F0502020204030204"/>
                <a:cs typeface="Calibri" panose="020F0502020204030204"/>
                <a:sym typeface="+mn-ea"/>
              </a:endParaRPr>
            </a:p>
            <a:p>
              <a:pPr>
                <a:lnSpc>
                  <a:spcPct val="150000"/>
                </a:lnSpc>
              </a:pPr>
              <a:endParaRPr lang="en-US" altLang="zh-CN" sz="24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2000" y="4433"/>
              <a:ext cx="945" cy="945"/>
            </a:xfrm>
            <a:prstGeom prst="ellipse">
              <a:avLst/>
            </a:prstGeom>
            <a:solidFill>
              <a:srgbClr val="3AA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005" y="4508"/>
              <a:ext cx="910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01</a:t>
              </a:r>
              <a:endParaRPr lang="en-US" altLang="zh-CN" sz="2800" b="1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sp>
        <p:nvSpPr>
          <p:cNvPr id="61" name="文本框 60"/>
          <p:cNvSpPr txBox="1"/>
          <p:nvPr/>
        </p:nvSpPr>
        <p:spPr>
          <a:xfrm>
            <a:off x="4662170" y="896620"/>
            <a:ext cx="22453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Teknis Pengemasan</a:t>
            </a:r>
            <a:endParaRPr lang="en-US" altLang="zh-CN" sz="2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21865" y="3029585"/>
            <a:ext cx="8959850" cy="1244600"/>
            <a:chOff x="2000" y="4433"/>
            <a:chExt cx="14110" cy="1960"/>
          </a:xfrm>
        </p:grpSpPr>
        <p:sp>
          <p:nvSpPr>
            <p:cNvPr id="3" name="文本框 2"/>
            <p:cNvSpPr txBox="1"/>
            <p:nvPr/>
          </p:nvSpPr>
          <p:spPr>
            <a:xfrm>
              <a:off x="3188" y="4505"/>
              <a:ext cx="12922" cy="18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defRPr/>
              </a:pPr>
              <a:r>
                <a:rPr lang="en-US" sz="2400" spc="5" dirty="0">
                  <a:latin typeface="Calibri" panose="020F0502020204030204"/>
                  <a:cs typeface="Calibri" panose="020F0502020204030204"/>
                  <a:sym typeface="+mn-ea"/>
                </a:rPr>
                <a:t>Pengemasan harus memberikan keuntungan dari segi kesehatan sehingga tiap wadah harus bersih. </a:t>
              </a:r>
              <a:endParaRPr lang="en-US" sz="2400" spc="5" dirty="0">
                <a:latin typeface="Calibri" panose="020F0502020204030204"/>
                <a:cs typeface="Calibri" panose="020F0502020204030204"/>
                <a:sym typeface="+mn-ea"/>
              </a:endParaRPr>
            </a:p>
            <a:p>
              <a:pPr algn="l">
                <a:defRPr/>
              </a:pPr>
              <a:endParaRPr lang="zh-CN" altLang="en-US" sz="24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000" y="4433"/>
              <a:ext cx="945" cy="945"/>
            </a:xfrm>
            <a:prstGeom prst="ellipse">
              <a:avLst/>
            </a:prstGeom>
            <a:solidFill>
              <a:srgbClr val="3AA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005" y="4508"/>
              <a:ext cx="910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02</a:t>
              </a:r>
              <a:endParaRPr lang="en-US" altLang="zh-CN" sz="2800" b="1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225675" y="4015740"/>
            <a:ext cx="8956040" cy="2306955"/>
            <a:chOff x="2000" y="4433"/>
            <a:chExt cx="14104" cy="3633"/>
          </a:xfrm>
        </p:grpSpPr>
        <p:sp>
          <p:nvSpPr>
            <p:cNvPr id="7" name="文本框 6"/>
            <p:cNvSpPr txBox="1"/>
            <p:nvPr/>
          </p:nvSpPr>
          <p:spPr>
            <a:xfrm>
              <a:off x="3078" y="4433"/>
              <a:ext cx="13026" cy="363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spc="5" dirty="0">
                  <a:latin typeface="Calibri" panose="020F0502020204030204"/>
                  <a:cs typeface="Calibri" panose="020F0502020204030204"/>
                  <a:sym typeface="+mn-ea"/>
                </a:rPr>
                <a:t>Setiap wadah yang tertutup dapat ikut membantu menghindarkan barang dari debu atau pasir selama pengangkutan sehingga produk </a:t>
              </a:r>
              <a:r>
                <a:rPr sz="2400" spc="-10" dirty="0">
                  <a:latin typeface="Calibri" panose="020F0502020204030204"/>
                  <a:cs typeface="Calibri" panose="020F0502020204030204"/>
                  <a:sym typeface="+mn-ea"/>
                </a:rPr>
                <a:t>yang telah dicuci </a:t>
              </a:r>
              <a:r>
                <a:rPr sz="2400" spc="-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400" spc="-15" dirty="0">
                  <a:latin typeface="Calibri" panose="020F0502020204030204"/>
                  <a:cs typeface="Calibri" panose="020F0502020204030204"/>
                  <a:sym typeface="+mn-ea"/>
                </a:rPr>
                <a:t>akan</a:t>
              </a:r>
              <a:r>
                <a:rPr sz="2400" spc="-1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400" spc="-15" dirty="0">
                  <a:latin typeface="Calibri" panose="020F0502020204030204"/>
                  <a:cs typeface="Calibri" panose="020F0502020204030204"/>
                  <a:sym typeface="+mn-ea"/>
                </a:rPr>
                <a:t>tetap</a:t>
              </a:r>
              <a:r>
                <a:rPr sz="2400" spc="-1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400" spc="-15" dirty="0">
                  <a:latin typeface="Calibri" panose="020F0502020204030204"/>
                  <a:cs typeface="Calibri" panose="020F0502020204030204"/>
                  <a:sym typeface="+mn-ea"/>
                </a:rPr>
                <a:t>bersih</a:t>
              </a:r>
              <a:r>
                <a:rPr sz="2400" spc="-1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400" spc="-5" dirty="0">
                  <a:latin typeface="Calibri" panose="020F0502020204030204"/>
                  <a:cs typeface="Calibri" panose="020F0502020204030204"/>
                  <a:sym typeface="+mn-ea"/>
                </a:rPr>
                <a:t>sampai</a:t>
              </a:r>
              <a:r>
                <a:rPr sz="24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400" spc="-40" dirty="0">
                  <a:latin typeface="Calibri" panose="020F0502020204030204"/>
                  <a:cs typeface="Calibri" panose="020F0502020204030204"/>
                  <a:sym typeface="+mn-ea"/>
                </a:rPr>
                <a:t>ke</a:t>
              </a:r>
              <a:r>
                <a:rPr sz="2400" spc="-3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400" spc="-15" dirty="0">
                  <a:latin typeface="Calibri" panose="020F0502020204030204"/>
                  <a:cs typeface="Calibri" panose="020F0502020204030204"/>
                  <a:sym typeface="+mn-ea"/>
                </a:rPr>
                <a:t>tangan</a:t>
              </a:r>
              <a:r>
                <a:rPr sz="2400" spc="-1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400" spc="-15" dirty="0">
                  <a:latin typeface="Calibri" panose="020F0502020204030204"/>
                  <a:cs typeface="Calibri" panose="020F0502020204030204"/>
                  <a:sym typeface="+mn-ea"/>
                </a:rPr>
                <a:t>konsumen.</a:t>
              </a:r>
              <a:endParaRPr lang="zh-CN" altLang="en-US" sz="24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2000" y="4433"/>
              <a:ext cx="945" cy="945"/>
            </a:xfrm>
            <a:prstGeom prst="ellipse">
              <a:avLst/>
            </a:prstGeom>
            <a:solidFill>
              <a:srgbClr val="3AA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005" y="4508"/>
              <a:ext cx="910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03</a:t>
              </a:r>
              <a:endParaRPr lang="en-US" altLang="zh-CN" sz="2800" b="1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817370" y="995045"/>
            <a:ext cx="2717165" cy="317500"/>
            <a:chOff x="2050" y="1567"/>
            <a:chExt cx="4279" cy="500"/>
          </a:xfrm>
        </p:grpSpPr>
        <p:grpSp>
          <p:nvGrpSpPr>
            <p:cNvPr id="19" name="组合 18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22" name="直接连接符 21"/>
            <p:cNvCxnSpPr>
              <a:stCxn id="20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 flipH="1">
            <a:off x="7174230" y="997585"/>
            <a:ext cx="2717165" cy="317500"/>
            <a:chOff x="2050" y="1567"/>
            <a:chExt cx="4279" cy="500"/>
          </a:xfrm>
        </p:grpSpPr>
        <p:grpSp>
          <p:nvGrpSpPr>
            <p:cNvPr id="24" name="组合 23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26" name="直接连接符 25"/>
            <p:cNvCxnSpPr>
              <a:stCxn id="25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object 15"/>
          <p:cNvGrpSpPr/>
          <p:nvPr/>
        </p:nvGrpSpPr>
        <p:grpSpPr>
          <a:xfrm>
            <a:off x="8092440" y="5823585"/>
            <a:ext cx="4099560" cy="1035050"/>
            <a:chOff x="1492758" y="3317949"/>
            <a:chExt cx="9287511" cy="2701851"/>
          </a:xfrm>
        </p:grpSpPr>
        <p:pic>
          <p:nvPicPr>
            <p:cNvPr id="12" name="object 16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92758" y="3475482"/>
              <a:ext cx="4183379" cy="2544318"/>
            </a:xfrm>
            <a:prstGeom prst="rect">
              <a:avLst/>
            </a:prstGeom>
          </p:spPr>
        </p:pic>
        <p:pic>
          <p:nvPicPr>
            <p:cNvPr id="13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5469" y="3317949"/>
              <a:ext cx="4114800" cy="2544318"/>
            </a:xfrm>
            <a:prstGeom prst="rect">
              <a:avLst/>
            </a:prstGeom>
          </p:spPr>
        </p:pic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899795" y="1160145"/>
            <a:ext cx="10528300" cy="1751965"/>
            <a:chOff x="2000" y="4313"/>
            <a:chExt cx="16580" cy="2759"/>
          </a:xfrm>
        </p:grpSpPr>
        <p:sp>
          <p:nvSpPr>
            <p:cNvPr id="14" name="文本框 13"/>
            <p:cNvSpPr txBox="1"/>
            <p:nvPr/>
          </p:nvSpPr>
          <p:spPr>
            <a:xfrm>
              <a:off x="3188" y="4313"/>
              <a:ext cx="15392" cy="275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spc="-5" dirty="0">
                  <a:latin typeface="Calibri" panose="020F0502020204030204"/>
                  <a:cs typeface="Calibri" panose="020F0502020204030204"/>
                  <a:sym typeface="+mn-ea"/>
                </a:rPr>
                <a:t>Pengemasan menggunakan wadah yang efisien dan tidak menurunkan mutu : karung goni, keranjang bambu. kotak kayu, plastik, kardus, stereform dan jala plastik.</a:t>
              </a:r>
              <a:endParaRPr sz="2000" spc="5" dirty="0">
                <a:latin typeface="Calibri" panose="020F0502020204030204"/>
                <a:cs typeface="Calibri" panose="020F0502020204030204"/>
                <a:sym typeface="+mn-ea"/>
              </a:endParaRPr>
            </a:p>
            <a:p>
              <a:pPr>
                <a:lnSpc>
                  <a:spcPct val="150000"/>
                </a:lnSpc>
              </a:pPr>
              <a:endParaRPr lang="en-US" altLang="zh-CN" sz="20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2000" y="4433"/>
              <a:ext cx="945" cy="945"/>
            </a:xfrm>
            <a:prstGeom prst="ellipse">
              <a:avLst/>
            </a:prstGeom>
            <a:solidFill>
              <a:srgbClr val="3AA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005" y="4508"/>
              <a:ext cx="856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04</a:t>
              </a:r>
              <a:endParaRPr lang="en-US" altLang="zh-CN" sz="2800" b="1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sp>
        <p:nvSpPr>
          <p:cNvPr id="61" name="文本框 60"/>
          <p:cNvSpPr txBox="1"/>
          <p:nvPr/>
        </p:nvSpPr>
        <p:spPr>
          <a:xfrm>
            <a:off x="4611370" y="205740"/>
            <a:ext cx="22453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Teknis Pengemasan</a:t>
            </a:r>
            <a:endParaRPr lang="en-US" altLang="zh-CN" sz="2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55980" y="2333625"/>
            <a:ext cx="10784840" cy="1461770"/>
            <a:chOff x="-135" y="3139"/>
            <a:chExt cx="16984" cy="2302"/>
          </a:xfrm>
        </p:grpSpPr>
        <p:sp>
          <p:nvSpPr>
            <p:cNvPr id="3" name="文本框 2"/>
            <p:cNvSpPr txBox="1"/>
            <p:nvPr/>
          </p:nvSpPr>
          <p:spPr>
            <a:xfrm>
              <a:off x="1247" y="3139"/>
              <a:ext cx="15602" cy="1357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l">
                <a:defRPr/>
              </a:pPr>
              <a:r>
                <a:rPr lang="en-US" sz="2000" spc="5" dirty="0">
                  <a:latin typeface="Calibri" panose="020F0502020204030204"/>
                  <a:cs typeface="Calibri" panose="020F0502020204030204"/>
                  <a:sym typeface="+mn-ea"/>
                </a:rPr>
                <a:t>Pengemasan disesuaikan dengan tujuannya : Pemanenan, penyimpanan, distribusi, kemasan untuk konsumen . </a:t>
              </a:r>
              <a:endParaRPr lang="en-US" sz="2000" spc="5" dirty="0">
                <a:latin typeface="Calibri" panose="020F0502020204030204"/>
                <a:cs typeface="Calibri" panose="020F0502020204030204"/>
                <a:sym typeface="+mn-ea"/>
              </a:endParaRPr>
            </a:p>
            <a:p>
              <a:pPr algn="l">
                <a:defRPr/>
              </a:pPr>
              <a:endParaRPr lang="zh-CN" altLang="en-US" sz="20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-135" y="4496"/>
              <a:ext cx="945" cy="945"/>
            </a:xfrm>
            <a:prstGeom prst="ellipse">
              <a:avLst/>
            </a:prstGeom>
            <a:solidFill>
              <a:srgbClr val="3AA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-130" y="4496"/>
              <a:ext cx="856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06</a:t>
              </a:r>
              <a:endParaRPr lang="en-US" altLang="zh-CN" sz="2800" b="1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55980" y="2312035"/>
            <a:ext cx="600075" cy="600075"/>
            <a:chOff x="2000" y="4433"/>
            <a:chExt cx="945" cy="945"/>
          </a:xfrm>
        </p:grpSpPr>
        <p:sp>
          <p:nvSpPr>
            <p:cNvPr id="16" name="椭圆 15"/>
            <p:cNvSpPr/>
            <p:nvPr/>
          </p:nvSpPr>
          <p:spPr>
            <a:xfrm>
              <a:off x="2000" y="4433"/>
              <a:ext cx="945" cy="945"/>
            </a:xfrm>
            <a:prstGeom prst="ellipse">
              <a:avLst/>
            </a:prstGeom>
            <a:solidFill>
              <a:srgbClr val="3AA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005" y="4508"/>
              <a:ext cx="856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800" b="1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05</a:t>
              </a:r>
              <a:endParaRPr lang="en-US" altLang="zh-CN" sz="2800" b="1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818005" y="359410"/>
            <a:ext cx="2717165" cy="317500"/>
            <a:chOff x="2050" y="1567"/>
            <a:chExt cx="4279" cy="500"/>
          </a:xfrm>
        </p:grpSpPr>
        <p:grpSp>
          <p:nvGrpSpPr>
            <p:cNvPr id="19" name="组合 18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22" name="直接连接符 21"/>
            <p:cNvCxnSpPr>
              <a:stCxn id="20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 flipH="1">
            <a:off x="7084695" y="283210"/>
            <a:ext cx="2717165" cy="317500"/>
            <a:chOff x="2050" y="1567"/>
            <a:chExt cx="4279" cy="500"/>
          </a:xfrm>
        </p:grpSpPr>
        <p:grpSp>
          <p:nvGrpSpPr>
            <p:cNvPr id="24" name="组合 23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26" name="直接连接符 25"/>
            <p:cNvCxnSpPr>
              <a:stCxn id="25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object 15"/>
          <p:cNvGrpSpPr/>
          <p:nvPr/>
        </p:nvGrpSpPr>
        <p:grpSpPr>
          <a:xfrm>
            <a:off x="8092440" y="5823585"/>
            <a:ext cx="4099560" cy="1035050"/>
            <a:chOff x="1492758" y="3317949"/>
            <a:chExt cx="9287511" cy="2701851"/>
          </a:xfrm>
        </p:grpSpPr>
        <p:pic>
          <p:nvPicPr>
            <p:cNvPr id="12" name="object 16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92758" y="3475482"/>
              <a:ext cx="4183379" cy="2544318"/>
            </a:xfrm>
            <a:prstGeom prst="rect">
              <a:avLst/>
            </a:prstGeom>
          </p:spPr>
        </p:pic>
        <p:pic>
          <p:nvPicPr>
            <p:cNvPr id="13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5469" y="3317949"/>
              <a:ext cx="4114800" cy="2544318"/>
            </a:xfrm>
            <a:prstGeom prst="rect">
              <a:avLst/>
            </a:prstGeom>
          </p:spPr>
        </p:pic>
      </p:grpSp>
      <p:sp>
        <p:nvSpPr>
          <p:cNvPr id="15" name="Text Box 14"/>
          <p:cNvSpPr txBox="1"/>
          <p:nvPr/>
        </p:nvSpPr>
        <p:spPr>
          <a:xfrm>
            <a:off x="1733550" y="3138170"/>
            <a:ext cx="99079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Untuk mempertahankan mutu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tomat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dalam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jangka waktu yang relatif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lama,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cara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paling mudah,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murah,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dan 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aman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bagi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tomat-tomat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dalam 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negeri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adalah</a:t>
            </a:r>
            <a:r>
              <a:rPr sz="2000" spc="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menyimpannya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dalam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20" dirty="0">
                <a:latin typeface="Calibri" panose="020F0502020204030204"/>
                <a:cs typeface="Calibri" panose="020F0502020204030204"/>
                <a:sym typeface="+mn-ea"/>
              </a:rPr>
              <a:t>kotak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 kayu</a:t>
            </a:r>
            <a:r>
              <a:rPr lang="en-US" sz="2000" spc="-15" dirty="0">
                <a:latin typeface="Calibri" panose="020F0502020204030204"/>
                <a:cs typeface="Calibri" panose="020F0502020204030204"/>
                <a:sym typeface="+mn-ea"/>
              </a:rPr>
              <a:t>.</a:t>
            </a:r>
            <a:endParaRPr lang="en-US" sz="2000" spc="-15" dirty="0">
              <a:latin typeface="Calibri" panose="020F0502020204030204"/>
              <a:cs typeface="Calibri" panose="020F0502020204030204"/>
              <a:sym typeface="+mn-ea"/>
            </a:endParaRPr>
          </a:p>
        </p:txBody>
      </p:sp>
      <p:grpSp>
        <p:nvGrpSpPr>
          <p:cNvPr id="29" name="组合 5"/>
          <p:cNvGrpSpPr/>
          <p:nvPr/>
        </p:nvGrpSpPr>
        <p:grpSpPr>
          <a:xfrm>
            <a:off x="846455" y="4078605"/>
            <a:ext cx="600075" cy="608330"/>
            <a:chOff x="1995" y="2332"/>
            <a:chExt cx="945" cy="958"/>
          </a:xfrm>
        </p:grpSpPr>
        <p:sp>
          <p:nvSpPr>
            <p:cNvPr id="30" name="椭圆 15"/>
            <p:cNvSpPr/>
            <p:nvPr/>
          </p:nvSpPr>
          <p:spPr>
            <a:xfrm>
              <a:off x="1995" y="2332"/>
              <a:ext cx="945" cy="945"/>
            </a:xfrm>
            <a:prstGeom prst="ellipse">
              <a:avLst/>
            </a:prstGeom>
            <a:solidFill>
              <a:srgbClr val="3AA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1" name="文本框 16"/>
            <p:cNvSpPr txBox="1"/>
            <p:nvPr/>
          </p:nvSpPr>
          <p:spPr>
            <a:xfrm>
              <a:off x="2015" y="2468"/>
              <a:ext cx="856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07</a:t>
              </a:r>
              <a:endParaRPr lang="en-US" altLang="zh-CN" sz="2800" b="1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sp>
        <p:nvSpPr>
          <p:cNvPr id="32" name="Text Box 31"/>
          <p:cNvSpPr txBox="1"/>
          <p:nvPr/>
        </p:nvSpPr>
        <p:spPr>
          <a:xfrm>
            <a:off x="1654175" y="4123055"/>
            <a:ext cx="9987280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ID" sz="2000" spc="-15" dirty="0">
                <a:latin typeface="Calibri" panose="020F0502020204030204"/>
                <a:cs typeface="Calibri" panose="020F0502020204030204"/>
                <a:sym typeface="+mn-ea"/>
              </a:rPr>
              <a:t>Kotak</a:t>
            </a:r>
            <a:r>
              <a:rPr lang="en-ID"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US" altLang="en-ID" sz="2000" spc="-10" dirty="0">
                <a:latin typeface="Calibri" panose="020F0502020204030204"/>
                <a:cs typeface="Calibri" panose="020F0502020204030204"/>
                <a:sym typeface="+mn-ea"/>
              </a:rPr>
              <a:t>kayu</a:t>
            </a:r>
            <a:r>
              <a:rPr lang="en-ID"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4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15" dirty="0" err="1">
                <a:latin typeface="Calibri" panose="020F0502020204030204"/>
                <a:cs typeface="Calibri" panose="020F0502020204030204"/>
                <a:sym typeface="+mn-ea"/>
              </a:rPr>
              <a:t>higroskopis</a:t>
            </a:r>
            <a:r>
              <a:rPr lang="en-ID"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10" dirty="0" err="1">
                <a:latin typeface="Calibri" panose="020F0502020204030204"/>
                <a:cs typeface="Calibri" panose="020F0502020204030204"/>
                <a:sym typeface="+mn-ea"/>
              </a:rPr>
              <a:t>sehingga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5" dirty="0" err="1">
                <a:latin typeface="Calibri" panose="020F0502020204030204"/>
                <a:cs typeface="Calibri" panose="020F0502020204030204"/>
                <a:sym typeface="+mn-ea"/>
              </a:rPr>
              <a:t>dapat</a:t>
            </a:r>
            <a:r>
              <a:rPr lang="en-ID"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15" dirty="0" err="1">
                <a:latin typeface="Calibri" panose="020F0502020204030204"/>
                <a:cs typeface="Calibri" panose="020F0502020204030204"/>
                <a:sym typeface="+mn-ea"/>
              </a:rPr>
              <a:t>menyerap</a:t>
            </a:r>
            <a:r>
              <a:rPr lang="en-ID"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5" dirty="0">
                <a:latin typeface="Calibri" panose="020F0502020204030204"/>
                <a:cs typeface="Calibri" panose="020F0502020204030204"/>
                <a:sym typeface="+mn-ea"/>
              </a:rPr>
              <a:t>H</a:t>
            </a:r>
            <a:r>
              <a:rPr lang="en-ID" sz="2000" spc="7" baseline="-21000" dirty="0">
                <a:latin typeface="Calibri" panose="020F0502020204030204"/>
                <a:cs typeface="Calibri" panose="020F0502020204030204"/>
                <a:sym typeface="+mn-ea"/>
              </a:rPr>
              <a:t>2</a:t>
            </a:r>
            <a:r>
              <a:rPr lang="en-ID" sz="2000" spc="5" dirty="0">
                <a:latin typeface="Calibri" panose="020F0502020204030204"/>
                <a:cs typeface="Calibri" panose="020F0502020204030204"/>
                <a:sym typeface="+mn-ea"/>
              </a:rPr>
              <a:t>O 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dan</a:t>
            </a:r>
            <a:r>
              <a:rPr lang="en-ID" sz="2000" dirty="0">
                <a:latin typeface="Calibri" panose="020F0502020204030204"/>
                <a:cs typeface="Calibri" panose="020F0502020204030204"/>
                <a:sym typeface="+mn-ea"/>
              </a:rPr>
              <a:t> di </a:t>
            </a:r>
            <a:r>
              <a:rPr lang="en-ID" sz="2000" spc="-5" dirty="0" err="1">
                <a:latin typeface="Calibri" panose="020F0502020204030204"/>
                <a:cs typeface="Calibri" panose="020F0502020204030204"/>
                <a:sym typeface="+mn-ea"/>
              </a:rPr>
              <a:t>bagian</a:t>
            </a:r>
            <a:r>
              <a:rPr lang="en-ID"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15" dirty="0" err="1">
                <a:latin typeface="Calibri" panose="020F0502020204030204"/>
                <a:cs typeface="Calibri" panose="020F0502020204030204"/>
                <a:sym typeface="+mn-ea"/>
              </a:rPr>
              <a:t>bawahnya</a:t>
            </a:r>
            <a:r>
              <a:rPr lang="en-ID" sz="2000" spc="-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5" dirty="0" err="1">
                <a:latin typeface="Calibri" panose="020F0502020204030204"/>
                <a:cs typeface="Calibri" panose="020F0502020204030204"/>
                <a:sym typeface="+mn-ea"/>
              </a:rPr>
              <a:t>diberi</a:t>
            </a:r>
            <a:r>
              <a:rPr lang="en-ID"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10" dirty="0" err="1">
                <a:latin typeface="Calibri" panose="020F0502020204030204"/>
                <a:cs typeface="Calibri" panose="020F0502020204030204"/>
                <a:sym typeface="+mn-ea"/>
              </a:rPr>
              <a:t>kapur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10" dirty="0" err="1">
                <a:latin typeface="Calibri" panose="020F0502020204030204"/>
                <a:cs typeface="Calibri" panose="020F0502020204030204"/>
                <a:sym typeface="+mn-ea"/>
              </a:rPr>
              <a:t>tohor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15" dirty="0" err="1">
                <a:latin typeface="Calibri" panose="020F0502020204030204"/>
                <a:cs typeface="Calibri" panose="020F0502020204030204"/>
                <a:sym typeface="+mn-ea"/>
              </a:rPr>
              <a:t>atau</a:t>
            </a:r>
            <a:r>
              <a:rPr lang="en-ID"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dirty="0">
                <a:latin typeface="Calibri" panose="020F0502020204030204"/>
                <a:cs typeface="Calibri" panose="020F0502020204030204"/>
                <a:sym typeface="+mn-ea"/>
              </a:rPr>
              <a:t>Ca(OH)</a:t>
            </a:r>
            <a:r>
              <a:rPr lang="en-ID" sz="2000" baseline="-21000" dirty="0">
                <a:latin typeface="Calibri" panose="020F0502020204030204"/>
                <a:cs typeface="Calibri" panose="020F0502020204030204"/>
                <a:sym typeface="+mn-ea"/>
              </a:rPr>
              <a:t>2</a:t>
            </a:r>
            <a:r>
              <a:rPr lang="en-ID" sz="2000" spc="7" baseline="-21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10" dirty="0" err="1">
                <a:latin typeface="Calibri" panose="020F0502020204030204"/>
                <a:cs typeface="Calibri" panose="020F0502020204030204"/>
                <a:sym typeface="+mn-ea"/>
              </a:rPr>
              <a:t>untuk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10" dirty="0" err="1">
                <a:latin typeface="Calibri" panose="020F0502020204030204"/>
                <a:cs typeface="Calibri" panose="020F0502020204030204"/>
                <a:sym typeface="+mn-ea"/>
              </a:rPr>
              <a:t>mengikat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 CO</a:t>
            </a:r>
            <a:r>
              <a:rPr lang="en-ID" sz="2000" spc="-7" baseline="-21000" dirty="0">
                <a:latin typeface="Calibri" panose="020F0502020204030204"/>
                <a:cs typeface="Calibri" panose="020F0502020204030204"/>
                <a:sym typeface="+mn-ea"/>
              </a:rPr>
              <a:t>2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.</a:t>
            </a:r>
            <a:r>
              <a:rPr lang="en-ID" sz="2000" spc="4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10" dirty="0" err="1">
                <a:latin typeface="Calibri" panose="020F0502020204030204"/>
                <a:cs typeface="Calibri" panose="020F0502020204030204"/>
                <a:sym typeface="+mn-ea"/>
              </a:rPr>
              <a:t>Kemasan</a:t>
            </a:r>
            <a:r>
              <a:rPr lang="en-ID" sz="2000" spc="4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dirty="0" err="1">
                <a:latin typeface="Calibri" panose="020F0502020204030204"/>
                <a:cs typeface="Calibri" panose="020F0502020204030204"/>
                <a:sym typeface="+mn-ea"/>
              </a:rPr>
              <a:t>disimpan</a:t>
            </a:r>
            <a:r>
              <a:rPr lang="en-ID"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di </a:t>
            </a:r>
            <a:r>
              <a:rPr lang="en-ID" sz="2000" spc="-10" dirty="0" err="1">
                <a:latin typeface="Calibri" panose="020F0502020204030204"/>
                <a:cs typeface="Calibri" panose="020F0502020204030204"/>
                <a:sym typeface="+mn-ea"/>
              </a:rPr>
              <a:t>tempat</a:t>
            </a:r>
            <a:r>
              <a:rPr lang="en-ID" sz="2000" spc="-10" dirty="0">
                <a:latin typeface="Calibri" panose="020F0502020204030204"/>
                <a:cs typeface="Calibri" panose="020F0502020204030204"/>
                <a:sym typeface="+mn-ea"/>
              </a:rPr>
              <a:t> yang </a:t>
            </a:r>
            <a:r>
              <a:rPr lang="en-ID" sz="2000" spc="-15" dirty="0" err="1">
                <a:latin typeface="Calibri" panose="020F0502020204030204"/>
                <a:cs typeface="Calibri" panose="020F0502020204030204"/>
                <a:sym typeface="+mn-ea"/>
              </a:rPr>
              <a:t>kering</a:t>
            </a:r>
            <a:r>
              <a:rPr lang="en-ID" sz="2000" spc="-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dan </a:t>
            </a:r>
            <a:r>
              <a:rPr lang="en-ID" sz="2000" spc="-5" dirty="0" err="1">
                <a:latin typeface="Calibri" panose="020F0502020204030204"/>
                <a:cs typeface="Calibri" panose="020F0502020204030204"/>
                <a:sym typeface="+mn-ea"/>
              </a:rPr>
              <a:t>teduh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5" dirty="0" err="1">
                <a:latin typeface="Calibri" panose="020F0502020204030204"/>
                <a:cs typeface="Calibri" panose="020F0502020204030204"/>
                <a:sym typeface="+mn-ea"/>
              </a:rPr>
              <a:t>sehingga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5" dirty="0" err="1">
                <a:latin typeface="Calibri" panose="020F0502020204030204"/>
                <a:cs typeface="Calibri" panose="020F0502020204030204"/>
                <a:sym typeface="+mn-ea"/>
              </a:rPr>
              <a:t>penimbunan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4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5" dirty="0" err="1">
                <a:latin typeface="Calibri" panose="020F0502020204030204"/>
                <a:cs typeface="Calibri" panose="020F0502020204030204"/>
                <a:sym typeface="+mn-ea"/>
              </a:rPr>
              <a:t>etilen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10" dirty="0" err="1">
                <a:latin typeface="Calibri" panose="020F0502020204030204"/>
                <a:cs typeface="Calibri" panose="020F0502020204030204"/>
                <a:sym typeface="+mn-ea"/>
              </a:rPr>
              <a:t>dapat</a:t>
            </a:r>
            <a:r>
              <a:rPr lang="en-ID"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10" dirty="0" err="1">
                <a:latin typeface="Calibri" panose="020F0502020204030204"/>
                <a:cs typeface="Calibri" panose="020F0502020204030204"/>
                <a:sym typeface="+mn-ea"/>
              </a:rPr>
              <a:t>ditekan</a:t>
            </a:r>
            <a:r>
              <a:rPr lang="en-ID" sz="2000" spc="-10" dirty="0">
                <a:latin typeface="Calibri" panose="020F0502020204030204"/>
                <a:cs typeface="Calibri" panose="020F0502020204030204"/>
                <a:sym typeface="+mn-ea"/>
              </a:rPr>
              <a:t>. 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Bila </a:t>
            </a:r>
            <a:r>
              <a:rPr lang="en-ID" sz="2000" spc="-5" dirty="0" err="1">
                <a:latin typeface="Calibri" panose="020F0502020204030204"/>
                <a:cs typeface="Calibri" panose="020F0502020204030204"/>
                <a:sym typeface="+mn-ea"/>
              </a:rPr>
              <a:t>buah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10" dirty="0" err="1">
                <a:latin typeface="Calibri" panose="020F0502020204030204"/>
                <a:cs typeface="Calibri" panose="020F0502020204030204"/>
                <a:sym typeface="+mn-ea"/>
              </a:rPr>
              <a:t>tomat</a:t>
            </a:r>
            <a:r>
              <a:rPr lang="en-ID"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5" dirty="0" err="1">
                <a:latin typeface="Calibri" panose="020F0502020204030204"/>
                <a:cs typeface="Calibri" panose="020F0502020204030204"/>
                <a:sym typeface="+mn-ea"/>
              </a:rPr>
              <a:t>masih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5" dirty="0" err="1">
                <a:latin typeface="Calibri" panose="020F0502020204030204"/>
                <a:cs typeface="Calibri" panose="020F0502020204030204"/>
                <a:sym typeface="+mn-ea"/>
              </a:rPr>
              <a:t>berwarna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10" dirty="0" err="1">
                <a:latin typeface="Calibri" panose="020F0502020204030204"/>
                <a:cs typeface="Calibri" panose="020F0502020204030204"/>
                <a:sym typeface="+mn-ea"/>
              </a:rPr>
              <a:t>kehijau-hijauan</a:t>
            </a:r>
            <a:r>
              <a:rPr lang="en-ID" sz="2000" spc="-10" dirty="0">
                <a:latin typeface="Calibri" panose="020F0502020204030204"/>
                <a:cs typeface="Calibri" panose="020F0502020204030204"/>
                <a:sym typeface="+mn-ea"/>
              </a:rPr>
              <a:t>,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10" dirty="0" err="1">
                <a:latin typeface="Calibri" panose="020F0502020204030204"/>
                <a:cs typeface="Calibri" panose="020F0502020204030204"/>
                <a:sym typeface="+mn-ea"/>
              </a:rPr>
              <a:t>penyimpanan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10" dirty="0" err="1">
                <a:latin typeface="Calibri" panose="020F0502020204030204"/>
                <a:cs typeface="Calibri" panose="020F0502020204030204"/>
                <a:sym typeface="+mn-ea"/>
              </a:rPr>
              <a:t>dengan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20" dirty="0" err="1">
                <a:latin typeface="Calibri" panose="020F0502020204030204"/>
                <a:cs typeface="Calibri" panose="020F0502020204030204"/>
                <a:sym typeface="+mn-ea"/>
              </a:rPr>
              <a:t>cara</a:t>
            </a:r>
            <a:r>
              <a:rPr lang="en-ID" sz="2000" spc="-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5" dirty="0" err="1">
                <a:latin typeface="Calibri" panose="020F0502020204030204"/>
                <a:cs typeface="Calibri" panose="020F0502020204030204"/>
                <a:sym typeface="+mn-ea"/>
              </a:rPr>
              <a:t>ini</a:t>
            </a:r>
            <a:r>
              <a:rPr lang="en-ID"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10" dirty="0" err="1">
                <a:latin typeface="Calibri" panose="020F0502020204030204"/>
                <a:cs typeface="Calibri" panose="020F0502020204030204"/>
                <a:sym typeface="+mn-ea"/>
              </a:rPr>
              <a:t>dapat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5" dirty="0" err="1">
                <a:latin typeface="Calibri" panose="020F0502020204030204"/>
                <a:cs typeface="Calibri" panose="020F0502020204030204"/>
                <a:sym typeface="+mn-ea"/>
              </a:rPr>
              <a:t>menahan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20" dirty="0" err="1">
                <a:latin typeface="Calibri" panose="020F0502020204030204"/>
                <a:cs typeface="Calibri" panose="020F0502020204030204"/>
                <a:sym typeface="+mn-ea"/>
              </a:rPr>
              <a:t>kesegaran</a:t>
            </a:r>
            <a:r>
              <a:rPr lang="en-ID" sz="2000"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5" dirty="0" err="1">
                <a:latin typeface="Calibri" panose="020F0502020204030204"/>
                <a:cs typeface="Calibri" panose="020F0502020204030204"/>
                <a:sym typeface="+mn-ea"/>
              </a:rPr>
              <a:t>buah</a:t>
            </a:r>
            <a:r>
              <a:rPr lang="en-ID"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10" dirty="0" err="1">
                <a:latin typeface="Calibri" panose="020F0502020204030204"/>
                <a:cs typeface="Calibri" panose="020F0502020204030204"/>
                <a:sym typeface="+mn-ea"/>
              </a:rPr>
              <a:t>tomat</a:t>
            </a:r>
            <a:r>
              <a:rPr lang="en-ID" sz="2000" spc="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10" dirty="0" err="1">
                <a:latin typeface="Calibri" panose="020F0502020204030204"/>
                <a:cs typeface="Calibri" panose="020F0502020204030204"/>
                <a:sym typeface="+mn-ea"/>
              </a:rPr>
              <a:t>sampai</a:t>
            </a:r>
            <a:r>
              <a:rPr lang="en-ID" sz="2000" spc="2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2</a:t>
            </a:r>
            <a:r>
              <a:rPr lang="en-ID"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dirty="0" err="1">
                <a:latin typeface="Calibri" panose="020F0502020204030204"/>
                <a:cs typeface="Calibri" panose="020F0502020204030204"/>
                <a:sym typeface="+mn-ea"/>
              </a:rPr>
              <a:t>minggu</a:t>
            </a:r>
            <a:r>
              <a:rPr lang="en-ID" sz="2000" spc="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15" dirty="0">
                <a:latin typeface="Calibri" panose="020F0502020204030204"/>
                <a:cs typeface="Calibri" panose="020F0502020204030204"/>
                <a:sym typeface="+mn-ea"/>
              </a:rPr>
              <a:t>(</a:t>
            </a:r>
            <a:r>
              <a:rPr lang="en-ID" sz="2000" spc="-15" dirty="0" err="1">
                <a:latin typeface="Calibri" panose="020F0502020204030204"/>
                <a:cs typeface="Calibri" panose="020F0502020204030204"/>
                <a:sym typeface="+mn-ea"/>
              </a:rPr>
              <a:t>Widianarko</a:t>
            </a:r>
            <a:r>
              <a:rPr lang="en-ID" sz="2000" spc="-15" dirty="0">
                <a:latin typeface="Calibri" panose="020F0502020204030204"/>
                <a:cs typeface="Calibri" panose="020F0502020204030204"/>
                <a:sym typeface="+mn-ea"/>
              </a:rPr>
              <a:t>,</a:t>
            </a:r>
            <a:r>
              <a:rPr lang="en-ID" sz="2000"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i="1" spc="-10" dirty="0">
                <a:latin typeface="Calibri" panose="020F0502020204030204"/>
                <a:cs typeface="Calibri" panose="020F0502020204030204"/>
                <a:sym typeface="+mn-ea"/>
              </a:rPr>
              <a:t>et</a:t>
            </a:r>
            <a:r>
              <a:rPr lang="en-ID" sz="2000" i="1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i="1" spc="-5" dirty="0">
                <a:latin typeface="Calibri" panose="020F0502020204030204"/>
                <a:cs typeface="Calibri" panose="020F0502020204030204"/>
                <a:sym typeface="+mn-ea"/>
              </a:rPr>
              <a:t>al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.,</a:t>
            </a:r>
            <a:r>
              <a:rPr lang="en-ID"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ID" sz="2000" spc="-5" dirty="0">
                <a:latin typeface="Calibri" panose="020F0502020204030204"/>
                <a:cs typeface="Calibri" panose="020F0502020204030204"/>
                <a:sym typeface="+mn-ea"/>
              </a:rPr>
              <a:t>2000).</a:t>
            </a:r>
            <a:endParaRPr lang="en-US" sz="2000" spc="-15" dirty="0">
              <a:latin typeface="Calibri" panose="020F0502020204030204"/>
              <a:cs typeface="Calibri" panose="020F0502020204030204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899795" y="1158875"/>
            <a:ext cx="10692130" cy="1751965"/>
            <a:chOff x="2000" y="4311"/>
            <a:chExt cx="16838" cy="2759"/>
          </a:xfrm>
        </p:grpSpPr>
        <p:sp>
          <p:nvSpPr>
            <p:cNvPr id="14" name="文本框 13"/>
            <p:cNvSpPr txBox="1"/>
            <p:nvPr/>
          </p:nvSpPr>
          <p:spPr>
            <a:xfrm>
              <a:off x="3446" y="4311"/>
              <a:ext cx="15392" cy="275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Bahan </a:t>
              </a:r>
              <a:r>
                <a:rPr sz="2000" spc="-25" dirty="0">
                  <a:latin typeface="Calibri" panose="020F0502020204030204"/>
                  <a:cs typeface="Calibri" panose="020F0502020204030204"/>
                  <a:sym typeface="+mn-ea"/>
                </a:rPr>
                <a:t>kayu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yang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dipilih </a:t>
              </a:r>
              <a:r>
                <a:rPr lang="en-US" sz="2000" spc="-5" dirty="0">
                  <a:latin typeface="Calibri" panose="020F0502020204030204"/>
                  <a:cs typeface="Calibri" panose="020F0502020204030204"/>
                  <a:sym typeface="+mn-ea"/>
                </a:rPr>
                <a:t>adalah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25" dirty="0">
                  <a:latin typeface="Calibri" panose="020F0502020204030204"/>
                  <a:cs typeface="Calibri" panose="020F0502020204030204"/>
                  <a:sym typeface="+mn-ea"/>
                </a:rPr>
                <a:t>kayu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yang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ringan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 dan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kuat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sehingga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mudah</a:t>
              </a:r>
              <a:r>
                <a:rPr sz="2000" spc="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dipindah</a:t>
              </a:r>
              <a:r>
                <a:rPr lang="en-US" sz="2000" spc="-1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dan</a:t>
              </a:r>
              <a:r>
                <a:rPr sz="2000" spc="56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dapat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dilakukan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penumpukan.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Permukaan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papan </a:t>
              </a:r>
              <a:r>
                <a:rPr sz="2000" spc="-25" dirty="0">
                  <a:latin typeface="Calibri" panose="020F0502020204030204"/>
                  <a:cs typeface="Calibri" panose="020F0502020204030204"/>
                  <a:sym typeface="+mn-ea"/>
                </a:rPr>
                <a:t>kayu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dibuat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sehalus mungkin. 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Hal ini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untuk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menghindarkan 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terjadinya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luka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pada buah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tomat karena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gesekan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dari 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serat </a:t>
              </a:r>
              <a:r>
                <a:rPr sz="2000" spc="-25" dirty="0">
                  <a:latin typeface="Calibri" panose="020F0502020204030204"/>
                  <a:cs typeface="Calibri" panose="020F0502020204030204"/>
                  <a:sym typeface="+mn-ea"/>
                </a:rPr>
                <a:t>kayu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yang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mencuat 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0" dirty="0">
                  <a:latin typeface="Calibri" panose="020F0502020204030204"/>
                  <a:cs typeface="Calibri" panose="020F0502020204030204"/>
                  <a:sym typeface="+mn-ea"/>
                </a:rPr>
                <a:t>keluar.</a:t>
              </a:r>
              <a:endParaRPr sz="2000" dirty="0">
                <a:latin typeface="Calibri" panose="020F0502020204030204"/>
                <a:cs typeface="Calibri" panose="020F0502020204030204"/>
              </a:endParaRPr>
            </a:p>
            <a:p>
              <a:pPr algn="just">
                <a:lnSpc>
                  <a:spcPct val="150000"/>
                </a:lnSpc>
              </a:pPr>
              <a:endParaRPr lang="en-US" altLang="zh-CN" sz="20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2000" y="4433"/>
              <a:ext cx="945" cy="945"/>
            </a:xfrm>
            <a:prstGeom prst="ellipse">
              <a:avLst/>
            </a:prstGeom>
            <a:solidFill>
              <a:srgbClr val="3AA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005" y="4508"/>
              <a:ext cx="856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08</a:t>
              </a:r>
              <a:endParaRPr lang="en-US" altLang="zh-CN" sz="2800" b="1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sp>
        <p:nvSpPr>
          <p:cNvPr id="61" name="文本框 60"/>
          <p:cNvSpPr txBox="1"/>
          <p:nvPr/>
        </p:nvSpPr>
        <p:spPr>
          <a:xfrm>
            <a:off x="4611370" y="205740"/>
            <a:ext cx="22453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Teknis Pengemasan</a:t>
            </a:r>
            <a:endParaRPr lang="en-US" altLang="zh-CN" sz="2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33550" y="2333625"/>
            <a:ext cx="9907270" cy="8616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defRPr/>
            </a:pPr>
            <a:endParaRPr lang="zh-CN" altLang="en-US" sz="20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12495" y="3324860"/>
            <a:ext cx="600075" cy="600075"/>
            <a:chOff x="2000" y="4433"/>
            <a:chExt cx="945" cy="945"/>
          </a:xfrm>
        </p:grpSpPr>
        <p:sp>
          <p:nvSpPr>
            <p:cNvPr id="16" name="椭圆 15"/>
            <p:cNvSpPr/>
            <p:nvPr/>
          </p:nvSpPr>
          <p:spPr>
            <a:xfrm>
              <a:off x="2000" y="4433"/>
              <a:ext cx="945" cy="945"/>
            </a:xfrm>
            <a:prstGeom prst="ellipse">
              <a:avLst/>
            </a:prstGeom>
            <a:solidFill>
              <a:srgbClr val="3AA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005" y="4508"/>
              <a:ext cx="856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800" b="1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09</a:t>
              </a:r>
              <a:endParaRPr lang="en-US" altLang="zh-CN" sz="2800" b="1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818005" y="359410"/>
            <a:ext cx="2717165" cy="317500"/>
            <a:chOff x="2050" y="1567"/>
            <a:chExt cx="4279" cy="500"/>
          </a:xfrm>
        </p:grpSpPr>
        <p:grpSp>
          <p:nvGrpSpPr>
            <p:cNvPr id="19" name="组合 18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22" name="直接连接符 21"/>
            <p:cNvCxnSpPr>
              <a:stCxn id="20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 flipH="1">
            <a:off x="7084695" y="283210"/>
            <a:ext cx="2717165" cy="317500"/>
            <a:chOff x="2050" y="1567"/>
            <a:chExt cx="4279" cy="500"/>
          </a:xfrm>
        </p:grpSpPr>
        <p:grpSp>
          <p:nvGrpSpPr>
            <p:cNvPr id="24" name="组合 23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26" name="直接连接符 25"/>
            <p:cNvCxnSpPr>
              <a:stCxn id="25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object 15"/>
          <p:cNvGrpSpPr/>
          <p:nvPr/>
        </p:nvGrpSpPr>
        <p:grpSpPr>
          <a:xfrm>
            <a:off x="8092440" y="5823585"/>
            <a:ext cx="4099560" cy="1035050"/>
            <a:chOff x="1492758" y="3317949"/>
            <a:chExt cx="9287511" cy="2701851"/>
          </a:xfrm>
        </p:grpSpPr>
        <p:pic>
          <p:nvPicPr>
            <p:cNvPr id="12" name="object 16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92758" y="3475482"/>
              <a:ext cx="4183379" cy="2544318"/>
            </a:xfrm>
            <a:prstGeom prst="rect">
              <a:avLst/>
            </a:prstGeom>
          </p:spPr>
        </p:pic>
        <p:pic>
          <p:nvPicPr>
            <p:cNvPr id="13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5469" y="3317949"/>
              <a:ext cx="4114800" cy="2544318"/>
            </a:xfrm>
            <a:prstGeom prst="rect">
              <a:avLst/>
            </a:prstGeom>
          </p:spPr>
        </p:pic>
      </p:grpSp>
      <p:sp>
        <p:nvSpPr>
          <p:cNvPr id="7" name="Text Box 6"/>
          <p:cNvSpPr txBox="1"/>
          <p:nvPr/>
        </p:nvSpPr>
        <p:spPr>
          <a:xfrm>
            <a:off x="1733550" y="3229610"/>
            <a:ext cx="9773285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2700" marR="5080" indent="0" algn="just">
              <a:lnSpc>
                <a:spcPct val="150000"/>
              </a:lnSpc>
              <a:spcBef>
                <a:spcPts val="620"/>
              </a:spcBef>
              <a:buFont typeface="Arial MT"/>
              <a:buNone/>
              <a:tabLst>
                <a:tab pos="355600" algn="l"/>
              </a:tabLst>
            </a:pPr>
            <a:r>
              <a:rPr sz="2000" spc="-20" dirty="0">
                <a:latin typeface="Calibri" panose="020F0502020204030204"/>
                <a:cs typeface="Calibri" panose="020F0502020204030204"/>
                <a:sym typeface="+mn-ea"/>
              </a:rPr>
              <a:t>Cara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pengepakan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buah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tomat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dalam </a:t>
            </a:r>
            <a:r>
              <a:rPr sz="2000" spc="-30" dirty="0">
                <a:latin typeface="Calibri" panose="020F0502020204030204"/>
                <a:cs typeface="Calibri" panose="020F0502020204030204"/>
                <a:sym typeface="+mn-ea"/>
              </a:rPr>
              <a:t>kotak </a:t>
            </a:r>
            <a:r>
              <a:rPr sz="2000" spc="-25" dirty="0">
                <a:latin typeface="Calibri" panose="020F0502020204030204"/>
                <a:cs typeface="Calibri" panose="020F0502020204030204"/>
                <a:sym typeface="+mn-ea"/>
              </a:rPr>
              <a:t>kayu 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adalah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buah disusun dalam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peti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dengan  pangkal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buah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mengarah </a:t>
            </a:r>
            <a:r>
              <a:rPr sz="2000" spc="-40" dirty="0">
                <a:latin typeface="Calibri" panose="020F0502020204030204"/>
                <a:cs typeface="Calibri" panose="020F0502020204030204"/>
                <a:sym typeface="+mn-ea"/>
              </a:rPr>
              <a:t>ke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atas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dan buah dalam 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lapisan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diatur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berselang-seling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sampai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mengisi</a:t>
            </a:r>
            <a:r>
              <a:rPr sz="2000" spc="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peti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hingga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penuh.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Lalu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lapisan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buah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tomat </a:t>
            </a:r>
            <a:r>
              <a:rPr sz="2000" spc="-55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tersebut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ditutup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jerami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hingga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penuh.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Penggunaan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jerami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ini</a:t>
            </a:r>
            <a:r>
              <a:rPr sz="2000" spc="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untuk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meminimalikan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terjadinya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benturan yang dapat mengakibatkan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kerusakan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fisik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pada buah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tomat.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Kemudian peti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ditutup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dengan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kisi-kisi tripleks dan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dikuatkan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dengan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paku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serta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plat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seng.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Untuk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tujuan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40" dirty="0">
                <a:latin typeface="Calibri" panose="020F0502020204030204"/>
                <a:cs typeface="Calibri" panose="020F0502020204030204"/>
                <a:sym typeface="+mn-ea"/>
              </a:rPr>
              <a:t>ekspor,</a:t>
            </a:r>
            <a:r>
              <a:rPr sz="2000" spc="-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pengepakan</a:t>
            </a:r>
            <a:r>
              <a:rPr sz="2000" spc="54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buah</a:t>
            </a:r>
            <a:r>
              <a:rPr sz="2000" spc="55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tomat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dapat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dilakukan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dalam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25" dirty="0">
                <a:latin typeface="Calibri" panose="020F0502020204030204"/>
                <a:cs typeface="Calibri" panose="020F0502020204030204"/>
                <a:sym typeface="+mn-ea"/>
              </a:rPr>
              <a:t>kotak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dari</a:t>
            </a:r>
            <a:r>
              <a:rPr sz="2000" spc="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bahan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karton (kardus).</a:t>
            </a:r>
            <a:endParaRPr lang="en-US" sz="2000" spc="-15" dirty="0">
              <a:latin typeface="Calibri" panose="020F0502020204030204"/>
              <a:cs typeface="Calibri" panose="020F0502020204030204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899795" y="1158875"/>
            <a:ext cx="11059160" cy="1751965"/>
            <a:chOff x="2000" y="4311"/>
            <a:chExt cx="17416" cy="2759"/>
          </a:xfrm>
        </p:grpSpPr>
        <p:sp>
          <p:nvSpPr>
            <p:cNvPr id="14" name="文本框 13"/>
            <p:cNvSpPr txBox="1"/>
            <p:nvPr/>
          </p:nvSpPr>
          <p:spPr>
            <a:xfrm>
              <a:off x="3446" y="4311"/>
              <a:ext cx="15970" cy="275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Selain pengemasan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dengan </a:t>
              </a:r>
              <a:r>
                <a:rPr sz="2000" spc="-25" dirty="0">
                  <a:latin typeface="Calibri" panose="020F0502020204030204"/>
                  <a:cs typeface="Calibri" panose="020F0502020204030204"/>
                  <a:sym typeface="+mn-ea"/>
                </a:rPr>
                <a:t>kotak kayu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dan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kardus, sekarang 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banyak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digunakan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penyimpanan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dengan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 menggunakan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bahan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plastik.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Sifat-sifat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 plastik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yang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digunakan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juga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berbeda-beda 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terutama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sifat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permeabilitasnya yang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memungkinkan 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zat-zat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dapat 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keluar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atau 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masuk </a:t>
              </a:r>
              <a:r>
                <a:rPr sz="2000" spc="-40" dirty="0">
                  <a:latin typeface="Calibri" panose="020F0502020204030204"/>
                  <a:cs typeface="Calibri" panose="020F0502020204030204"/>
                  <a:sym typeface="+mn-ea"/>
                </a:rPr>
                <a:t>ke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dalam 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kemasan plastik ini.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Menurut Batu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dan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Thomson (1998),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plastik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jenis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polyethylene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50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mikron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dan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polypropylene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25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mikron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adalah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yang terbaik dengan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umur simpan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tomat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hijau sampai 30 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hingga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berwarna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merah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 dan</a:t>
              </a:r>
              <a:r>
                <a:rPr sz="2000" spc="-2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60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hari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hingga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melunak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pada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penyimpanan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suhu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13º</a:t>
              </a:r>
              <a:r>
                <a:rPr sz="2000" spc="-2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C.</a:t>
              </a:r>
              <a:endParaRPr sz="2000" dirty="0">
                <a:latin typeface="Calibri" panose="020F0502020204030204"/>
                <a:cs typeface="Calibri" panose="020F0502020204030204"/>
                <a:sym typeface="+mn-ea"/>
              </a:endParaRPr>
            </a:p>
            <a:p>
              <a:pPr algn="just">
                <a:lnSpc>
                  <a:spcPct val="150000"/>
                </a:lnSpc>
              </a:pPr>
              <a:endParaRPr lang="en-US" altLang="zh-CN" sz="20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2000" y="4433"/>
              <a:ext cx="945" cy="945"/>
            </a:xfrm>
            <a:prstGeom prst="ellipse">
              <a:avLst/>
            </a:prstGeom>
            <a:solidFill>
              <a:srgbClr val="3AA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005" y="4508"/>
              <a:ext cx="856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10</a:t>
              </a:r>
              <a:endParaRPr lang="en-US" altLang="zh-CN" sz="2800" b="1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sp>
        <p:nvSpPr>
          <p:cNvPr id="61" name="文本框 60"/>
          <p:cNvSpPr txBox="1"/>
          <p:nvPr/>
        </p:nvSpPr>
        <p:spPr>
          <a:xfrm>
            <a:off x="4611370" y="205740"/>
            <a:ext cx="22453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Teknis Pengemasan</a:t>
            </a:r>
            <a:endParaRPr lang="en-US" altLang="zh-CN" sz="2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33550" y="2333625"/>
            <a:ext cx="9907270" cy="8616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defRPr/>
            </a:pPr>
            <a:endParaRPr lang="zh-CN" altLang="en-US" sz="20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22960" y="4079875"/>
            <a:ext cx="600075" cy="600075"/>
            <a:chOff x="2000" y="4433"/>
            <a:chExt cx="945" cy="945"/>
          </a:xfrm>
        </p:grpSpPr>
        <p:sp>
          <p:nvSpPr>
            <p:cNvPr id="16" name="椭圆 15"/>
            <p:cNvSpPr/>
            <p:nvPr/>
          </p:nvSpPr>
          <p:spPr>
            <a:xfrm>
              <a:off x="2000" y="4433"/>
              <a:ext cx="945" cy="945"/>
            </a:xfrm>
            <a:prstGeom prst="ellipse">
              <a:avLst/>
            </a:prstGeom>
            <a:solidFill>
              <a:srgbClr val="3AA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005" y="4508"/>
              <a:ext cx="856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800" b="1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11</a:t>
              </a:r>
              <a:endParaRPr lang="en-US" altLang="zh-CN" sz="2800" b="1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818005" y="359410"/>
            <a:ext cx="2717165" cy="317500"/>
            <a:chOff x="2050" y="1567"/>
            <a:chExt cx="4279" cy="500"/>
          </a:xfrm>
        </p:grpSpPr>
        <p:grpSp>
          <p:nvGrpSpPr>
            <p:cNvPr id="19" name="组合 18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22" name="直接连接符 21"/>
            <p:cNvCxnSpPr>
              <a:stCxn id="20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 flipH="1">
            <a:off x="7084695" y="283210"/>
            <a:ext cx="2717165" cy="317500"/>
            <a:chOff x="2050" y="1567"/>
            <a:chExt cx="4279" cy="500"/>
          </a:xfrm>
        </p:grpSpPr>
        <p:grpSp>
          <p:nvGrpSpPr>
            <p:cNvPr id="24" name="组合 23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26" name="直接连接符 25"/>
            <p:cNvCxnSpPr>
              <a:stCxn id="25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object 15"/>
          <p:cNvGrpSpPr/>
          <p:nvPr/>
        </p:nvGrpSpPr>
        <p:grpSpPr>
          <a:xfrm>
            <a:off x="8092440" y="5823585"/>
            <a:ext cx="4099560" cy="1035050"/>
            <a:chOff x="1492758" y="3317949"/>
            <a:chExt cx="9287511" cy="2701851"/>
          </a:xfrm>
        </p:grpSpPr>
        <p:pic>
          <p:nvPicPr>
            <p:cNvPr id="12" name="object 16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92758" y="3475482"/>
              <a:ext cx="4183379" cy="2544318"/>
            </a:xfrm>
            <a:prstGeom prst="rect">
              <a:avLst/>
            </a:prstGeom>
          </p:spPr>
        </p:pic>
        <p:pic>
          <p:nvPicPr>
            <p:cNvPr id="13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5469" y="3317949"/>
              <a:ext cx="4114800" cy="2544318"/>
            </a:xfrm>
            <a:prstGeom prst="rect">
              <a:avLst/>
            </a:prstGeom>
          </p:spPr>
        </p:pic>
      </p:grpSp>
      <p:sp>
        <p:nvSpPr>
          <p:cNvPr id="7" name="Text Box 6"/>
          <p:cNvSpPr txBox="1"/>
          <p:nvPr/>
        </p:nvSpPr>
        <p:spPr>
          <a:xfrm>
            <a:off x="1818005" y="4004310"/>
            <a:ext cx="9773285" cy="29406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2700" marR="5080" indent="0" algn="just">
              <a:lnSpc>
                <a:spcPct val="150000"/>
              </a:lnSpc>
              <a:spcBef>
                <a:spcPts val="620"/>
              </a:spcBef>
              <a:buFont typeface="Arial MT"/>
              <a:buNone/>
              <a:tabLst>
                <a:tab pos="355600" algn="l"/>
              </a:tabLst>
            </a:pP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Buah-buah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tomat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impor </a:t>
            </a:r>
            <a:r>
              <a:rPr lang="en-US" sz="2000" spc="-5" dirty="0">
                <a:latin typeface="Calibri" panose="020F0502020204030204"/>
                <a:cs typeface="Calibri" panose="020F0502020204030204"/>
                <a:sym typeface="+mn-ea"/>
              </a:rPr>
              <a:t>di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supermarket biasanya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dibungkus dengan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plastik polyethylene. </a:t>
            </a:r>
            <a:r>
              <a:rPr sz="2000" spc="-20" dirty="0">
                <a:latin typeface="Calibri" panose="020F0502020204030204"/>
                <a:cs typeface="Calibri" panose="020F0502020204030204"/>
                <a:sym typeface="+mn-ea"/>
              </a:rPr>
              <a:t>Cara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ini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cukup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efektif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menekan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pembentukan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CO2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dan 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H2O.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Namun</a:t>
            </a:r>
            <a:r>
              <a:rPr sz="2000" spc="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polyethylene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akan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bereaksi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dengan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etilen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yang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dihasilkan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buah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tomat,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membentuk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20" dirty="0">
                <a:latin typeface="Calibri" panose="020F0502020204030204"/>
                <a:cs typeface="Calibri" panose="020F0502020204030204"/>
                <a:sym typeface="+mn-ea"/>
              </a:rPr>
              <a:t>rantai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panjang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thylene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yang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mudah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bereaksi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dengan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lapisan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lilin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kulit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tomat.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Sampai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batas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tertentu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pembentukan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etilen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ini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kurang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baik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bagi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kesehatan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namun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dapat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dihambat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dengan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mengupas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kulit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buah.</a:t>
            </a:r>
            <a:endParaRPr sz="2000" dirty="0">
              <a:latin typeface="Calibri" panose="020F0502020204030204"/>
              <a:cs typeface="Calibri" panose="020F0502020204030204"/>
            </a:endParaRPr>
          </a:p>
          <a:p>
            <a:pPr marL="12700" marR="5080" indent="0" algn="just">
              <a:lnSpc>
                <a:spcPct val="150000"/>
              </a:lnSpc>
              <a:spcBef>
                <a:spcPts val="620"/>
              </a:spcBef>
              <a:buFont typeface="Arial MT"/>
              <a:buNone/>
              <a:tabLst>
                <a:tab pos="355600" algn="l"/>
              </a:tabLst>
            </a:pPr>
            <a:endParaRPr lang="en-US" sz="2000" spc="-15" dirty="0">
              <a:latin typeface="Calibri" panose="020F0502020204030204"/>
              <a:cs typeface="Calibri" panose="020F0502020204030204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899795" y="1158875"/>
            <a:ext cx="11059160" cy="1751965"/>
            <a:chOff x="2000" y="4311"/>
            <a:chExt cx="17416" cy="2759"/>
          </a:xfrm>
        </p:grpSpPr>
        <p:sp>
          <p:nvSpPr>
            <p:cNvPr id="14" name="文本框 13"/>
            <p:cNvSpPr txBox="1"/>
            <p:nvPr/>
          </p:nvSpPr>
          <p:spPr>
            <a:xfrm>
              <a:off x="3446" y="4311"/>
              <a:ext cx="15970" cy="275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Pengemasan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menggunakan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plastik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semipermeabel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diatas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 disebut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dengan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MAP (</a:t>
              </a:r>
              <a:r>
                <a:rPr sz="2000" i="1" spc="-5" dirty="0">
                  <a:latin typeface="Calibri" panose="020F0502020204030204"/>
                  <a:cs typeface="Calibri" panose="020F0502020204030204"/>
                  <a:sym typeface="+mn-ea"/>
                </a:rPr>
                <a:t>Modified </a:t>
              </a:r>
              <a:r>
                <a:rPr sz="2000" i="1" spc="-15" dirty="0">
                  <a:latin typeface="Calibri" panose="020F0502020204030204"/>
                  <a:cs typeface="Calibri" panose="020F0502020204030204"/>
                  <a:sym typeface="+mn-ea"/>
                </a:rPr>
                <a:t>Atmosphere </a:t>
              </a:r>
              <a:r>
                <a:rPr sz="2000" i="1" spc="-20" dirty="0">
                  <a:latin typeface="Calibri" panose="020F0502020204030204"/>
                  <a:cs typeface="Calibri" panose="020F0502020204030204"/>
                  <a:sym typeface="+mn-ea"/>
                </a:rPr>
                <a:t>Packaging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).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MAP menghasilkan </a:t>
              </a:r>
              <a:r>
                <a:rPr sz="2000" spc="-66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pengurangan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konsentrasi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O</a:t>
              </a:r>
              <a:r>
                <a:rPr sz="2000" spc="-7" baseline="-21000" dirty="0">
                  <a:latin typeface="Calibri" panose="020F0502020204030204"/>
                  <a:cs typeface="Calibri" panose="020F0502020204030204"/>
                  <a:sym typeface="+mn-ea"/>
                </a:rPr>
                <a:t>2</a:t>
              </a:r>
              <a:r>
                <a:rPr sz="2000" baseline="-210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dan 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peningkatan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25" dirty="0">
                  <a:latin typeface="Calibri" panose="020F0502020204030204"/>
                  <a:cs typeface="Calibri" panose="020F0502020204030204"/>
                  <a:sym typeface="+mn-ea"/>
                </a:rPr>
                <a:t>konsentrasi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CO</a:t>
              </a:r>
              <a:r>
                <a:rPr sz="2000" spc="-22" baseline="-21000" dirty="0">
                  <a:latin typeface="Calibri" panose="020F0502020204030204"/>
                  <a:cs typeface="Calibri" panose="020F0502020204030204"/>
                  <a:sym typeface="+mn-ea"/>
                </a:rPr>
                <a:t>2</a:t>
              </a:r>
              <a:r>
                <a:rPr sz="2000" spc="-15" baseline="-210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di 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sekitar</a:t>
              </a:r>
              <a:r>
                <a:rPr sz="2000" spc="131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buah</a:t>
              </a:r>
              <a:r>
                <a:rPr sz="2000" spc="67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di</a:t>
              </a:r>
              <a:r>
                <a:rPr sz="2000" spc="134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dalam</a:t>
              </a:r>
              <a:r>
                <a:rPr sz="2000" spc="134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plastik.</a:t>
              </a:r>
              <a:r>
                <a:rPr sz="2000" spc="133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45" dirty="0">
                  <a:latin typeface="Calibri" panose="020F0502020204030204"/>
                  <a:cs typeface="Calibri" panose="020F0502020204030204"/>
                  <a:sym typeface="+mn-ea"/>
                </a:rPr>
                <a:t>Efek</a:t>
              </a:r>
              <a:r>
                <a:rPr sz="2000" spc="122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dari</a:t>
              </a:r>
              <a:r>
                <a:rPr sz="2000" spc="134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penurunan</a:t>
              </a:r>
              <a:r>
                <a:rPr sz="2000" spc="134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tingkat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O</a:t>
              </a:r>
              <a:r>
                <a:rPr sz="2000" spc="-7" baseline="-21000" dirty="0">
                  <a:latin typeface="Calibri" panose="020F0502020204030204"/>
                  <a:cs typeface="Calibri" panose="020F0502020204030204"/>
                  <a:sym typeface="+mn-ea"/>
                </a:rPr>
                <a:t>2</a:t>
              </a:r>
              <a:r>
                <a:rPr sz="2000" baseline="-210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adalah</a:t>
              </a:r>
              <a:r>
                <a:rPr sz="2000" spc="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peningkatan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CO</a:t>
              </a:r>
              <a:r>
                <a:rPr sz="2000" spc="-15" baseline="-21000" dirty="0">
                  <a:latin typeface="Calibri" panose="020F0502020204030204"/>
                  <a:cs typeface="Calibri" panose="020F0502020204030204"/>
                  <a:sym typeface="+mn-ea"/>
                </a:rPr>
                <a:t>2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.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Kecepatan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laju</a:t>
              </a:r>
              <a:r>
                <a:rPr sz="2000" spc="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perubahan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gas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ini </a:t>
              </a:r>
              <a:r>
                <a:rPr sz="2000" spc="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tergantung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dari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konsentrasi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 gas,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waktu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dan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jenis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buah.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MAP 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umumnya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mengurangi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 laju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respirasi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dan</a:t>
              </a:r>
              <a:r>
                <a:rPr sz="2000" spc="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pelunakan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 buah, 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memperlambat 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serangan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jamur pada buah dan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mengurangi </a:t>
              </a:r>
              <a:r>
                <a:rPr sz="2000" spc="-35" dirty="0">
                  <a:latin typeface="Calibri" panose="020F0502020204030204"/>
                  <a:cs typeface="Calibri" panose="020F0502020204030204"/>
                  <a:sym typeface="+mn-ea"/>
                </a:rPr>
                <a:t>efek </a:t>
              </a:r>
              <a:r>
                <a:rPr sz="2000" spc="-3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etilen 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karena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pemasakan. 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MAP 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juga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dapat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memenuhi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kelembaban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udara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dalam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kemasan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untuk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memperlambat 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laju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penurunan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kadar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air dan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susut 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berat. </a:t>
              </a:r>
              <a:r>
                <a:rPr sz="2000" spc="-50" dirty="0">
                  <a:latin typeface="Calibri" panose="020F0502020204030204"/>
                  <a:cs typeface="Calibri" panose="020F0502020204030204"/>
                  <a:sym typeface="+mn-ea"/>
                </a:rPr>
                <a:t>Teknik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MAP 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ini 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sangat efektif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bila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digabungkan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dengan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pendinginan.</a:t>
              </a:r>
              <a:endParaRPr sz="2000" dirty="0">
                <a:latin typeface="Calibri" panose="020F0502020204030204"/>
                <a:cs typeface="Calibri" panose="020F0502020204030204"/>
              </a:endParaRPr>
            </a:p>
            <a:p>
              <a:pPr algn="just">
                <a:lnSpc>
                  <a:spcPct val="150000"/>
                </a:lnSpc>
              </a:pPr>
              <a:endParaRPr lang="en-US" altLang="zh-CN" sz="20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2000" y="4433"/>
              <a:ext cx="945" cy="945"/>
            </a:xfrm>
            <a:prstGeom prst="ellipse">
              <a:avLst/>
            </a:prstGeom>
            <a:solidFill>
              <a:srgbClr val="3AA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005" y="4508"/>
              <a:ext cx="856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12</a:t>
              </a:r>
              <a:endParaRPr lang="en-US" altLang="zh-CN" sz="2800" b="1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sp>
        <p:nvSpPr>
          <p:cNvPr id="61" name="文本框 60"/>
          <p:cNvSpPr txBox="1"/>
          <p:nvPr/>
        </p:nvSpPr>
        <p:spPr>
          <a:xfrm>
            <a:off x="4611370" y="205740"/>
            <a:ext cx="22453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Teknis Pengemasan</a:t>
            </a:r>
            <a:endParaRPr lang="en-US" altLang="zh-CN" sz="2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33550" y="2333625"/>
            <a:ext cx="9907270" cy="8616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defRPr/>
            </a:pPr>
            <a:endParaRPr lang="zh-CN" altLang="en-US" sz="20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818005" y="359410"/>
            <a:ext cx="2717165" cy="317500"/>
            <a:chOff x="2050" y="1567"/>
            <a:chExt cx="4279" cy="500"/>
          </a:xfrm>
        </p:grpSpPr>
        <p:grpSp>
          <p:nvGrpSpPr>
            <p:cNvPr id="19" name="组合 18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22" name="直接连接符 21"/>
            <p:cNvCxnSpPr>
              <a:stCxn id="20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 flipH="1">
            <a:off x="7084695" y="283210"/>
            <a:ext cx="2717165" cy="317500"/>
            <a:chOff x="2050" y="1567"/>
            <a:chExt cx="4279" cy="500"/>
          </a:xfrm>
        </p:grpSpPr>
        <p:grpSp>
          <p:nvGrpSpPr>
            <p:cNvPr id="24" name="组合 23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26" name="直接连接符 25"/>
            <p:cNvCxnSpPr>
              <a:stCxn id="25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object 15"/>
          <p:cNvGrpSpPr/>
          <p:nvPr/>
        </p:nvGrpSpPr>
        <p:grpSpPr>
          <a:xfrm>
            <a:off x="8092440" y="5823585"/>
            <a:ext cx="4099560" cy="1035050"/>
            <a:chOff x="1492758" y="3317949"/>
            <a:chExt cx="9287511" cy="2701851"/>
          </a:xfrm>
        </p:grpSpPr>
        <p:pic>
          <p:nvPicPr>
            <p:cNvPr id="12" name="object 16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92758" y="3475482"/>
              <a:ext cx="4183379" cy="2544318"/>
            </a:xfrm>
            <a:prstGeom prst="rect">
              <a:avLst/>
            </a:prstGeom>
          </p:spPr>
        </p:pic>
        <p:pic>
          <p:nvPicPr>
            <p:cNvPr id="13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5469" y="3317949"/>
              <a:ext cx="4114800" cy="2544318"/>
            </a:xfrm>
            <a:prstGeom prst="rect">
              <a:avLst/>
            </a:prstGeom>
          </p:spPr>
        </p:pic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7660" y="358140"/>
            <a:ext cx="11515090" cy="6085205"/>
          </a:xfrm>
          <a:prstGeom prst="rect">
            <a:avLst/>
          </a:prstGeom>
          <a:noFill/>
          <a:ln>
            <a:solidFill>
              <a:srgbClr val="3AA7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55265" y="3351530"/>
            <a:ext cx="73869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Pengemasan Daun Bawang</a:t>
            </a:r>
            <a:endParaRPr lang="en-US" altLang="zh-CN" sz="4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075555" y="1382395"/>
            <a:ext cx="1593850" cy="1593850"/>
            <a:chOff x="1279" y="4601"/>
            <a:chExt cx="2510" cy="2510"/>
          </a:xfrm>
        </p:grpSpPr>
        <p:sp>
          <p:nvSpPr>
            <p:cNvPr id="7" name="菱形 6"/>
            <p:cNvSpPr/>
            <p:nvPr/>
          </p:nvSpPr>
          <p:spPr>
            <a:xfrm>
              <a:off x="1279" y="4601"/>
              <a:ext cx="2510" cy="2510"/>
            </a:xfrm>
            <a:prstGeom prst="diamond">
              <a:avLst/>
            </a:prstGeom>
            <a:noFill/>
            <a:ln>
              <a:solidFill>
                <a:srgbClr val="3AA7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35" y="5057"/>
              <a:ext cx="1768" cy="15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60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03</a:t>
              </a:r>
              <a:endParaRPr lang="en-US" altLang="zh-CN" sz="60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rot="5400000">
            <a:off x="5755005" y="2983865"/>
            <a:ext cx="214630" cy="288925"/>
            <a:chOff x="4379" y="5529"/>
            <a:chExt cx="600" cy="804"/>
          </a:xfrm>
        </p:grpSpPr>
        <p:sp>
          <p:nvSpPr>
            <p:cNvPr id="10" name="任意多边形 9"/>
            <p:cNvSpPr/>
            <p:nvPr/>
          </p:nvSpPr>
          <p:spPr>
            <a:xfrm>
              <a:off x="4379" y="5529"/>
              <a:ext cx="402" cy="804"/>
            </a:xfrm>
            <a:custGeom>
              <a:avLst/>
              <a:gdLst>
                <a:gd name="connsiteX0" fmla="*/ 0 w 402"/>
                <a:gd name="connsiteY0" fmla="*/ 0 h 804"/>
                <a:gd name="connsiteX1" fmla="*/ 402 w 402"/>
                <a:gd name="connsiteY1" fmla="*/ 402 h 804"/>
                <a:gd name="connsiteX2" fmla="*/ 0 w 402"/>
                <a:gd name="connsiteY2" fmla="*/ 804 h 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" h="804">
                  <a:moveTo>
                    <a:pt x="0" y="0"/>
                  </a:moveTo>
                  <a:lnTo>
                    <a:pt x="402" y="402"/>
                  </a:lnTo>
                  <a:lnTo>
                    <a:pt x="0" y="804"/>
                  </a:lnTo>
                </a:path>
              </a:pathLst>
            </a:custGeom>
            <a:noFill/>
            <a:ln w="31750">
              <a:solidFill>
                <a:srgbClr val="3AA7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4577" y="5529"/>
              <a:ext cx="402" cy="804"/>
            </a:xfrm>
            <a:custGeom>
              <a:avLst/>
              <a:gdLst>
                <a:gd name="connsiteX0" fmla="*/ 0 w 402"/>
                <a:gd name="connsiteY0" fmla="*/ 0 h 804"/>
                <a:gd name="connsiteX1" fmla="*/ 402 w 402"/>
                <a:gd name="connsiteY1" fmla="*/ 402 h 804"/>
                <a:gd name="connsiteX2" fmla="*/ 0 w 402"/>
                <a:gd name="connsiteY2" fmla="*/ 804 h 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" h="804">
                  <a:moveTo>
                    <a:pt x="0" y="0"/>
                  </a:moveTo>
                  <a:lnTo>
                    <a:pt x="402" y="402"/>
                  </a:lnTo>
                  <a:lnTo>
                    <a:pt x="0" y="804"/>
                  </a:lnTo>
                </a:path>
              </a:pathLst>
            </a:custGeom>
            <a:noFill/>
            <a:ln w="31750">
              <a:solidFill>
                <a:srgbClr val="3AA7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27607" y="536210"/>
            <a:ext cx="10619169" cy="5737966"/>
            <a:chOff x="-8754888" y="-2660644"/>
            <a:chExt cx="21610622" cy="8437016"/>
          </a:xfrm>
        </p:grpSpPr>
        <p:pic>
          <p:nvPicPr>
            <p:cNvPr id="15" name="object 15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359934" y="3081178"/>
              <a:ext cx="4495800" cy="269519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8754888" y="-2660644"/>
              <a:ext cx="5795794" cy="2971015"/>
            </a:xfrm>
            <a:prstGeom prst="rect">
              <a:avLst/>
            </a:prstGeom>
          </p:spPr>
        </p:pic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116455" y="1708150"/>
            <a:ext cx="2596515" cy="13462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sz="1600" spc="-15" dirty="0">
                <a:latin typeface="Calibri" panose="020F0502020204030204"/>
                <a:cs typeface="Calibri" panose="020F0502020204030204"/>
                <a:sym typeface="+mn-ea"/>
              </a:rPr>
              <a:t>Pengemasan</a:t>
            </a:r>
            <a:r>
              <a:rPr sz="1600" spc="5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5" dirty="0">
                <a:latin typeface="Calibri" panose="020F0502020204030204"/>
                <a:cs typeface="Calibri" panose="020F0502020204030204"/>
                <a:sym typeface="+mn-ea"/>
              </a:rPr>
              <a:t>dilakukan</a:t>
            </a:r>
            <a:r>
              <a:rPr sz="1600" spc="5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0" dirty="0">
                <a:latin typeface="Calibri" panose="020F0502020204030204"/>
                <a:cs typeface="Calibri" panose="020F0502020204030204"/>
                <a:sym typeface="+mn-ea"/>
              </a:rPr>
              <a:t>sesuai</a:t>
            </a:r>
            <a:r>
              <a:rPr sz="16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5" dirty="0">
                <a:latin typeface="Calibri" panose="020F0502020204030204"/>
                <a:cs typeface="Calibri" panose="020F0502020204030204"/>
                <a:sym typeface="+mn-ea"/>
              </a:rPr>
              <a:t>dengan</a:t>
            </a:r>
            <a:r>
              <a:rPr sz="1600" spc="5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0" dirty="0">
                <a:latin typeface="Calibri" panose="020F0502020204030204"/>
                <a:cs typeface="Calibri" panose="020F0502020204030204"/>
                <a:sym typeface="+mn-ea"/>
              </a:rPr>
              <a:t>permintaan</a:t>
            </a:r>
            <a:r>
              <a:rPr sz="1600" spc="-5" dirty="0">
                <a:latin typeface="Calibri" panose="020F0502020204030204"/>
                <a:cs typeface="Calibri" panose="020F0502020204030204"/>
                <a:sym typeface="+mn-ea"/>
              </a:rPr>
              <a:t> dan</a:t>
            </a:r>
            <a:r>
              <a:rPr sz="16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5" dirty="0">
                <a:latin typeface="Calibri" panose="020F0502020204030204"/>
                <a:cs typeface="Calibri" panose="020F0502020204030204"/>
                <a:sym typeface="+mn-ea"/>
              </a:rPr>
              <a:t>tujuan</a:t>
            </a:r>
            <a:r>
              <a:rPr sz="16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5" dirty="0">
                <a:latin typeface="Calibri" panose="020F0502020204030204"/>
                <a:cs typeface="Calibri" panose="020F0502020204030204"/>
                <a:sym typeface="+mn-ea"/>
              </a:rPr>
              <a:t>pasar </a:t>
            </a:r>
            <a:r>
              <a:rPr lang="en-US" sz="1600" spc="-5" dirty="0">
                <a:latin typeface="Calibri" panose="020F0502020204030204"/>
                <a:cs typeface="Calibri" panose="020F0502020204030204"/>
                <a:sym typeface="+mn-ea"/>
              </a:rPr>
              <a:t>dan </a:t>
            </a:r>
            <a:r>
              <a:rPr sz="1600" spc="-10" dirty="0">
                <a:latin typeface="Calibri" panose="020F0502020204030204"/>
                <a:cs typeface="Calibri" panose="020F0502020204030204"/>
                <a:sym typeface="+mn-ea"/>
              </a:rPr>
              <a:t>menjamin</a:t>
            </a:r>
            <a:r>
              <a:rPr sz="16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5" dirty="0">
                <a:latin typeface="Calibri" panose="020F0502020204030204"/>
                <a:cs typeface="Calibri" panose="020F0502020204030204"/>
                <a:sym typeface="+mn-ea"/>
              </a:rPr>
              <a:t>bahwa</a:t>
            </a:r>
            <a:r>
              <a:rPr sz="16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5" dirty="0">
                <a:latin typeface="Calibri" panose="020F0502020204030204"/>
                <a:cs typeface="Calibri" panose="020F0502020204030204"/>
                <a:sym typeface="+mn-ea"/>
              </a:rPr>
              <a:t>produk</a:t>
            </a:r>
            <a:r>
              <a:rPr sz="16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5" dirty="0">
                <a:latin typeface="Calibri" panose="020F0502020204030204"/>
                <a:cs typeface="Calibri" panose="020F0502020204030204"/>
                <a:sym typeface="+mn-ea"/>
              </a:rPr>
              <a:t>terjaga</a:t>
            </a:r>
            <a:r>
              <a:rPr sz="16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5" dirty="0">
                <a:latin typeface="Calibri" panose="020F0502020204030204"/>
                <a:cs typeface="Calibri" panose="020F0502020204030204"/>
                <a:sym typeface="+mn-ea"/>
              </a:rPr>
              <a:t>kualitasnya</a:t>
            </a: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. </a:t>
            </a:r>
            <a:endParaRPr lang="zh-CN" altLang="en-US" sz="1600" b="1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22225" y="3748405"/>
            <a:ext cx="12219305" cy="46800"/>
          </a:xfrm>
          <a:prstGeom prst="rect">
            <a:avLst/>
          </a:prstGeom>
          <a:solidFill>
            <a:srgbClr val="3A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5015230" y="1995805"/>
            <a:ext cx="2289175" cy="1875790"/>
            <a:chOff x="9906" y="3165"/>
            <a:chExt cx="3605" cy="2954"/>
          </a:xfrm>
        </p:grpSpPr>
        <p:sp>
          <p:nvSpPr>
            <p:cNvPr id="10" name="文本框 9"/>
            <p:cNvSpPr txBox="1"/>
            <p:nvPr/>
          </p:nvSpPr>
          <p:spPr>
            <a:xfrm>
              <a:off x="9906" y="3165"/>
              <a:ext cx="3605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8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Kriteria pengemasan</a:t>
              </a:r>
              <a:endParaRPr lang="zh-CN" altLang="en-US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  <a:p>
              <a:endParaRPr lang="zh-CN" altLang="en-US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0183" y="4832"/>
              <a:ext cx="1062" cy="1287"/>
              <a:chOff x="9047" y="4304"/>
              <a:chExt cx="1062" cy="1287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9374" y="5209"/>
                <a:ext cx="382" cy="382"/>
              </a:xfrm>
              <a:prstGeom prst="ellipse">
                <a:avLst/>
              </a:prstGeom>
              <a:solidFill>
                <a:srgbClr val="3A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9047" y="4304"/>
                <a:ext cx="1062" cy="1119"/>
                <a:chOff x="9047" y="3786"/>
                <a:chExt cx="1062" cy="1637"/>
              </a:xfrm>
            </p:grpSpPr>
            <p:cxnSp>
              <p:nvCxnSpPr>
                <p:cNvPr id="41" name="直接连接符 40"/>
                <p:cNvCxnSpPr/>
                <p:nvPr/>
              </p:nvCxnSpPr>
              <p:spPr>
                <a:xfrm flipV="1">
                  <a:off x="9576" y="3786"/>
                  <a:ext cx="16" cy="1637"/>
                </a:xfrm>
                <a:prstGeom prst="line">
                  <a:avLst/>
                </a:prstGeom>
                <a:solidFill>
                  <a:srgbClr val="4C698E"/>
                </a:solidFill>
                <a:ln w="22225">
                  <a:solidFill>
                    <a:srgbClr val="3AA70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42"/>
                <p:cNvCxnSpPr/>
                <p:nvPr/>
              </p:nvCxnSpPr>
              <p:spPr>
                <a:xfrm>
                  <a:off x="9047" y="3786"/>
                  <a:ext cx="1062" cy="15"/>
                </a:xfrm>
                <a:prstGeom prst="line">
                  <a:avLst/>
                </a:prstGeom>
                <a:solidFill>
                  <a:srgbClr val="4C698E"/>
                </a:solidFill>
                <a:ln w="22225">
                  <a:solidFill>
                    <a:srgbClr val="3AA70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" name="文本框 4"/>
          <p:cNvSpPr txBox="1"/>
          <p:nvPr/>
        </p:nvSpPr>
        <p:spPr>
          <a:xfrm>
            <a:off x="3675380" y="4017645"/>
            <a:ext cx="267906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sz="1600" spc="-35" dirty="0">
                <a:latin typeface="Calibri" panose="020F0502020204030204"/>
                <a:cs typeface="Calibri" panose="020F0502020204030204"/>
                <a:sym typeface="+mn-ea"/>
              </a:rPr>
              <a:t>Tujuan</a:t>
            </a:r>
            <a:r>
              <a:rPr sz="1600" spc="52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5" dirty="0">
                <a:latin typeface="Calibri" panose="020F0502020204030204"/>
                <a:cs typeface="Calibri" panose="020F0502020204030204"/>
                <a:sym typeface="+mn-ea"/>
              </a:rPr>
              <a:t>dari </a:t>
            </a:r>
            <a:r>
              <a:rPr sz="1600" spc="-57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0" dirty="0">
                <a:latin typeface="Calibri" panose="020F0502020204030204"/>
                <a:cs typeface="Calibri" panose="020F0502020204030204"/>
                <a:sym typeface="+mn-ea"/>
              </a:rPr>
              <a:t>pengemasan</a:t>
            </a:r>
            <a:r>
              <a:rPr sz="1600" spc="-5" dirty="0">
                <a:latin typeface="Calibri" panose="020F0502020204030204"/>
                <a:cs typeface="Calibri" panose="020F0502020204030204"/>
                <a:sym typeface="+mn-ea"/>
              </a:rPr>
              <a:t> ini</a:t>
            </a:r>
            <a:r>
              <a:rPr sz="16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5" dirty="0">
                <a:latin typeface="Calibri" panose="020F0502020204030204"/>
                <a:cs typeface="Calibri" panose="020F0502020204030204"/>
                <a:sym typeface="+mn-ea"/>
              </a:rPr>
              <a:t>adalahmelindungi</a:t>
            </a:r>
            <a:r>
              <a:rPr sz="16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5" dirty="0">
                <a:latin typeface="Calibri" panose="020F0502020204030204"/>
                <a:cs typeface="Calibri" panose="020F0502020204030204"/>
                <a:sym typeface="+mn-ea"/>
              </a:rPr>
              <a:t>komoditi</a:t>
            </a:r>
            <a:r>
              <a:rPr sz="16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5" dirty="0">
                <a:latin typeface="Calibri" panose="020F0502020204030204"/>
                <a:cs typeface="Calibri" panose="020F0502020204030204"/>
                <a:sym typeface="+mn-ea"/>
              </a:rPr>
              <a:t>dari</a:t>
            </a:r>
            <a:r>
              <a:rPr sz="16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5" dirty="0">
                <a:latin typeface="Calibri" panose="020F0502020204030204"/>
                <a:cs typeface="Calibri" panose="020F0502020204030204"/>
                <a:sym typeface="+mn-ea"/>
              </a:rPr>
              <a:t>kerusakan</a:t>
            </a:r>
            <a:r>
              <a:rPr sz="1600" spc="-10" dirty="0">
                <a:latin typeface="Calibri" panose="020F0502020204030204"/>
                <a:cs typeface="Calibri" panose="020F0502020204030204"/>
                <a:sym typeface="+mn-ea"/>
              </a:rPr>
              <a:t> mekanis</a:t>
            </a:r>
            <a:r>
              <a:rPr sz="16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0" dirty="0">
                <a:latin typeface="Calibri" panose="020F0502020204030204"/>
                <a:cs typeface="Calibri" panose="020F0502020204030204"/>
                <a:sym typeface="+mn-ea"/>
              </a:rPr>
              <a:t>serta </a:t>
            </a:r>
            <a:r>
              <a:rPr sz="1600" spc="-57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0" dirty="0">
                <a:latin typeface="Calibri" panose="020F0502020204030204"/>
                <a:cs typeface="Calibri" panose="020F0502020204030204"/>
                <a:sym typeface="+mn-ea"/>
              </a:rPr>
              <a:t>menjaga </a:t>
            </a:r>
            <a:r>
              <a:rPr sz="1600" spc="-15" dirty="0">
                <a:latin typeface="Calibri" panose="020F0502020204030204"/>
                <a:cs typeface="Calibri" panose="020F0502020204030204"/>
                <a:sym typeface="+mn-ea"/>
              </a:rPr>
              <a:t>kebersihan.</a:t>
            </a: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endParaRPr lang="zh-CN" altLang="en-US" sz="1600" b="1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3526790" y="863600"/>
            <a:ext cx="41624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Pengemasan Daun Bawang</a:t>
            </a:r>
            <a:endParaRPr lang="en-US" altLang="zh-CN" sz="2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936625" y="1995805"/>
            <a:ext cx="1179830" cy="1889760"/>
            <a:chOff x="1475" y="3143"/>
            <a:chExt cx="1858" cy="2976"/>
          </a:xfrm>
        </p:grpSpPr>
        <p:sp>
          <p:nvSpPr>
            <p:cNvPr id="7" name="文本框 6"/>
            <p:cNvSpPr txBox="1"/>
            <p:nvPr/>
          </p:nvSpPr>
          <p:spPr>
            <a:xfrm>
              <a:off x="1475" y="3143"/>
              <a:ext cx="185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Tujuan</a:t>
              </a:r>
              <a:endPara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957" y="4187"/>
              <a:ext cx="1062" cy="1932"/>
              <a:chOff x="9049" y="3659"/>
              <a:chExt cx="1062" cy="1932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9374" y="5209"/>
                <a:ext cx="382" cy="382"/>
              </a:xfrm>
              <a:prstGeom prst="ellipse">
                <a:avLst/>
              </a:prstGeom>
              <a:solidFill>
                <a:srgbClr val="3A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grpSp>
            <p:nvGrpSpPr>
              <p:cNvPr id="22" name="组合 21"/>
              <p:cNvGrpSpPr/>
              <p:nvPr/>
            </p:nvGrpSpPr>
            <p:grpSpPr>
              <a:xfrm>
                <a:off x="9049" y="3659"/>
                <a:ext cx="1062" cy="1764"/>
                <a:chOff x="9049" y="2843"/>
                <a:chExt cx="1062" cy="2580"/>
              </a:xfrm>
            </p:grpSpPr>
            <p:cxnSp>
              <p:nvCxnSpPr>
                <p:cNvPr id="23" name="直接连接符 22"/>
                <p:cNvCxnSpPr/>
                <p:nvPr/>
              </p:nvCxnSpPr>
              <p:spPr>
                <a:xfrm flipV="1">
                  <a:off x="9576" y="2843"/>
                  <a:ext cx="25" cy="2580"/>
                </a:xfrm>
                <a:prstGeom prst="line">
                  <a:avLst/>
                </a:prstGeom>
                <a:solidFill>
                  <a:srgbClr val="4C698E"/>
                </a:solidFill>
                <a:ln w="22225">
                  <a:solidFill>
                    <a:srgbClr val="3AA70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9049" y="2844"/>
                  <a:ext cx="1062" cy="15"/>
                </a:xfrm>
                <a:prstGeom prst="line">
                  <a:avLst/>
                </a:prstGeom>
                <a:solidFill>
                  <a:srgbClr val="4C698E"/>
                </a:solidFill>
                <a:ln w="22225">
                  <a:solidFill>
                    <a:srgbClr val="3AA70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75" name="组合 74"/>
          <p:cNvGrpSpPr/>
          <p:nvPr/>
        </p:nvGrpSpPr>
        <p:grpSpPr>
          <a:xfrm>
            <a:off x="2343150" y="3651885"/>
            <a:ext cx="1195070" cy="2303145"/>
            <a:chOff x="5089" y="5735"/>
            <a:chExt cx="1882" cy="3627"/>
          </a:xfrm>
        </p:grpSpPr>
        <p:sp>
          <p:nvSpPr>
            <p:cNvPr id="8" name="文本框 7"/>
            <p:cNvSpPr txBox="1"/>
            <p:nvPr/>
          </p:nvSpPr>
          <p:spPr>
            <a:xfrm>
              <a:off x="5089" y="7861"/>
              <a:ext cx="1858" cy="1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8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Tujuan</a:t>
              </a:r>
              <a:endParaRPr lang="zh-CN" altLang="en-US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  <a:p>
              <a:endParaRPr lang="zh-CN" altLang="en-US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 flipV="1">
              <a:off x="5909" y="5735"/>
              <a:ext cx="1062" cy="1931"/>
              <a:chOff x="8985" y="3660"/>
              <a:chExt cx="1062" cy="1931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9374" y="5209"/>
                <a:ext cx="382" cy="382"/>
              </a:xfrm>
              <a:prstGeom prst="ellipse">
                <a:avLst/>
              </a:prstGeom>
              <a:solidFill>
                <a:srgbClr val="3A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grpSp>
            <p:nvGrpSpPr>
              <p:cNvPr id="27" name="组合 26"/>
              <p:cNvGrpSpPr/>
              <p:nvPr/>
            </p:nvGrpSpPr>
            <p:grpSpPr>
              <a:xfrm>
                <a:off x="8985" y="3660"/>
                <a:ext cx="1062" cy="1763"/>
                <a:chOff x="8985" y="2844"/>
                <a:chExt cx="1062" cy="2579"/>
              </a:xfrm>
            </p:grpSpPr>
            <p:cxnSp>
              <p:nvCxnSpPr>
                <p:cNvPr id="49" name="直接连接符 48"/>
                <p:cNvCxnSpPr/>
                <p:nvPr/>
              </p:nvCxnSpPr>
              <p:spPr>
                <a:xfrm flipH="1" flipV="1">
                  <a:off x="9533" y="2863"/>
                  <a:ext cx="11" cy="2560"/>
                </a:xfrm>
                <a:prstGeom prst="line">
                  <a:avLst/>
                </a:prstGeom>
                <a:solidFill>
                  <a:srgbClr val="4C698E"/>
                </a:solidFill>
                <a:ln w="22225">
                  <a:solidFill>
                    <a:srgbClr val="3AA70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8985" y="2844"/>
                  <a:ext cx="1062" cy="15"/>
                </a:xfrm>
                <a:prstGeom prst="line">
                  <a:avLst/>
                </a:prstGeom>
                <a:solidFill>
                  <a:srgbClr val="4C698E"/>
                </a:solidFill>
                <a:ln w="22225">
                  <a:solidFill>
                    <a:srgbClr val="3AA70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2" name="文本框 61"/>
          <p:cNvSpPr txBox="1"/>
          <p:nvPr/>
        </p:nvSpPr>
        <p:spPr>
          <a:xfrm>
            <a:off x="6916420" y="1782445"/>
            <a:ext cx="3757930" cy="1720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812800" lvl="1" indent="-514985" algn="just">
              <a:lnSpc>
                <a:spcPct val="100000"/>
              </a:lnSpc>
              <a:buAutoNum type="arabicPeriod"/>
              <a:tabLst>
                <a:tab pos="812800" algn="l"/>
                <a:tab pos="813435" algn="l"/>
              </a:tabLst>
            </a:pPr>
            <a:r>
              <a:rPr sz="1600" spc="-5" dirty="0">
                <a:latin typeface="Calibri" panose="020F0502020204030204"/>
                <a:cs typeface="Calibri" panose="020F0502020204030204"/>
                <a:sym typeface="+mn-ea"/>
              </a:rPr>
              <a:t>Memiliki</a:t>
            </a:r>
            <a:r>
              <a:rPr sz="1600" spc="2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5" dirty="0">
                <a:latin typeface="Calibri" panose="020F0502020204030204"/>
                <a:cs typeface="Calibri" panose="020F0502020204030204"/>
                <a:sym typeface="+mn-ea"/>
              </a:rPr>
              <a:t>kemampuan</a:t>
            </a:r>
            <a:r>
              <a:rPr sz="16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0" dirty="0">
                <a:latin typeface="Calibri" panose="020F0502020204030204"/>
                <a:cs typeface="Calibri" panose="020F0502020204030204"/>
                <a:sym typeface="+mn-ea"/>
              </a:rPr>
              <a:t>menjaga</a:t>
            </a:r>
            <a:r>
              <a:rPr sz="1600" spc="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0" dirty="0">
                <a:latin typeface="Calibri" panose="020F0502020204030204"/>
                <a:cs typeface="Calibri" panose="020F0502020204030204"/>
                <a:sym typeface="+mn-ea"/>
              </a:rPr>
              <a:t>permeabilitas</a:t>
            </a:r>
            <a:r>
              <a:rPr sz="1600" spc="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5" dirty="0">
                <a:latin typeface="Calibri" panose="020F0502020204030204"/>
                <a:cs typeface="Calibri" panose="020F0502020204030204"/>
                <a:sym typeface="+mn-ea"/>
              </a:rPr>
              <a:t>yang</a:t>
            </a:r>
            <a:r>
              <a:rPr sz="1600" spc="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dirty="0">
                <a:latin typeface="Calibri" panose="020F0502020204030204"/>
                <a:cs typeface="Calibri" panose="020F0502020204030204"/>
                <a:sym typeface="+mn-ea"/>
              </a:rPr>
              <a:t>tinggi</a:t>
            </a:r>
            <a:r>
              <a:rPr sz="1600"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0" dirty="0">
                <a:latin typeface="Calibri" panose="020F0502020204030204"/>
                <a:cs typeface="Calibri" panose="020F0502020204030204"/>
                <a:sym typeface="+mn-ea"/>
              </a:rPr>
              <a:t>terhadap</a:t>
            </a:r>
            <a:r>
              <a:rPr sz="1600" spc="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5" dirty="0">
                <a:latin typeface="Calibri" panose="020F0502020204030204"/>
                <a:cs typeface="Calibri" panose="020F0502020204030204"/>
                <a:sym typeface="+mn-ea"/>
              </a:rPr>
              <a:t>gas,</a:t>
            </a:r>
            <a:endParaRPr sz="1600" dirty="0">
              <a:latin typeface="Calibri" panose="020F0502020204030204"/>
              <a:cs typeface="Calibri" panose="020F0502020204030204"/>
            </a:endParaRPr>
          </a:p>
          <a:p>
            <a:pPr marL="812800" lvl="1" indent="-514985" algn="just">
              <a:lnSpc>
                <a:spcPct val="100000"/>
              </a:lnSpc>
              <a:buAutoNum type="arabicPeriod"/>
              <a:tabLst>
                <a:tab pos="812800" algn="l"/>
                <a:tab pos="813435" algn="l"/>
              </a:tabLst>
            </a:pPr>
            <a:r>
              <a:rPr sz="1600" spc="-20" dirty="0">
                <a:latin typeface="Calibri" panose="020F0502020204030204"/>
                <a:cs typeface="Calibri" panose="020F0502020204030204"/>
                <a:sym typeface="+mn-ea"/>
              </a:rPr>
              <a:t>Bersifat</a:t>
            </a:r>
            <a:r>
              <a:rPr sz="16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5" dirty="0">
                <a:latin typeface="Calibri" panose="020F0502020204030204"/>
                <a:cs typeface="Calibri" panose="020F0502020204030204"/>
                <a:sym typeface="+mn-ea"/>
              </a:rPr>
              <a:t>transparan,</a:t>
            </a:r>
            <a:endParaRPr sz="1600" dirty="0">
              <a:latin typeface="Calibri" panose="020F0502020204030204"/>
              <a:cs typeface="Calibri" panose="020F0502020204030204"/>
            </a:endParaRPr>
          </a:p>
          <a:p>
            <a:pPr marL="812800" lvl="1" indent="-514985" algn="just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812800" algn="l"/>
                <a:tab pos="813435" algn="l"/>
              </a:tabLst>
            </a:pPr>
            <a:r>
              <a:rPr sz="1600" spc="-5" dirty="0">
                <a:latin typeface="Calibri" panose="020F0502020204030204"/>
                <a:cs typeface="Calibri" panose="020F0502020204030204"/>
                <a:sym typeface="+mn-ea"/>
              </a:rPr>
              <a:t>Memiliki</a:t>
            </a:r>
            <a:r>
              <a:rPr sz="1600" spc="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0" dirty="0">
                <a:latin typeface="Calibri" panose="020F0502020204030204"/>
                <a:cs typeface="Calibri" panose="020F0502020204030204"/>
                <a:sym typeface="+mn-ea"/>
              </a:rPr>
              <a:t>desain</a:t>
            </a:r>
            <a:r>
              <a:rPr sz="16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5" dirty="0">
                <a:latin typeface="Calibri" panose="020F0502020204030204"/>
                <a:cs typeface="Calibri" panose="020F0502020204030204"/>
                <a:sym typeface="+mn-ea"/>
              </a:rPr>
              <a:t>yang</a:t>
            </a:r>
            <a:r>
              <a:rPr sz="16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20" dirty="0">
                <a:latin typeface="Calibri" panose="020F0502020204030204"/>
                <a:cs typeface="Calibri" panose="020F0502020204030204"/>
                <a:sym typeface="+mn-ea"/>
              </a:rPr>
              <a:t>layak</a:t>
            </a:r>
            <a:r>
              <a:rPr lang="en-US" sz="1600" spc="-20" dirty="0">
                <a:latin typeface="Calibri" panose="020F0502020204030204"/>
                <a:cs typeface="Calibri" panose="020F0502020204030204"/>
                <a:sym typeface="+mn-ea"/>
              </a:rPr>
              <a:t>.</a:t>
            </a:r>
            <a:endParaRPr sz="1600" dirty="0">
              <a:latin typeface="Calibri" panose="020F0502020204030204"/>
              <a:cs typeface="Calibri" panose="020F0502020204030204"/>
            </a:endParaRPr>
          </a:p>
          <a:p>
            <a:pPr marL="297815" marR="5080" lvl="1" indent="0" algn="just">
              <a:lnSpc>
                <a:spcPts val="2500"/>
              </a:lnSpc>
              <a:spcBef>
                <a:spcPts val="600"/>
              </a:spcBef>
              <a:buNone/>
              <a:tabLst>
                <a:tab pos="812800" algn="l"/>
                <a:tab pos="813435" algn="l"/>
                <a:tab pos="2021205" algn="l"/>
                <a:tab pos="3417570" algn="l"/>
                <a:tab pos="5052060" algn="l"/>
                <a:tab pos="6565900" algn="l"/>
                <a:tab pos="7697470" algn="l"/>
                <a:tab pos="9251315" algn="l"/>
              </a:tabLst>
            </a:pPr>
            <a:endParaRPr lang="zh-CN" altLang="en-US" sz="1600" b="1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6380480" y="3651885"/>
            <a:ext cx="2308860" cy="2284095"/>
            <a:chOff x="13512" y="5749"/>
            <a:chExt cx="3636" cy="3597"/>
          </a:xfrm>
        </p:grpSpPr>
        <p:sp>
          <p:nvSpPr>
            <p:cNvPr id="12" name="文本框 11"/>
            <p:cNvSpPr txBox="1"/>
            <p:nvPr/>
          </p:nvSpPr>
          <p:spPr>
            <a:xfrm>
              <a:off x="13512" y="7845"/>
              <a:ext cx="3636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8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Kriteria pengemasan</a:t>
              </a:r>
              <a:endPara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 flipV="1">
              <a:off x="14196" y="5749"/>
              <a:ext cx="1062" cy="1931"/>
              <a:chOff x="8985" y="3660"/>
              <a:chExt cx="1062" cy="1931"/>
            </a:xfrm>
          </p:grpSpPr>
          <p:sp>
            <p:nvSpPr>
              <p:cNvPr id="70" name="椭圆 69"/>
              <p:cNvSpPr/>
              <p:nvPr/>
            </p:nvSpPr>
            <p:spPr>
              <a:xfrm>
                <a:off x="9374" y="5209"/>
                <a:ext cx="382" cy="382"/>
              </a:xfrm>
              <a:prstGeom prst="ellipse">
                <a:avLst/>
              </a:prstGeom>
              <a:solidFill>
                <a:srgbClr val="3A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grpSp>
            <p:nvGrpSpPr>
              <p:cNvPr id="71" name="组合 70"/>
              <p:cNvGrpSpPr/>
              <p:nvPr/>
            </p:nvGrpSpPr>
            <p:grpSpPr>
              <a:xfrm>
                <a:off x="8985" y="3660"/>
                <a:ext cx="1062" cy="1763"/>
                <a:chOff x="8985" y="2844"/>
                <a:chExt cx="1062" cy="2579"/>
              </a:xfrm>
            </p:grpSpPr>
            <p:cxnSp>
              <p:nvCxnSpPr>
                <p:cNvPr id="72" name="直接连接符 71"/>
                <p:cNvCxnSpPr/>
                <p:nvPr/>
              </p:nvCxnSpPr>
              <p:spPr>
                <a:xfrm flipH="1" flipV="1">
                  <a:off x="9533" y="2863"/>
                  <a:ext cx="11" cy="2560"/>
                </a:xfrm>
                <a:prstGeom prst="line">
                  <a:avLst/>
                </a:prstGeom>
                <a:solidFill>
                  <a:srgbClr val="4C698E"/>
                </a:solidFill>
                <a:ln w="22225">
                  <a:solidFill>
                    <a:srgbClr val="3AA70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>
                  <a:off x="8985" y="2844"/>
                  <a:ext cx="1062" cy="15"/>
                </a:xfrm>
                <a:prstGeom prst="line">
                  <a:avLst/>
                </a:prstGeom>
                <a:solidFill>
                  <a:srgbClr val="4C698E"/>
                </a:solidFill>
                <a:ln w="22225">
                  <a:solidFill>
                    <a:srgbClr val="3AA70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78" name="组合 77"/>
          <p:cNvGrpSpPr/>
          <p:nvPr/>
        </p:nvGrpSpPr>
        <p:grpSpPr>
          <a:xfrm>
            <a:off x="715010" y="992505"/>
            <a:ext cx="2717165" cy="317500"/>
            <a:chOff x="2050" y="1567"/>
            <a:chExt cx="4279" cy="500"/>
          </a:xfrm>
        </p:grpSpPr>
        <p:grpSp>
          <p:nvGrpSpPr>
            <p:cNvPr id="79" name="组合 78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80" name="椭圆 79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82" name="直接连接符 81"/>
            <p:cNvCxnSpPr>
              <a:stCxn id="80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组合 82"/>
          <p:cNvGrpSpPr/>
          <p:nvPr/>
        </p:nvGrpSpPr>
        <p:grpSpPr>
          <a:xfrm flipH="1">
            <a:off x="7860030" y="916305"/>
            <a:ext cx="2717165" cy="317500"/>
            <a:chOff x="2050" y="1567"/>
            <a:chExt cx="4279" cy="500"/>
          </a:xfrm>
        </p:grpSpPr>
        <p:grpSp>
          <p:nvGrpSpPr>
            <p:cNvPr id="84" name="组合 83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85" name="椭圆 84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87" name="直接连接符 86"/>
            <p:cNvCxnSpPr>
              <a:stCxn id="85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Box 3"/>
          <p:cNvSpPr txBox="1"/>
          <p:nvPr/>
        </p:nvSpPr>
        <p:spPr>
          <a:xfrm>
            <a:off x="8103870" y="3855085"/>
            <a:ext cx="3815080" cy="14503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97815" marR="5080" lvl="1" indent="0">
              <a:lnSpc>
                <a:spcPts val="2500"/>
              </a:lnSpc>
              <a:spcBef>
                <a:spcPts val="600"/>
              </a:spcBef>
              <a:buNone/>
              <a:tabLst>
                <a:tab pos="812800" algn="l"/>
                <a:tab pos="813435" algn="l"/>
                <a:tab pos="2021205" algn="l"/>
                <a:tab pos="3417570" algn="l"/>
                <a:tab pos="5052060" algn="l"/>
                <a:tab pos="6565900" algn="l"/>
                <a:tab pos="7697470" algn="l"/>
                <a:tab pos="9251315" algn="l"/>
              </a:tabLst>
            </a:pPr>
            <a:r>
              <a:rPr lang="en-US" sz="1600" spc="-5" dirty="0">
                <a:latin typeface="Calibri" panose="020F0502020204030204"/>
                <a:cs typeface="Calibri" panose="020F0502020204030204"/>
                <a:sym typeface="+mn-ea"/>
              </a:rPr>
              <a:t>4. Mampu menekan penurunan kerusakan apabila komoditas mengerut</a:t>
            </a:r>
            <a:endParaRPr lang="en-US" sz="1600" spc="-5" dirty="0">
              <a:latin typeface="Calibri" panose="020F0502020204030204"/>
              <a:cs typeface="Calibri" panose="020F0502020204030204"/>
              <a:sym typeface="+mn-ea"/>
            </a:endParaRPr>
          </a:p>
          <a:p>
            <a:pPr marL="297815" marR="5080" lvl="1" indent="0">
              <a:lnSpc>
                <a:spcPts val="2500"/>
              </a:lnSpc>
              <a:spcBef>
                <a:spcPts val="600"/>
              </a:spcBef>
              <a:buNone/>
              <a:tabLst>
                <a:tab pos="812800" algn="l"/>
                <a:tab pos="813435" algn="l"/>
                <a:tab pos="2021205" algn="l"/>
                <a:tab pos="3417570" algn="l"/>
                <a:tab pos="5052060" algn="l"/>
                <a:tab pos="6565900" algn="l"/>
                <a:tab pos="7697470" algn="l"/>
                <a:tab pos="9251315" algn="l"/>
              </a:tabLst>
            </a:pPr>
            <a:r>
              <a:rPr lang="en-US" sz="1600" spc="-5" dirty="0">
                <a:latin typeface="Calibri" panose="020F0502020204030204"/>
                <a:cs typeface="Calibri" panose="020F0502020204030204"/>
                <a:sym typeface="+mn-ea"/>
              </a:rPr>
              <a:t>5. M</a:t>
            </a:r>
            <a:r>
              <a:rPr sz="1600" spc="-5" dirty="0">
                <a:latin typeface="Calibri" panose="020F0502020204030204"/>
                <a:cs typeface="Calibri" panose="020F0502020204030204"/>
                <a:sym typeface="+mn-ea"/>
              </a:rPr>
              <a:t>emiliki</a:t>
            </a:r>
            <a:r>
              <a:rPr sz="1600" spc="2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5" dirty="0">
                <a:latin typeface="Calibri" panose="020F0502020204030204"/>
                <a:cs typeface="Calibri" panose="020F0502020204030204"/>
                <a:sym typeface="+mn-ea"/>
              </a:rPr>
              <a:t>lubang</a:t>
            </a:r>
            <a:r>
              <a:rPr sz="1600" spc="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20" dirty="0">
                <a:latin typeface="Calibri" panose="020F0502020204030204"/>
                <a:cs typeface="Calibri" panose="020F0502020204030204"/>
                <a:sym typeface="+mn-ea"/>
              </a:rPr>
              <a:t>perforasi</a:t>
            </a:r>
            <a:r>
              <a:rPr sz="1600" spc="2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5" dirty="0">
                <a:latin typeface="Calibri" panose="020F0502020204030204"/>
                <a:cs typeface="Calibri" panose="020F0502020204030204"/>
                <a:sym typeface="+mn-ea"/>
              </a:rPr>
              <a:t>yang</a:t>
            </a:r>
            <a:r>
              <a:rPr sz="1600" spc="2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0" dirty="0">
                <a:latin typeface="Calibri" panose="020F0502020204030204"/>
                <a:cs typeface="Calibri" panose="020F0502020204030204"/>
                <a:sym typeface="+mn-ea"/>
              </a:rPr>
              <a:t>dapat</a:t>
            </a:r>
            <a:r>
              <a:rPr sz="1600" spc="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5" dirty="0">
                <a:latin typeface="Calibri" panose="020F0502020204030204"/>
                <a:cs typeface="Calibri" panose="020F0502020204030204"/>
                <a:sym typeface="+mn-ea"/>
              </a:rPr>
              <a:t>mengatur</a:t>
            </a:r>
            <a:r>
              <a:rPr sz="1600" spc="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600" spc="-10" dirty="0">
                <a:latin typeface="Calibri" panose="020F0502020204030204"/>
                <a:cs typeface="Calibri" panose="020F0502020204030204"/>
                <a:sym typeface="+mn-ea"/>
              </a:rPr>
              <a:t>sirkulasi</a:t>
            </a:r>
            <a:endParaRPr lang="en-US" sz="1600" spc="-10" dirty="0">
              <a:latin typeface="Calibri" panose="020F0502020204030204"/>
              <a:cs typeface="Calibri" panose="020F0502020204030204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6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7660" y="358140"/>
            <a:ext cx="11515090" cy="6085205"/>
          </a:xfrm>
          <a:prstGeom prst="rect">
            <a:avLst/>
          </a:prstGeom>
          <a:noFill/>
          <a:ln>
            <a:solidFill>
              <a:srgbClr val="3AA7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55265" y="2874010"/>
            <a:ext cx="738695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Pengemasan Selada Keriting</a:t>
            </a:r>
            <a:endParaRPr lang="en-US" altLang="zh-CN" sz="4800" b="1">
              <a:solidFill>
                <a:srgbClr val="92D05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en-US" sz="3200" i="1" dirty="0" err="1">
                <a:solidFill>
                  <a:srgbClr val="92D050"/>
                </a:solidFill>
                <a:sym typeface="+mn-ea"/>
              </a:rPr>
              <a:t>Lactuca</a:t>
            </a:r>
            <a:r>
              <a:rPr lang="en-US" sz="3200" i="1" dirty="0">
                <a:solidFill>
                  <a:srgbClr val="92D050"/>
                </a:solidFill>
                <a:sym typeface="+mn-ea"/>
              </a:rPr>
              <a:t> sativa L</a:t>
            </a:r>
            <a:endParaRPr lang="en-US" altLang="zh-CN" sz="3200" b="1" i="1" dirty="0">
              <a:solidFill>
                <a:srgbClr val="92D05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075555" y="687070"/>
            <a:ext cx="1593850" cy="1593850"/>
            <a:chOff x="1279" y="4601"/>
            <a:chExt cx="2510" cy="2510"/>
          </a:xfrm>
        </p:grpSpPr>
        <p:sp>
          <p:nvSpPr>
            <p:cNvPr id="7" name="菱形 6"/>
            <p:cNvSpPr/>
            <p:nvPr/>
          </p:nvSpPr>
          <p:spPr>
            <a:xfrm>
              <a:off x="1279" y="4601"/>
              <a:ext cx="2510" cy="2510"/>
            </a:xfrm>
            <a:prstGeom prst="diamond">
              <a:avLst/>
            </a:prstGeom>
            <a:noFill/>
            <a:ln>
              <a:solidFill>
                <a:srgbClr val="3AA7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35" y="5057"/>
              <a:ext cx="1504" cy="15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60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04</a:t>
              </a:r>
              <a:endParaRPr lang="en-US" altLang="zh-CN" sz="60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rot="5400000">
            <a:off x="5755005" y="2541905"/>
            <a:ext cx="214630" cy="288925"/>
            <a:chOff x="4379" y="5529"/>
            <a:chExt cx="600" cy="804"/>
          </a:xfrm>
        </p:grpSpPr>
        <p:sp>
          <p:nvSpPr>
            <p:cNvPr id="10" name="任意多边形 9"/>
            <p:cNvSpPr/>
            <p:nvPr/>
          </p:nvSpPr>
          <p:spPr>
            <a:xfrm>
              <a:off x="4379" y="5529"/>
              <a:ext cx="402" cy="804"/>
            </a:xfrm>
            <a:custGeom>
              <a:avLst/>
              <a:gdLst>
                <a:gd name="connsiteX0" fmla="*/ 0 w 402"/>
                <a:gd name="connsiteY0" fmla="*/ 0 h 804"/>
                <a:gd name="connsiteX1" fmla="*/ 402 w 402"/>
                <a:gd name="connsiteY1" fmla="*/ 402 h 804"/>
                <a:gd name="connsiteX2" fmla="*/ 0 w 402"/>
                <a:gd name="connsiteY2" fmla="*/ 804 h 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" h="804">
                  <a:moveTo>
                    <a:pt x="0" y="0"/>
                  </a:moveTo>
                  <a:lnTo>
                    <a:pt x="402" y="402"/>
                  </a:lnTo>
                  <a:lnTo>
                    <a:pt x="0" y="804"/>
                  </a:lnTo>
                </a:path>
              </a:pathLst>
            </a:custGeom>
            <a:noFill/>
            <a:ln w="31750">
              <a:solidFill>
                <a:srgbClr val="3AA7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4577" y="5529"/>
              <a:ext cx="402" cy="804"/>
            </a:xfrm>
            <a:custGeom>
              <a:avLst/>
              <a:gdLst>
                <a:gd name="connsiteX0" fmla="*/ 0 w 402"/>
                <a:gd name="connsiteY0" fmla="*/ 0 h 804"/>
                <a:gd name="connsiteX1" fmla="*/ 402 w 402"/>
                <a:gd name="connsiteY1" fmla="*/ 402 h 804"/>
                <a:gd name="connsiteX2" fmla="*/ 0 w 402"/>
                <a:gd name="connsiteY2" fmla="*/ 804 h 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" h="804">
                  <a:moveTo>
                    <a:pt x="0" y="0"/>
                  </a:moveTo>
                  <a:lnTo>
                    <a:pt x="402" y="402"/>
                  </a:lnTo>
                  <a:lnTo>
                    <a:pt x="0" y="804"/>
                  </a:lnTo>
                </a:path>
              </a:pathLst>
            </a:custGeom>
            <a:noFill/>
            <a:ln w="31750">
              <a:solidFill>
                <a:srgbClr val="3AA7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330" y="4297045"/>
            <a:ext cx="2658745" cy="2075815"/>
          </a:xfrm>
          <a:prstGeom prst="ellipse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 30"/>
          <p:cNvSpPr/>
          <p:nvPr/>
        </p:nvSpPr>
        <p:spPr>
          <a:xfrm rot="2700000">
            <a:off x="3959860" y="1513840"/>
            <a:ext cx="4059555" cy="4059555"/>
          </a:xfrm>
          <a:custGeom>
            <a:avLst/>
            <a:gdLst>
              <a:gd name="connsiteX0" fmla="*/ 2470 w 4940"/>
              <a:gd name="connsiteY0" fmla="*/ 4940 h 4940"/>
              <a:gd name="connsiteX1" fmla="*/ 0 w 4940"/>
              <a:gd name="connsiteY1" fmla="*/ 2470 h 4940"/>
              <a:gd name="connsiteX2" fmla="*/ 2470 w 4940"/>
              <a:gd name="connsiteY2" fmla="*/ 0 h 4940"/>
              <a:gd name="connsiteX3" fmla="*/ 4940 w 4940"/>
              <a:gd name="connsiteY3" fmla="*/ 2470 h 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" h="4940">
                <a:moveTo>
                  <a:pt x="2470" y="4940"/>
                </a:moveTo>
                <a:cubicBezTo>
                  <a:pt x="1106" y="4940"/>
                  <a:pt x="0" y="3834"/>
                  <a:pt x="0" y="2470"/>
                </a:cubicBezTo>
                <a:cubicBezTo>
                  <a:pt x="0" y="1106"/>
                  <a:pt x="1106" y="0"/>
                  <a:pt x="2470" y="0"/>
                </a:cubicBezTo>
                <a:cubicBezTo>
                  <a:pt x="3834" y="0"/>
                  <a:pt x="4940" y="1106"/>
                  <a:pt x="4940" y="2470"/>
                </a:cubicBezTo>
              </a:path>
            </a:pathLst>
          </a:custGeom>
          <a:noFill/>
          <a:ln w="6350">
            <a:noFill/>
            <a:headEnd type="oval"/>
            <a:tailEnd type="oval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4678680" y="887730"/>
            <a:ext cx="2991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Selada Keriting</a:t>
            </a:r>
            <a:endParaRPr lang="en-US" altLang="zh-CN" sz="2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任意多边形 6"/>
          <p:cNvSpPr/>
          <p:nvPr/>
        </p:nvSpPr>
        <p:spPr>
          <a:xfrm rot="2700000">
            <a:off x="3639185" y="1755140"/>
            <a:ext cx="3634740" cy="3634740"/>
          </a:xfrm>
          <a:custGeom>
            <a:avLst/>
            <a:gdLst>
              <a:gd name="connsiteX0" fmla="*/ 2470 w 4940"/>
              <a:gd name="connsiteY0" fmla="*/ 4940 h 4940"/>
              <a:gd name="connsiteX1" fmla="*/ 0 w 4940"/>
              <a:gd name="connsiteY1" fmla="*/ 2470 h 4940"/>
              <a:gd name="connsiteX2" fmla="*/ 2470 w 4940"/>
              <a:gd name="connsiteY2" fmla="*/ 0 h 4940"/>
              <a:gd name="connsiteX3" fmla="*/ 4940 w 4940"/>
              <a:gd name="connsiteY3" fmla="*/ 2470 h 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" h="4940">
                <a:moveTo>
                  <a:pt x="2470" y="4940"/>
                </a:moveTo>
                <a:cubicBezTo>
                  <a:pt x="1106" y="4940"/>
                  <a:pt x="0" y="3834"/>
                  <a:pt x="0" y="2470"/>
                </a:cubicBezTo>
                <a:cubicBezTo>
                  <a:pt x="0" y="1106"/>
                  <a:pt x="1106" y="0"/>
                  <a:pt x="2470" y="0"/>
                </a:cubicBezTo>
                <a:cubicBezTo>
                  <a:pt x="3834" y="0"/>
                  <a:pt x="4940" y="1106"/>
                  <a:pt x="4940" y="2470"/>
                </a:cubicBezTo>
              </a:path>
            </a:pathLst>
          </a:custGeom>
          <a:noFill/>
          <a:ln w="9525">
            <a:solidFill>
              <a:srgbClr val="3AA700"/>
            </a:solidFill>
            <a:headEnd type="oval" w="lg" len="lg"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8688" name="Text Box 16"/>
          <p:cNvSpPr txBox="1">
            <a:spLocks noChangeArrowheads="1"/>
          </p:cNvSpPr>
          <p:nvPr/>
        </p:nvSpPr>
        <p:spPr bwMode="auto">
          <a:xfrm>
            <a:off x="551815" y="1936115"/>
            <a:ext cx="2741295" cy="36715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Selada Keriting</a:t>
            </a:r>
            <a:endParaRPr lang="en-US" altLang="zh-CN" sz="20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1400" dirty="0" err="1">
                <a:latin typeface="+mj-lt"/>
                <a:cs typeface="+mj-lt"/>
                <a:sym typeface="+mn-ea"/>
              </a:rPr>
              <a:t>Berasal</a:t>
            </a:r>
            <a:r>
              <a:rPr lang="en-US" sz="1400" dirty="0">
                <a:latin typeface="+mj-lt"/>
                <a:cs typeface="+mj-lt"/>
                <a:sym typeface="+mn-ea"/>
              </a:rPr>
              <a:t> </a:t>
            </a:r>
            <a:r>
              <a:rPr lang="en-US" sz="1400" dirty="0" err="1">
                <a:latin typeface="+mj-lt"/>
                <a:cs typeface="+mj-lt"/>
                <a:sym typeface="+mn-ea"/>
              </a:rPr>
              <a:t>dari</a:t>
            </a:r>
            <a:r>
              <a:rPr lang="en-US" sz="1400" dirty="0">
                <a:latin typeface="+mj-lt"/>
                <a:cs typeface="+mj-lt"/>
                <a:sym typeface="+mn-ea"/>
              </a:rPr>
              <a:t> Asia Barat</a:t>
            </a:r>
            <a:endParaRPr lang="en-US" sz="1400" dirty="0">
              <a:latin typeface="+mj-lt"/>
              <a:cs typeface="+mj-lt"/>
              <a:sym typeface="+mn-ea"/>
            </a:endParaRPr>
          </a:p>
          <a:p>
            <a:pPr algn="just">
              <a:lnSpc>
                <a:spcPct val="130000"/>
              </a:lnSpc>
              <a:defRPr/>
            </a:pPr>
            <a:endParaRPr lang="en-US" sz="1400" dirty="0" err="1">
              <a:latin typeface="+mj-lt"/>
              <a:cs typeface="+mj-lt"/>
              <a:sym typeface="+mn-ea"/>
            </a:endParaRPr>
          </a:p>
          <a:p>
            <a:pPr algn="just">
              <a:lnSpc>
                <a:spcPct val="130000"/>
              </a:lnSpc>
              <a:defRPr/>
            </a:pPr>
            <a:r>
              <a:rPr lang="en-US" sz="1400" dirty="0" err="1">
                <a:latin typeface="+mj-lt"/>
                <a:cs typeface="+mj-lt"/>
                <a:sym typeface="+mn-ea"/>
              </a:rPr>
              <a:t>Dikembangkan</a:t>
            </a:r>
            <a:r>
              <a:rPr lang="en-US" sz="1400" dirty="0">
                <a:latin typeface="+mj-lt"/>
                <a:cs typeface="+mj-lt"/>
                <a:sym typeface="+mn-ea"/>
              </a:rPr>
              <a:t> di </a:t>
            </a:r>
            <a:r>
              <a:rPr lang="en-US" sz="1400" dirty="0" err="1">
                <a:latin typeface="+mj-lt"/>
                <a:cs typeface="+mj-lt"/>
                <a:sym typeface="+mn-ea"/>
              </a:rPr>
              <a:t>banyak</a:t>
            </a:r>
            <a:r>
              <a:rPr lang="en-US" sz="1400" dirty="0">
                <a:latin typeface="+mj-lt"/>
                <a:cs typeface="+mj-lt"/>
                <a:sym typeface="+mn-ea"/>
              </a:rPr>
              <a:t> negara </a:t>
            </a:r>
            <a:r>
              <a:rPr lang="en-US" sz="1400" dirty="0" err="1">
                <a:latin typeface="+mj-lt"/>
                <a:cs typeface="+mj-lt"/>
                <a:sym typeface="+mn-ea"/>
              </a:rPr>
              <a:t>termasuk</a:t>
            </a:r>
            <a:r>
              <a:rPr lang="en-US" sz="1400" dirty="0">
                <a:latin typeface="+mj-lt"/>
                <a:cs typeface="+mj-lt"/>
                <a:sym typeface="+mn-ea"/>
              </a:rPr>
              <a:t> Indonesia</a:t>
            </a:r>
            <a:endParaRPr lang="en-US" sz="1400" dirty="0">
              <a:latin typeface="+mj-lt"/>
              <a:cs typeface="+mj-lt"/>
              <a:sym typeface="+mn-ea"/>
            </a:endParaRPr>
          </a:p>
          <a:p>
            <a:pPr algn="just">
              <a:lnSpc>
                <a:spcPct val="130000"/>
              </a:lnSpc>
              <a:defRPr/>
            </a:pPr>
            <a:endParaRPr lang="en-US" sz="1400" dirty="0">
              <a:latin typeface="+mj-lt"/>
              <a:cs typeface="+mj-lt"/>
              <a:sym typeface="+mn-ea"/>
            </a:endParaRPr>
          </a:p>
          <a:p>
            <a:pPr algn="just">
              <a:lnSpc>
                <a:spcPct val="130000"/>
              </a:lnSpc>
              <a:defRPr/>
            </a:pPr>
            <a:r>
              <a:rPr lang="en-US" sz="1400" dirty="0">
                <a:latin typeface="+mj-lt"/>
                <a:cs typeface="+mj-lt"/>
                <a:sym typeface="+mn-ea"/>
              </a:rPr>
              <a:t>Kaya mineral dan vitamin </a:t>
            </a:r>
            <a:r>
              <a:rPr lang="en-ID" sz="1400" dirty="0">
                <a:effectLst/>
                <a:latin typeface="+mj-lt"/>
                <a:ea typeface="Calibri" panose="020F0502020204030204" charset="0"/>
                <a:cs typeface="+mj-lt"/>
                <a:sym typeface="+mn-ea"/>
              </a:rPr>
              <a:t>lutein, beta-</a:t>
            </a:r>
            <a:r>
              <a:rPr lang="en-ID" sz="1400" dirty="0" err="1">
                <a:effectLst/>
                <a:latin typeface="+mj-lt"/>
                <a:ea typeface="Calibri" panose="020F0502020204030204" charset="0"/>
                <a:cs typeface="+mj-lt"/>
                <a:sym typeface="+mn-ea"/>
              </a:rPr>
              <a:t>karoten</a:t>
            </a:r>
            <a:r>
              <a:rPr lang="en-ID" sz="1400" dirty="0">
                <a:effectLst/>
                <a:latin typeface="+mj-lt"/>
                <a:ea typeface="Calibri" panose="020F0502020204030204" charset="0"/>
                <a:cs typeface="+mj-lt"/>
                <a:sym typeface="+mn-ea"/>
              </a:rPr>
              <a:t>, </a:t>
            </a:r>
            <a:r>
              <a:rPr lang="en-ID" sz="1400" dirty="0" err="1">
                <a:effectLst/>
                <a:latin typeface="+mj-lt"/>
                <a:ea typeface="Calibri" panose="020F0502020204030204" charset="0"/>
                <a:cs typeface="+mj-lt"/>
                <a:sym typeface="+mn-ea"/>
              </a:rPr>
              <a:t>kalsium</a:t>
            </a:r>
            <a:r>
              <a:rPr lang="en-ID" sz="1400" dirty="0">
                <a:effectLst/>
                <a:latin typeface="+mj-lt"/>
                <a:ea typeface="Calibri" panose="020F0502020204030204" charset="0"/>
                <a:cs typeface="+mj-lt"/>
                <a:sym typeface="+mn-ea"/>
              </a:rPr>
              <a:t>, </a:t>
            </a:r>
            <a:r>
              <a:rPr lang="en-ID" sz="1400" dirty="0" err="1">
                <a:effectLst/>
                <a:latin typeface="+mj-lt"/>
                <a:ea typeface="Calibri" panose="020F0502020204030204" charset="0"/>
                <a:cs typeface="+mj-lt"/>
                <a:sym typeface="+mn-ea"/>
              </a:rPr>
              <a:t>serat</a:t>
            </a:r>
            <a:r>
              <a:rPr lang="en-ID" sz="1400" dirty="0">
                <a:effectLst/>
                <a:latin typeface="+mj-lt"/>
                <a:ea typeface="Calibri" panose="020F0502020204030204" charset="0"/>
                <a:cs typeface="+mj-lt"/>
                <a:sym typeface="+mn-ea"/>
              </a:rPr>
              <a:t>, </a:t>
            </a:r>
            <a:r>
              <a:rPr lang="en-ID" sz="1400" dirty="0" err="1">
                <a:effectLst/>
                <a:latin typeface="+mj-lt"/>
                <a:ea typeface="Calibri" panose="020F0502020204030204" charset="0"/>
                <a:cs typeface="+mj-lt"/>
                <a:sym typeface="+mn-ea"/>
              </a:rPr>
              <a:t>folat</a:t>
            </a:r>
            <a:r>
              <a:rPr lang="en-ID" sz="1400" dirty="0">
                <a:effectLst/>
                <a:latin typeface="+mj-lt"/>
                <a:ea typeface="Calibri" panose="020F0502020204030204" charset="0"/>
                <a:cs typeface="+mj-lt"/>
                <a:sym typeface="+mn-ea"/>
              </a:rPr>
              <a:t>, </a:t>
            </a:r>
            <a:r>
              <a:rPr lang="en-ID" sz="1400" dirty="0" err="1">
                <a:effectLst/>
                <a:latin typeface="+mj-lt"/>
                <a:ea typeface="Calibri" panose="020F0502020204030204" charset="0"/>
                <a:cs typeface="+mj-lt"/>
                <a:sym typeface="+mn-ea"/>
              </a:rPr>
              <a:t>zat</a:t>
            </a:r>
            <a:r>
              <a:rPr lang="en-ID" sz="1400" dirty="0">
                <a:effectLst/>
                <a:latin typeface="+mj-lt"/>
                <a:ea typeface="Calibri" panose="020F0502020204030204" charset="0"/>
                <a:cs typeface="+mj-lt"/>
                <a:sym typeface="+mn-ea"/>
              </a:rPr>
              <a:t> </a:t>
            </a:r>
            <a:r>
              <a:rPr lang="en-ID" sz="1400" dirty="0" err="1">
                <a:effectLst/>
                <a:latin typeface="+mj-lt"/>
                <a:ea typeface="Calibri" panose="020F0502020204030204" charset="0"/>
                <a:cs typeface="+mj-lt"/>
                <a:sym typeface="+mn-ea"/>
              </a:rPr>
              <a:t>besi</a:t>
            </a:r>
            <a:r>
              <a:rPr lang="en-ID" sz="1400" dirty="0">
                <a:effectLst/>
                <a:latin typeface="+mj-lt"/>
                <a:ea typeface="Calibri" panose="020F0502020204030204" charset="0"/>
                <a:cs typeface="+mj-lt"/>
                <a:sym typeface="+mn-ea"/>
              </a:rPr>
              <a:t>, vitamin A, B6, dan K (Dewi et al., 2022).</a:t>
            </a:r>
            <a:endParaRPr lang="en-ID" sz="1400" dirty="0">
              <a:effectLst/>
              <a:latin typeface="+mj-lt"/>
              <a:ea typeface="Calibri" panose="020F0502020204030204" charset="0"/>
              <a:cs typeface="+mj-lt"/>
              <a:sym typeface="+mn-ea"/>
            </a:endParaRPr>
          </a:p>
          <a:p>
            <a:pPr algn="just">
              <a:lnSpc>
                <a:spcPct val="130000"/>
              </a:lnSpc>
              <a:defRPr/>
            </a:pP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Calibri" panose="020F0502020204030204" charset="0"/>
              <a:cs typeface="+mj-lt"/>
            </a:endParaRPr>
          </a:p>
          <a:p>
            <a:pPr algn="l">
              <a:lnSpc>
                <a:spcPct val="130000"/>
              </a:lnSpc>
              <a:defRPr/>
            </a:pPr>
            <a:endParaRPr lang="zh-CN" altLang="en-US" sz="1400" b="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Calibri" panose="020F0502020204030204" charset="0"/>
              <a:cs typeface="+mj-lt"/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7639050" y="1936115"/>
            <a:ext cx="4173855" cy="1832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Nilai Ekonomi</a:t>
            </a:r>
            <a:endParaRPr lang="zh-CN" altLang="en-US" sz="1200" dirty="0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algn="l">
              <a:lnSpc>
                <a:spcPct val="130000"/>
              </a:lnSpc>
              <a:defRPr/>
            </a:pPr>
            <a:r>
              <a:rPr lang="en-ID" sz="1600" dirty="0">
                <a:sym typeface="+mn-ea"/>
              </a:rPr>
              <a:t>Nilai </a:t>
            </a:r>
            <a:r>
              <a:rPr lang="en-ID" sz="1600" dirty="0" err="1">
                <a:sym typeface="+mn-ea"/>
              </a:rPr>
              <a:t>ekonomi</a:t>
            </a:r>
            <a:r>
              <a:rPr lang="en-ID" sz="1600" dirty="0">
                <a:sym typeface="+mn-ea"/>
              </a:rPr>
              <a:t> </a:t>
            </a:r>
            <a:r>
              <a:rPr lang="en-ID" sz="1600" dirty="0" err="1">
                <a:sym typeface="+mn-ea"/>
              </a:rPr>
              <a:t>tinggi</a:t>
            </a:r>
            <a:r>
              <a:rPr lang="en-ID" sz="1600" dirty="0">
                <a:sym typeface="+mn-ea"/>
              </a:rPr>
              <a:t> </a:t>
            </a:r>
            <a:r>
              <a:rPr lang="en-ID" sz="1600" dirty="0" err="1">
                <a:sym typeface="+mn-ea"/>
              </a:rPr>
              <a:t>sebab</a:t>
            </a:r>
            <a:r>
              <a:rPr lang="en-ID" sz="1600" dirty="0">
                <a:sym typeface="+mn-ea"/>
              </a:rPr>
              <a:t> </a:t>
            </a:r>
            <a:r>
              <a:rPr lang="en-ID" sz="1600" dirty="0" err="1">
                <a:sym typeface="+mn-ea"/>
              </a:rPr>
              <a:t>banyak</a:t>
            </a:r>
            <a:r>
              <a:rPr lang="en-ID" sz="1600" dirty="0">
                <a:sym typeface="+mn-ea"/>
              </a:rPr>
              <a:t> </a:t>
            </a:r>
            <a:r>
              <a:rPr lang="en-ID" sz="1600" dirty="0" err="1">
                <a:sym typeface="+mn-ea"/>
              </a:rPr>
              <a:t>dikonsumsi</a:t>
            </a:r>
            <a:r>
              <a:rPr lang="en-US" altLang="en-ID" sz="1600" dirty="0" err="1">
                <a:sym typeface="+mn-ea"/>
              </a:rPr>
              <a:t>.</a:t>
            </a:r>
            <a:endParaRPr lang="en-US" altLang="en-ID" sz="1600" dirty="0" err="1">
              <a:sym typeface="+mn-ea"/>
            </a:endParaRPr>
          </a:p>
          <a:p>
            <a:pPr algn="l">
              <a:lnSpc>
                <a:spcPct val="130000"/>
              </a:lnSpc>
              <a:defRPr/>
            </a:pPr>
            <a:endParaRPr lang="en-ID" sz="1600" dirty="0"/>
          </a:p>
          <a:p>
            <a:pPr algn="l">
              <a:lnSpc>
                <a:spcPct val="130000"/>
              </a:lnSpc>
              <a:defRPr/>
            </a:pPr>
            <a:endParaRPr lang="zh-CN" altLang="en-US" sz="1600" b="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4107180" y="5103495"/>
            <a:ext cx="7706360" cy="15125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Manfaat</a:t>
            </a:r>
            <a:endParaRPr lang="en-US" altLang="zh-CN" sz="20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  <a:defRPr/>
            </a:pPr>
            <a:r>
              <a:rPr lang="en-ID" sz="1600" dirty="0" err="1">
                <a:sym typeface="+mn-ea"/>
              </a:rPr>
              <a:t>Khasiat</a:t>
            </a:r>
            <a:r>
              <a:rPr lang="en-ID" sz="1600" dirty="0">
                <a:sym typeface="+mn-ea"/>
              </a:rPr>
              <a:t> </a:t>
            </a:r>
            <a:r>
              <a:rPr lang="en-ID" sz="16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membantu</a:t>
            </a:r>
            <a:r>
              <a:rPr lang="en-ID" sz="16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16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pembentukan</a:t>
            </a:r>
            <a:r>
              <a:rPr lang="en-ID" sz="16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16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sel</a:t>
            </a:r>
            <a:r>
              <a:rPr lang="en-ID" sz="16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16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darah</a:t>
            </a:r>
            <a:r>
              <a:rPr lang="en-ID" sz="16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16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merah</a:t>
            </a:r>
            <a:r>
              <a:rPr lang="en-ID" sz="16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dan </a:t>
            </a:r>
            <a:r>
              <a:rPr lang="en-ID" sz="16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putih</a:t>
            </a:r>
            <a:r>
              <a:rPr lang="en-ID" sz="16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ID" sz="16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mengurangi</a:t>
            </a:r>
            <a:r>
              <a:rPr lang="en-ID" sz="16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16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penyakit</a:t>
            </a:r>
            <a:r>
              <a:rPr lang="en-ID" sz="16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16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tumor</a:t>
            </a:r>
            <a:r>
              <a:rPr lang="en-ID" sz="16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dan </a:t>
            </a:r>
            <a:r>
              <a:rPr lang="en-ID" sz="16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katarak</a:t>
            </a:r>
            <a:r>
              <a:rPr lang="en-ID" sz="16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, dan </a:t>
            </a:r>
            <a:r>
              <a:rPr lang="en-ID" sz="16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menyehatkan</a:t>
            </a:r>
            <a:r>
              <a:rPr lang="en-ID" sz="16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organ-organ </a:t>
            </a:r>
            <a:r>
              <a:rPr lang="en-ID" sz="16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sekitar</a:t>
            </a:r>
            <a:r>
              <a:rPr lang="en-ID" sz="16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16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hati</a:t>
            </a:r>
            <a:r>
              <a:rPr lang="en-ID" sz="16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 (</a:t>
            </a:r>
            <a:r>
              <a:rPr lang="en-ID" sz="16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Amitasari</a:t>
            </a:r>
            <a:r>
              <a:rPr lang="en-ID" sz="16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et al., 2019).</a:t>
            </a:r>
            <a:endParaRPr lang="en-ID" sz="1600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30000"/>
              </a:lnSpc>
              <a:defRPr/>
            </a:pPr>
            <a:r>
              <a:rPr lang="en-ID" sz="1600" dirty="0" err="1">
                <a:sym typeface="+mn-ea"/>
              </a:rPr>
              <a:t>Masakan</a:t>
            </a:r>
            <a:r>
              <a:rPr lang="en-ID" sz="1600" dirty="0">
                <a:sym typeface="+mn-ea"/>
              </a:rPr>
              <a:t> : </a:t>
            </a:r>
            <a:r>
              <a:rPr lang="en-ID" sz="1600" dirty="0" err="1">
                <a:sym typeface="+mn-ea"/>
              </a:rPr>
              <a:t>Selada</a:t>
            </a:r>
            <a:r>
              <a:rPr lang="en-ID" sz="1600" dirty="0">
                <a:sym typeface="+mn-ea"/>
              </a:rPr>
              <a:t>, Burger,</a:t>
            </a:r>
            <a:r>
              <a:rPr lang="en-US" altLang="en-ID" sz="1600" dirty="0">
                <a:sym typeface="+mn-ea"/>
              </a:rPr>
              <a:t> Lalapan</a:t>
            </a:r>
            <a:r>
              <a:rPr lang="en-ID" sz="1600" dirty="0">
                <a:sym typeface="+mn-ea"/>
              </a:rPr>
              <a:t> </a:t>
            </a:r>
            <a:r>
              <a:rPr lang="en-US" altLang="en-ID" sz="1600" dirty="0">
                <a:sym typeface="+mn-ea"/>
              </a:rPr>
              <a:t>dll</a:t>
            </a:r>
            <a:endParaRPr lang="en-US" altLang="en-ID" sz="1600" b="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817370" y="995045"/>
            <a:ext cx="2717165" cy="317500"/>
            <a:chOff x="2050" y="1567"/>
            <a:chExt cx="4279" cy="500"/>
          </a:xfrm>
        </p:grpSpPr>
        <p:grpSp>
          <p:nvGrpSpPr>
            <p:cNvPr id="10" name="组合 9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13" name="直接连接符 12"/>
            <p:cNvCxnSpPr>
              <a:stCxn id="11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 flipH="1">
            <a:off x="7593965" y="995045"/>
            <a:ext cx="2717165" cy="317500"/>
            <a:chOff x="2050" y="1567"/>
            <a:chExt cx="4279" cy="500"/>
          </a:xfrm>
        </p:grpSpPr>
        <p:grpSp>
          <p:nvGrpSpPr>
            <p:cNvPr id="20" name="组合 19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28" name="直接连接符 27"/>
            <p:cNvCxnSpPr>
              <a:stCxn id="23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430" y="1936115"/>
            <a:ext cx="3125470" cy="3041015"/>
          </a:xfrm>
          <a:prstGeom prst="ellipse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8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6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6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86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6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6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86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层-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7305" y="2676525"/>
            <a:ext cx="8052435" cy="4196080"/>
          </a:xfrm>
          <a:prstGeom prst="rect">
            <a:avLst/>
          </a:prstGeom>
          <a:noFill/>
          <a:ln w="3175">
            <a:noFill/>
            <a:headEnd type="none" w="lg" len="lg"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图片 2" descr="绿叶1"/>
          <p:cNvPicPr>
            <a:picLocks noChangeAspect="1"/>
          </p:cNvPicPr>
          <p:nvPr/>
        </p:nvPicPr>
        <p:blipFill>
          <a:blip r:embed="rId2"/>
          <a:srcRect r="6284"/>
          <a:stretch>
            <a:fillRect/>
          </a:stretch>
        </p:blipFill>
        <p:spPr>
          <a:xfrm>
            <a:off x="5868035" y="-6985"/>
            <a:ext cx="6335395" cy="4084955"/>
          </a:xfrm>
          <a:prstGeom prst="rect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2955290" y="753110"/>
            <a:ext cx="6277610" cy="5566410"/>
            <a:chOff x="5798" y="921"/>
            <a:chExt cx="9886" cy="8766"/>
          </a:xfrm>
        </p:grpSpPr>
        <p:grpSp>
          <p:nvGrpSpPr>
            <p:cNvPr id="31" name="组合 30"/>
            <p:cNvGrpSpPr/>
            <p:nvPr/>
          </p:nvGrpSpPr>
          <p:grpSpPr>
            <a:xfrm>
              <a:off x="5798" y="921"/>
              <a:ext cx="9886" cy="8766"/>
              <a:chOff x="7514" y="1490"/>
              <a:chExt cx="9886" cy="8766"/>
            </a:xfrm>
          </p:grpSpPr>
          <p:sp>
            <p:nvSpPr>
              <p:cNvPr id="24" name="任意多边形 23"/>
              <p:cNvSpPr/>
              <p:nvPr/>
            </p:nvSpPr>
            <p:spPr>
              <a:xfrm rot="18600000" flipV="1">
                <a:off x="10702" y="6074"/>
                <a:ext cx="4182" cy="4182"/>
              </a:xfrm>
              <a:custGeom>
                <a:avLst/>
                <a:gdLst>
                  <a:gd name="connsiteX0" fmla="*/ 0 w 4182"/>
                  <a:gd name="connsiteY0" fmla="*/ 4182 h 4182"/>
                  <a:gd name="connsiteX1" fmla="*/ 4182 w 4182"/>
                  <a:gd name="connsiteY1" fmla="*/ 0 h 4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82" h="4182">
                    <a:moveTo>
                      <a:pt x="0" y="4182"/>
                    </a:moveTo>
                    <a:cubicBezTo>
                      <a:pt x="0" y="1872"/>
                      <a:pt x="1872" y="0"/>
                      <a:pt x="4182" y="0"/>
                    </a:cubicBezTo>
                  </a:path>
                </a:pathLst>
              </a:custGeom>
              <a:noFill/>
              <a:ln w="3175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6000">
                      <a:srgbClr val="3AA700"/>
                    </a:gs>
                    <a:gs pos="64000">
                      <a:schemeClr val="accent5">
                        <a:lumMod val="75000"/>
                      </a:schemeClr>
                    </a:gs>
                  </a:gsLst>
                  <a:lin ang="0" scaled="1"/>
                </a:gradFill>
                <a:headEnd type="none" w="lg" len="lg"/>
                <a:tailEnd type="oval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ea"/>
                </a:endParaRPr>
              </a:p>
            </p:txBody>
          </p:sp>
          <p:grpSp>
            <p:nvGrpSpPr>
              <p:cNvPr id="30" name="组合 29"/>
              <p:cNvGrpSpPr/>
              <p:nvPr/>
            </p:nvGrpSpPr>
            <p:grpSpPr>
              <a:xfrm rot="360000">
                <a:off x="7514" y="1490"/>
                <a:ext cx="9887" cy="7455"/>
                <a:chOff x="7514" y="1496"/>
                <a:chExt cx="9887" cy="7455"/>
              </a:xfrm>
            </p:grpSpPr>
            <p:sp>
              <p:nvSpPr>
                <p:cNvPr id="25" name="任意多边形 24"/>
                <p:cNvSpPr/>
                <p:nvPr/>
              </p:nvSpPr>
              <p:spPr>
                <a:xfrm rot="18900000">
                  <a:off x="7514" y="3133"/>
                  <a:ext cx="4182" cy="4182"/>
                </a:xfrm>
                <a:custGeom>
                  <a:avLst/>
                  <a:gdLst>
                    <a:gd name="connsiteX0" fmla="*/ 0 w 4182"/>
                    <a:gd name="connsiteY0" fmla="*/ 4182 h 4182"/>
                    <a:gd name="connsiteX1" fmla="*/ 4182 w 4182"/>
                    <a:gd name="connsiteY1" fmla="*/ 0 h 4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2" h="4182">
                      <a:moveTo>
                        <a:pt x="0" y="4182"/>
                      </a:moveTo>
                      <a:cubicBezTo>
                        <a:pt x="0" y="1872"/>
                        <a:pt x="1872" y="0"/>
                        <a:pt x="4182" y="0"/>
                      </a:cubicBezTo>
                    </a:path>
                  </a:pathLst>
                </a:custGeom>
                <a:noFill/>
                <a:ln w="3175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6000">
                        <a:srgbClr val="3AA700"/>
                      </a:gs>
                      <a:gs pos="64000">
                        <a:schemeClr val="accent5">
                          <a:lumMod val="75000"/>
                        </a:schemeClr>
                      </a:gs>
                    </a:gsLst>
                    <a:lin ang="10800000" scaled="0"/>
                  </a:gradFill>
                  <a:headEnd type="oval" w="lg" len="lg"/>
                  <a:tailEnd type="none" w="lg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ctr"/>
                  <a:endParaRPr lang="zh-CN" altLang="en-US"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  <a:sym typeface="+mn-ea"/>
                  </a:endParaRPr>
                </a:p>
              </p:txBody>
            </p:sp>
            <p:grpSp>
              <p:nvGrpSpPr>
                <p:cNvPr id="29" name="组合 28"/>
                <p:cNvGrpSpPr/>
                <p:nvPr/>
              </p:nvGrpSpPr>
              <p:grpSpPr>
                <a:xfrm>
                  <a:off x="8812" y="1496"/>
                  <a:ext cx="8589" cy="7455"/>
                  <a:chOff x="8812" y="1496"/>
                  <a:chExt cx="8589" cy="7455"/>
                </a:xfrm>
              </p:grpSpPr>
              <p:sp>
                <p:nvSpPr>
                  <p:cNvPr id="9" name="椭圆 8"/>
                  <p:cNvSpPr/>
                  <p:nvPr/>
                </p:nvSpPr>
                <p:spPr>
                  <a:xfrm>
                    <a:off x="8812" y="1496"/>
                    <a:ext cx="7455" cy="7455"/>
                  </a:xfrm>
                  <a:prstGeom prst="ellipse">
                    <a:avLst/>
                  </a:prstGeom>
                  <a:noFill/>
                  <a:ln w="19050">
                    <a:solidFill>
                      <a:srgbClr val="3AA700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endParaRPr>
                  </a:p>
                </p:txBody>
              </p:sp>
              <p:sp>
                <p:nvSpPr>
                  <p:cNvPr id="14" name="椭圆 13"/>
                  <p:cNvSpPr/>
                  <p:nvPr/>
                </p:nvSpPr>
                <p:spPr>
                  <a:xfrm>
                    <a:off x="9101" y="1785"/>
                    <a:ext cx="6866" cy="6866"/>
                  </a:xfrm>
                  <a:prstGeom prst="ellipse">
                    <a:avLst/>
                  </a:prstGeom>
                  <a:noFill/>
                  <a:ln w="3175">
                    <a:solidFill>
                      <a:schemeClr val="accent5"/>
                    </a:solidFill>
                    <a:prstDash val="soli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endParaRPr>
                  </a:p>
                </p:txBody>
              </p:sp>
              <p:sp>
                <p:nvSpPr>
                  <p:cNvPr id="28" name="任意多边形 27"/>
                  <p:cNvSpPr/>
                  <p:nvPr/>
                </p:nvSpPr>
                <p:spPr>
                  <a:xfrm rot="1380000" flipH="1">
                    <a:off x="13219" y="2083"/>
                    <a:ext cx="4182" cy="4182"/>
                  </a:xfrm>
                  <a:custGeom>
                    <a:avLst/>
                    <a:gdLst>
                      <a:gd name="connsiteX0" fmla="*/ 0 w 4182"/>
                      <a:gd name="connsiteY0" fmla="*/ 4182 h 4182"/>
                      <a:gd name="connsiteX1" fmla="*/ 4182 w 4182"/>
                      <a:gd name="connsiteY1" fmla="*/ 0 h 4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182" h="4182">
                        <a:moveTo>
                          <a:pt x="0" y="4182"/>
                        </a:moveTo>
                        <a:cubicBezTo>
                          <a:pt x="0" y="1872"/>
                          <a:pt x="1872" y="0"/>
                          <a:pt x="4182" y="0"/>
                        </a:cubicBezTo>
                      </a:path>
                    </a:pathLst>
                  </a:custGeom>
                  <a:noFill/>
                  <a:ln w="3175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6000">
                          <a:srgbClr val="3AA700"/>
                        </a:gs>
                        <a:gs pos="64000">
                          <a:schemeClr val="accent5">
                            <a:lumMod val="75000"/>
                          </a:schemeClr>
                        </a:gs>
                      </a:gsLst>
                      <a:lin ang="0" scaled="1"/>
                    </a:gradFill>
                    <a:headEnd type="none" w="lg" len="lg"/>
                    <a:tailEnd type="oval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endParaRPr>
                  </a:p>
                </p:txBody>
              </p:sp>
            </p:grpSp>
          </p:grpSp>
        </p:grpSp>
        <p:sp>
          <p:nvSpPr>
            <p:cNvPr id="34" name="文本框 33"/>
            <p:cNvSpPr txBox="1"/>
            <p:nvPr/>
          </p:nvSpPr>
          <p:spPr>
            <a:xfrm>
              <a:off x="7738" y="2814"/>
              <a:ext cx="6268" cy="3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PENGEMASAN PRODUK</a:t>
              </a:r>
              <a:endParaRPr lang="en-US" altLang="zh-CN" sz="44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  <a:p>
              <a:pPr algn="ctr"/>
              <a:r>
                <a:rPr lang="en-US" altLang="zh-CN" sz="44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SAYUR MAYUR</a:t>
              </a:r>
              <a:endParaRPr lang="en-US" altLang="zh-CN" sz="44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/>
          <a:srcRect l="31134" t="16493" r="30952" b="16309"/>
          <a:stretch>
            <a:fillRect/>
          </a:stretch>
        </p:blipFill>
        <p:spPr>
          <a:xfrm>
            <a:off x="728577" y="377682"/>
            <a:ext cx="1434000" cy="1598930"/>
          </a:xfrm>
          <a:prstGeom prst="flowChartConnector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1674" t="38756" r="41366" b="33435"/>
          <a:stretch>
            <a:fillRect/>
          </a:stretch>
        </p:blipFill>
        <p:spPr>
          <a:xfrm>
            <a:off x="465261" y="2471715"/>
            <a:ext cx="1395920" cy="1598930"/>
          </a:xfrm>
          <a:prstGeom prst="flowChartConnector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7911" t="41673" r="44842" b="24018"/>
          <a:stretch>
            <a:fillRect/>
          </a:stretch>
        </p:blipFill>
        <p:spPr>
          <a:xfrm>
            <a:off x="1199967" y="4733866"/>
            <a:ext cx="1474222" cy="1554966"/>
          </a:xfrm>
          <a:prstGeom prst="flowChartConnector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sp>
        <p:nvSpPr>
          <p:cNvPr id="7" name="Text Box 6"/>
          <p:cNvSpPr txBox="1"/>
          <p:nvPr/>
        </p:nvSpPr>
        <p:spPr>
          <a:xfrm>
            <a:off x="64770" y="203962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Associate </a:t>
            </a:r>
            <a:r>
              <a:rPr lang="en-US" altLang="zh-CN" sz="1600" b="1" dirty="0" err="1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Prof.Dr</a:t>
            </a:r>
            <a:r>
              <a:rPr lang="en-US" altLang="zh-CN" sz="1600" b="1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. Sparta, </a:t>
            </a:r>
            <a:r>
              <a:rPr lang="en-US" altLang="zh-CN" sz="1600" b="1" dirty="0" err="1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SE.Ak</a:t>
            </a:r>
            <a:r>
              <a:rPr lang="en-US" altLang="zh-CN" sz="1600" b="1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., ME.,CA</a:t>
            </a:r>
            <a:endParaRPr lang="en-US" altLang="zh-CN" sz="1600" b="1" dirty="0">
              <a:solidFill>
                <a:schemeClr val="accent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07975" y="4070350"/>
            <a:ext cx="609600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b="1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Dr. Ir. </a:t>
            </a:r>
            <a:r>
              <a:rPr lang="en-US" altLang="zh-CN" b="1" dirty="0" err="1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Listiana</a:t>
            </a:r>
            <a:r>
              <a:rPr lang="en-US" altLang="zh-CN" b="1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b="1" dirty="0" err="1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Satiawati,M.Si</a:t>
            </a:r>
            <a:r>
              <a:rPr lang="en-US" altLang="zh-CN" b="1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.</a:t>
            </a:r>
            <a:endParaRPr lang="en-US" altLang="zh-CN" b="1" dirty="0">
              <a:solidFill>
                <a:schemeClr val="accent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564515" y="6184265"/>
            <a:ext cx="609600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b="1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Dr. Ir. </a:t>
            </a:r>
            <a:r>
              <a:rPr lang="en-US" altLang="zh-CN" b="1" dirty="0" err="1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Listiana</a:t>
            </a:r>
            <a:r>
              <a:rPr lang="en-US" altLang="zh-CN" b="1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b="1" dirty="0" err="1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Satiawati,M.Si</a:t>
            </a:r>
            <a:r>
              <a:rPr lang="en-US" altLang="zh-CN" b="1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.</a:t>
            </a:r>
            <a:endParaRPr lang="en-US" altLang="zh-CN" b="1" dirty="0">
              <a:solidFill>
                <a:schemeClr val="accent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rcRect l="37035" t="20272" r="39948" b="34340"/>
          <a:stretch>
            <a:fillRect/>
          </a:stretch>
        </p:blipFill>
        <p:spPr>
          <a:xfrm>
            <a:off x="9017796" y="1104922"/>
            <a:ext cx="1465099" cy="1571625"/>
          </a:xfrm>
          <a:prstGeom prst="ellips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Text Box 12"/>
          <p:cNvSpPr txBox="1"/>
          <p:nvPr/>
        </p:nvSpPr>
        <p:spPr>
          <a:xfrm>
            <a:off x="8866505" y="2614295"/>
            <a:ext cx="609600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b="1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Dr (c) Yuli Susilowati., SE.,MM</a:t>
            </a:r>
            <a:r>
              <a:rPr lang="en-US" altLang="zh-CN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.</a:t>
            </a:r>
            <a:endParaRPr lang="en-US" altLang="zh-CN" dirty="0">
              <a:solidFill>
                <a:schemeClr val="accent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37042" t="18158" r="37240" b="15900"/>
          <a:stretch>
            <a:fillRect/>
          </a:stretch>
        </p:blipFill>
        <p:spPr>
          <a:xfrm>
            <a:off x="10424795" y="3088005"/>
            <a:ext cx="1478280" cy="1569085"/>
          </a:xfrm>
          <a:prstGeom prst="flowChartConnector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sp>
        <p:nvSpPr>
          <p:cNvPr id="16" name="Text Box 15"/>
          <p:cNvSpPr txBox="1"/>
          <p:nvPr/>
        </p:nvSpPr>
        <p:spPr>
          <a:xfrm>
            <a:off x="8178165" y="4577080"/>
            <a:ext cx="6096000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1400" b="1" dirty="0" err="1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Nelli</a:t>
            </a:r>
            <a:r>
              <a:rPr lang="en-US" altLang="zh-CN" sz="1400" b="1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1400" b="1" dirty="0" err="1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Novyarni</a:t>
            </a:r>
            <a:r>
              <a:rPr lang="en-US" altLang="zh-CN" sz="1400" b="1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, </a:t>
            </a:r>
            <a:r>
              <a:rPr lang="en-US" altLang="zh-CN" sz="1400" b="1" dirty="0" err="1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SE.,M.Si.,Ak,CSRS.,CSRA.,CSP.,C.NSP</a:t>
            </a:r>
            <a:r>
              <a:rPr lang="en-US" altLang="zh-CN" sz="1400" b="1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.</a:t>
            </a:r>
            <a:endParaRPr lang="en-US" altLang="zh-CN" sz="1400" b="1" dirty="0">
              <a:solidFill>
                <a:schemeClr val="accent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/>
          <a:srcRect l="41595" t="39858" r="41502" b="19400"/>
          <a:stretch>
            <a:fillRect/>
          </a:stretch>
        </p:blipFill>
        <p:spPr>
          <a:xfrm>
            <a:off x="9171940" y="5043170"/>
            <a:ext cx="1103630" cy="1245870"/>
          </a:xfrm>
          <a:prstGeom prst="flowChartConnector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sp>
        <p:nvSpPr>
          <p:cNvPr id="17" name="Text Box 16"/>
          <p:cNvSpPr txBox="1"/>
          <p:nvPr/>
        </p:nvSpPr>
        <p:spPr>
          <a:xfrm>
            <a:off x="8314055" y="618426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1600" b="1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Reni </a:t>
            </a:r>
            <a:r>
              <a:rPr lang="en-US" altLang="zh-CN" sz="1600" b="1" dirty="0" err="1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Harni</a:t>
            </a:r>
            <a:r>
              <a:rPr lang="en-US" altLang="zh-CN" sz="1600" b="1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., </a:t>
            </a:r>
            <a:r>
              <a:rPr lang="en-US" altLang="zh-CN" sz="1600" b="1" dirty="0" err="1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SE.,Ak.,M.S.E</a:t>
            </a:r>
            <a:r>
              <a:rPr lang="en-US" altLang="zh-CN" sz="1600" b="1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.</a:t>
            </a:r>
            <a:endParaRPr lang="en-US" altLang="zh-CN" sz="1600" b="1" dirty="0">
              <a:solidFill>
                <a:schemeClr val="accent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" name="组合 8"/>
          <p:cNvGrpSpPr/>
          <p:nvPr/>
        </p:nvGrpSpPr>
        <p:grpSpPr>
          <a:xfrm>
            <a:off x="1817370" y="995045"/>
            <a:ext cx="2717165" cy="317500"/>
            <a:chOff x="2050" y="1567"/>
            <a:chExt cx="4279" cy="500"/>
          </a:xfrm>
        </p:grpSpPr>
        <p:grpSp>
          <p:nvGrpSpPr>
            <p:cNvPr id="10" name="组合 9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13" name="直接连接符 12"/>
            <p:cNvCxnSpPr>
              <a:stCxn id="11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 flipH="1">
            <a:off x="7593965" y="995045"/>
            <a:ext cx="2717165" cy="317500"/>
            <a:chOff x="2050" y="1567"/>
            <a:chExt cx="4279" cy="500"/>
          </a:xfrm>
        </p:grpSpPr>
        <p:grpSp>
          <p:nvGrpSpPr>
            <p:cNvPr id="20" name="组合 19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28" name="直接连接符 27"/>
            <p:cNvCxnSpPr>
              <a:stCxn id="23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文本框 60"/>
          <p:cNvSpPr txBox="1"/>
          <p:nvPr/>
        </p:nvSpPr>
        <p:spPr>
          <a:xfrm>
            <a:off x="4568825" y="887730"/>
            <a:ext cx="2991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Kendala Penjualan</a:t>
            </a:r>
            <a:endParaRPr lang="en-US" altLang="zh-CN" sz="2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655320" y="1708150"/>
            <a:ext cx="609600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300000"/>
              </a:lnSpc>
              <a:buFont typeface="Wingdings" panose="05000000000000000000" charset="0"/>
              <a:buChar char="q"/>
            </a:pPr>
            <a:r>
              <a:rPr lang="en-US" sz="2000" dirty="0" err="1">
                <a:sym typeface="+mn-ea"/>
              </a:rPr>
              <a:t>Mudah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mengalami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kerusakan</a:t>
            </a:r>
            <a:endParaRPr lang="en-US" sz="2000" dirty="0" err="1">
              <a:sym typeface="+mn-ea"/>
            </a:endParaRPr>
          </a:p>
          <a:p>
            <a:pPr marL="285750" indent="-285750">
              <a:lnSpc>
                <a:spcPct val="300000"/>
              </a:lnSpc>
              <a:buFont typeface="Wingdings" panose="05000000000000000000" charset="0"/>
              <a:buChar char="q"/>
            </a:pPr>
            <a:r>
              <a:rPr lang="en-US" sz="2000" dirty="0" err="1">
                <a:sym typeface="+mn-ea"/>
              </a:rPr>
              <a:t>Kerusakan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terjadi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karena</a:t>
            </a:r>
            <a:endParaRPr lang="en-US" sz="2000" dirty="0"/>
          </a:p>
          <a:p>
            <a:pPr marL="285750" indent="-285750">
              <a:lnSpc>
                <a:spcPct val="300000"/>
              </a:lnSpc>
              <a:buFont typeface="Wingdings" panose="05000000000000000000" charset="0"/>
              <a:buChar char="q"/>
            </a:pPr>
            <a:r>
              <a:rPr lang="en-US" sz="2000" dirty="0" err="1">
                <a:sym typeface="+mn-ea"/>
              </a:rPr>
              <a:t>Penanganan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panen</a:t>
            </a:r>
            <a:r>
              <a:rPr lang="en-US" sz="2000" dirty="0">
                <a:sym typeface="+mn-ea"/>
              </a:rPr>
              <a:t> dan </a:t>
            </a:r>
            <a:r>
              <a:rPr lang="en-US" sz="2000" dirty="0" err="1">
                <a:sym typeface="+mn-ea"/>
              </a:rPr>
              <a:t>pasca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panen</a:t>
            </a:r>
            <a:r>
              <a:rPr lang="en-US" sz="2000" dirty="0">
                <a:sym typeface="+mn-ea"/>
              </a:rPr>
              <a:t> yang </a:t>
            </a:r>
            <a:r>
              <a:rPr lang="en-US" sz="2000" dirty="0" err="1">
                <a:sym typeface="+mn-ea"/>
              </a:rPr>
              <a:t>buruk</a:t>
            </a:r>
            <a:endParaRPr lang="en-US" sz="2000" dirty="0"/>
          </a:p>
          <a:p>
            <a:pPr marL="285750" indent="-285750">
              <a:lnSpc>
                <a:spcPct val="300000"/>
              </a:lnSpc>
              <a:buFont typeface="Wingdings" panose="05000000000000000000" charset="0"/>
              <a:buChar char="q"/>
            </a:pPr>
            <a:r>
              <a:rPr lang="en-US" sz="2000" dirty="0">
                <a:sym typeface="+mn-ea"/>
              </a:rPr>
              <a:t>Waktu </a:t>
            </a:r>
            <a:r>
              <a:rPr lang="en-US" sz="2000" dirty="0" err="1">
                <a:sym typeface="+mn-ea"/>
              </a:rPr>
              <a:t>tataniaga</a:t>
            </a:r>
            <a:r>
              <a:rPr lang="en-US" sz="2000" dirty="0">
                <a:sym typeface="+mn-ea"/>
              </a:rPr>
              <a:t> yang </a:t>
            </a:r>
            <a:r>
              <a:rPr lang="en-US" sz="2000" dirty="0" err="1">
                <a:sym typeface="+mn-ea"/>
              </a:rPr>
              <a:t>panjang</a:t>
            </a:r>
            <a:r>
              <a:rPr lang="en-US" sz="2000" dirty="0">
                <a:sym typeface="+mn-ea"/>
              </a:rPr>
              <a:t> (lama)</a:t>
            </a:r>
            <a:endParaRPr lang="en-US" sz="2000" dirty="0">
              <a:sym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864" y="1860112"/>
            <a:ext cx="3898232" cy="3474327"/>
          </a:xfrm>
          <a:prstGeom prst="hexagon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60" y="1781810"/>
            <a:ext cx="704215" cy="735965"/>
          </a:xfrm>
          <a:prstGeom prst="ellipse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44395" y="1781810"/>
            <a:ext cx="9669145" cy="1647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>
              <a:buNone/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sym typeface="+mn-ea"/>
              </a:rPr>
              <a:t>Tujuan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sym typeface="+mn-ea"/>
              </a:rPr>
              <a:t>perlakuan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sym typeface="+mn-ea"/>
              </a:rPr>
              <a:t>pasca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sym typeface="+mn-ea"/>
              </a:rPr>
              <a:t>panen</a:t>
            </a:r>
            <a:r>
              <a:rPr lang="en-US" sz="2000" dirty="0">
                <a:sym typeface="+mn-ea"/>
              </a:rPr>
              <a:t> </a:t>
            </a:r>
            <a:endParaRPr lang="en-US" sz="2000" dirty="0">
              <a:sym typeface="+mn-ea"/>
            </a:endParaRPr>
          </a:p>
          <a:p>
            <a:pPr marL="0" indent="0">
              <a:buNone/>
            </a:pPr>
            <a:r>
              <a:rPr lang="en-US" sz="2000" dirty="0">
                <a:sym typeface="+mn-ea"/>
              </a:rPr>
              <a:t>	- </a:t>
            </a:r>
            <a:r>
              <a:rPr lang="en-US" sz="2000" dirty="0" err="1">
                <a:sym typeface="+mn-ea"/>
              </a:rPr>
              <a:t>melindungi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kerusakan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akibat</a:t>
            </a:r>
            <a:r>
              <a:rPr lang="en-US" sz="2000" dirty="0">
                <a:sym typeface="+mn-ea"/>
              </a:rPr>
              <a:t> </a:t>
            </a:r>
            <a:r>
              <a:rPr lang="en-ID" sz="2000" b="1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mekanis</a:t>
            </a:r>
            <a:r>
              <a:rPr lang="en-ID" sz="2000" b="1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ID" sz="2000" b="1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suhu</a:t>
            </a:r>
            <a:r>
              <a:rPr lang="en-ID" sz="2000" b="1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dan </a:t>
            </a:r>
            <a:r>
              <a:rPr lang="en-ID" sz="2000" b="1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fisiologis</a:t>
            </a:r>
            <a:r>
              <a:rPr lang="en-ID" sz="2000" b="1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Agribisnis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	 	 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dalam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Nurhayati, 2022). </a:t>
            </a:r>
            <a:endParaRPr lang="en-ID" sz="2000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r>
              <a:rPr lang="en-ID" sz="20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	-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mendapatkan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keuntungan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dengan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menambah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nilai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jual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, 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memperpanjang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	  </a:t>
            </a:r>
            <a:r>
              <a:rPr lang="en-US" alt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	 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umur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simpan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dan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memperindah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produk</a:t>
            </a:r>
            <a:r>
              <a:rPr lang="en-ID" sz="20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ID" sz="2000" dirty="0" err="1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Amitasari</a:t>
            </a:r>
            <a:r>
              <a:rPr lang="en-ID" sz="20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2000" dirty="0" err="1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dkk</a:t>
            </a:r>
            <a:r>
              <a:rPr lang="en-ID" sz="20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., 2019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endParaRPr lang="en-ID" sz="2000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endParaRPr lang="en-US" sz="2000" dirty="0" err="1">
              <a:sym typeface="+mn-ea"/>
            </a:endParaRPr>
          </a:p>
          <a:p>
            <a:pPr marL="0" indent="0">
              <a:buNone/>
            </a:pPr>
            <a:endParaRPr lang="en-US" sz="2000" b="1" dirty="0" err="1">
              <a:sym typeface="+mn-ea"/>
            </a:endParaRPr>
          </a:p>
          <a:p>
            <a:pPr marL="0" indent="0">
              <a:buNone/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sym typeface="+mn-ea"/>
              </a:rPr>
              <a:t>Kriteria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sym typeface="+mn-ea"/>
              </a:rPr>
              <a:t>bahan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sym typeface="+mn-ea"/>
              </a:rPr>
              <a:t>kemasan</a:t>
            </a:r>
            <a:endParaRPr lang="en-US" sz="2000" b="1" dirty="0" err="1">
              <a:solidFill>
                <a:schemeClr val="accent5">
                  <a:lumMod val="50000"/>
                </a:schemeClr>
              </a:solidFill>
              <a:sym typeface="+mn-ea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sym typeface="+mn-ea"/>
              </a:rPr>
              <a:t> </a:t>
            </a:r>
            <a:r>
              <a:rPr lang="en-US" sz="2000" dirty="0">
                <a:sym typeface="+mn-ea"/>
              </a:rPr>
              <a:t>(</a:t>
            </a:r>
            <a:r>
              <a:rPr lang="en-US" sz="2000" dirty="0" err="1">
                <a:sym typeface="+mn-ea"/>
              </a:rPr>
              <a:t>Mareta</a:t>
            </a:r>
            <a:r>
              <a:rPr lang="en-US" sz="2000" dirty="0">
                <a:sym typeface="+mn-ea"/>
              </a:rPr>
              <a:t> dan </a:t>
            </a:r>
            <a:r>
              <a:rPr lang="en-US" sz="2000" dirty="0" err="1">
                <a:sym typeface="+mn-ea"/>
              </a:rPr>
              <a:t>Shofia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dalam</a:t>
            </a:r>
            <a:r>
              <a:rPr lang="en-US" sz="2000" dirty="0">
                <a:sym typeface="+mn-ea"/>
              </a:rPr>
              <a:t> Nurhayati, 2022):</a:t>
            </a:r>
            <a:endParaRPr lang="en-US" sz="2000" dirty="0">
              <a:sym typeface="+mn-ea"/>
            </a:endParaRPr>
          </a:p>
          <a:p>
            <a:pPr marL="0" indent="0">
              <a:buNone/>
            </a:pPr>
            <a:endParaRPr lang="en-US" sz="2000" dirty="0">
              <a:sym typeface="+mn-ea"/>
            </a:endParaRPr>
          </a:p>
          <a:p>
            <a:pPr marL="0" indent="0">
              <a:buNone/>
            </a:pPr>
            <a:r>
              <a:rPr lang="en-US" sz="2000" dirty="0">
                <a:sym typeface="+mn-ea"/>
              </a:rPr>
              <a:t>	-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udara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dapat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lewat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dengan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bebas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, </a:t>
            </a:r>
            <a:endParaRPr lang="en-ID" sz="2000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r>
              <a:rPr lang="en-ID" sz="20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	-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tidak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mengandung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racun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dan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bereaksi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negative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dengan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produk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,</a:t>
            </a:r>
            <a:endParaRPr lang="en-ID" sz="2000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	-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mempertahankan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kelembaban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udara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dan air, </a:t>
            </a:r>
            <a:endParaRPr lang="en-ID" sz="2000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	-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kuat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dan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tidak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mudah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bocor,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tahan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panas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, dan </a:t>
            </a:r>
            <a:endParaRPr lang="en-ID" sz="2000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r>
              <a:rPr lang="en-ID" sz="20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	-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mudah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dilakukan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serta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murah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sz="20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biayanya</a:t>
            </a:r>
            <a:r>
              <a:rPr lang="en-ID" sz="20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. </a:t>
            </a:r>
            <a:endParaRPr lang="en-ID" sz="2000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endParaRPr lang="en-ID" sz="2000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10" y="3894455"/>
            <a:ext cx="704215" cy="735965"/>
          </a:xfrm>
          <a:prstGeom prst="ellipse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817370" y="995045"/>
            <a:ext cx="2717165" cy="317500"/>
            <a:chOff x="2050" y="1567"/>
            <a:chExt cx="4279" cy="500"/>
          </a:xfrm>
        </p:grpSpPr>
        <p:grpSp>
          <p:nvGrpSpPr>
            <p:cNvPr id="10" name="组合 9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13" name="直接连接符 12"/>
            <p:cNvCxnSpPr>
              <a:stCxn id="11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文本框 60"/>
          <p:cNvSpPr txBox="1"/>
          <p:nvPr/>
        </p:nvSpPr>
        <p:spPr>
          <a:xfrm>
            <a:off x="4568825" y="887730"/>
            <a:ext cx="4008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Pasca Panen - PRINSIP</a:t>
            </a:r>
            <a:endParaRPr lang="en-US" altLang="zh-CN" sz="2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 flipH="1">
            <a:off x="8636635" y="909955"/>
            <a:ext cx="2717165" cy="317500"/>
            <a:chOff x="2050" y="1567"/>
            <a:chExt cx="4279" cy="500"/>
          </a:xfrm>
        </p:grpSpPr>
        <p:grpSp>
          <p:nvGrpSpPr>
            <p:cNvPr id="20" name="组合 19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28" name="直接连接符 27"/>
            <p:cNvCxnSpPr>
              <a:stCxn id="23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2612"/>
          <a:stretch>
            <a:fillRect/>
          </a:stretch>
        </p:blipFill>
        <p:spPr>
          <a:xfrm>
            <a:off x="557530" y="1199515"/>
            <a:ext cx="4666615" cy="3683635"/>
          </a:xfrm>
          <a:prstGeom prst="round2Diag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" t="1588" r="1112" b="2835"/>
          <a:stretch>
            <a:fillRect/>
          </a:stretch>
        </p:blipFill>
        <p:spPr>
          <a:xfrm>
            <a:off x="5849620" y="1199515"/>
            <a:ext cx="4884420" cy="3554095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组合 8"/>
          <p:cNvGrpSpPr/>
          <p:nvPr/>
        </p:nvGrpSpPr>
        <p:grpSpPr>
          <a:xfrm>
            <a:off x="1767205" y="510540"/>
            <a:ext cx="2717165" cy="317500"/>
            <a:chOff x="2050" y="1567"/>
            <a:chExt cx="4279" cy="500"/>
          </a:xfrm>
        </p:grpSpPr>
        <p:grpSp>
          <p:nvGrpSpPr>
            <p:cNvPr id="10" name="组合 9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13" name="直接连接符 12"/>
            <p:cNvCxnSpPr>
              <a:stCxn id="11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 flipH="1">
            <a:off x="8577580" y="422910"/>
            <a:ext cx="2717165" cy="317500"/>
            <a:chOff x="2050" y="1567"/>
            <a:chExt cx="4279" cy="500"/>
          </a:xfrm>
        </p:grpSpPr>
        <p:grpSp>
          <p:nvGrpSpPr>
            <p:cNvPr id="20" name="组合 19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28" name="直接连接符 27"/>
            <p:cNvCxnSpPr>
              <a:stCxn id="23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文本框 60"/>
          <p:cNvSpPr txBox="1"/>
          <p:nvPr/>
        </p:nvSpPr>
        <p:spPr>
          <a:xfrm>
            <a:off x="4568825" y="365760"/>
            <a:ext cx="4008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Bahan Kemasan Plastik</a:t>
            </a:r>
            <a:endParaRPr lang="en-US" altLang="zh-CN" sz="2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96570" y="5065395"/>
            <a:ext cx="46564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ID" u="sng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  <a:hlinkClick r:id="rId3"/>
              </a:rPr>
              <a:t>https://drive.google.com/file/d/1sXM2_8CtfvTzcggd95jM0Pk5SGZ4f4q8/view</a:t>
            </a:r>
            <a:endParaRPr lang="en-ID" u="sng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  <a:hlinkClick r:id="rId3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688330" y="506539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ID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https://lestari.kompas.com/read/2023/12/29/120000486/mengenal-7-jenis-plastik--karakteristik-dan-contohnya?page=all </a:t>
            </a:r>
            <a:endParaRPr lang="en-ID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" name="文本框 60"/>
          <p:cNvSpPr txBox="1"/>
          <p:nvPr/>
        </p:nvSpPr>
        <p:spPr>
          <a:xfrm>
            <a:off x="4489450" y="365760"/>
            <a:ext cx="40087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Penelitian Pasca Panen</a:t>
            </a:r>
            <a:endParaRPr lang="en-US" altLang="zh-CN" sz="2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&amp;</a:t>
            </a:r>
            <a:endParaRPr lang="en-US" altLang="zh-CN" sz="2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Pengemasan Selada</a:t>
            </a:r>
            <a:endParaRPr lang="en-US" altLang="zh-CN" sz="2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767205" y="510540"/>
            <a:ext cx="2717165" cy="317500"/>
            <a:chOff x="2050" y="1567"/>
            <a:chExt cx="4279" cy="500"/>
          </a:xfrm>
        </p:grpSpPr>
        <p:grpSp>
          <p:nvGrpSpPr>
            <p:cNvPr id="10" name="组合 9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13" name="直接连接符 12"/>
            <p:cNvCxnSpPr>
              <a:stCxn id="11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 flipH="1">
            <a:off x="8577580" y="422910"/>
            <a:ext cx="2717165" cy="317500"/>
            <a:chOff x="2050" y="1567"/>
            <a:chExt cx="4279" cy="500"/>
          </a:xfrm>
        </p:grpSpPr>
        <p:grpSp>
          <p:nvGrpSpPr>
            <p:cNvPr id="20" name="组合 19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28" name="直接连接符 27"/>
            <p:cNvCxnSpPr>
              <a:stCxn id="23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Box 2"/>
          <p:cNvSpPr txBox="1"/>
          <p:nvPr/>
        </p:nvSpPr>
        <p:spPr>
          <a:xfrm>
            <a:off x="1121410" y="2136775"/>
            <a:ext cx="10395585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Penelitian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1 :  </a:t>
            </a:r>
            <a:r>
              <a:rPr lang="en-ID" dirty="0" err="1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ilakukan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oleh Riyan Farm dan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Laboratorium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Ilmu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dasar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dan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Perlindungan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Tanam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Fakultas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Pertanian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Universitas Sultan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Ageng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Tirtayasa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pada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bulan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Mei-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Agustus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2022 (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Riany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et al., 2023) dan</a:t>
            </a:r>
            <a:endParaRPr lang="en-ID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endParaRPr lang="en-ID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endParaRPr lang="en-ID" dirty="0" err="1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endParaRPr lang="en-ID" dirty="0" err="1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 indent="457200"/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Penelitian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2 :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Dilakukan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oleh Yayasan Bina Sarana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Bakti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Amitasari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et al., 2019) </a:t>
            </a:r>
            <a:endParaRPr lang="en-ID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endParaRPr lang="en-ID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endParaRPr lang="en-ID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endParaRPr lang="en-ID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 marL="457200" lvl="1" indent="457200"/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Penelitian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3 :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Dilakukan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oleh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Laboratorium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Pascapanen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Jurusan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Teknologi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Pertanian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Fakultas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	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Pertanian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Universitas Sam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Ratulangi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pada PT.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Kawanua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Agri Maya (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Mamonto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et al., 2020).</a:t>
            </a:r>
            <a:endParaRPr lang="en-ID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5" y="2049780"/>
            <a:ext cx="704215" cy="735965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95" y="3338195"/>
            <a:ext cx="704215" cy="735965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0" y="4538980"/>
            <a:ext cx="704215" cy="735965"/>
          </a:xfrm>
          <a:prstGeom prst="ellipse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044825" y="1703705"/>
            <a:ext cx="4685665" cy="13462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 err="1">
                <a:sym typeface="+mn-ea"/>
              </a:rPr>
              <a:t>Penerimaan</a:t>
            </a:r>
            <a:r>
              <a:rPr lang="en-US" sz="1400" dirty="0">
                <a:sym typeface="+mn-ea"/>
              </a:rPr>
              <a:t> : </a:t>
            </a:r>
            <a:r>
              <a:rPr lang="en-US" sz="1400" dirty="0" err="1">
                <a:sym typeface="+mn-ea"/>
              </a:rPr>
              <a:t>panen</a:t>
            </a:r>
            <a:r>
              <a:rPr lang="en-US" sz="1400" dirty="0">
                <a:sym typeface="+mn-ea"/>
              </a:rPr>
              <a:t> </a:t>
            </a:r>
            <a:r>
              <a:rPr lang="en-US" sz="1400" dirty="0" err="1">
                <a:sym typeface="+mn-ea"/>
              </a:rPr>
              <a:t>dilakukan</a:t>
            </a:r>
            <a:r>
              <a:rPr lang="en-US" sz="1400" dirty="0">
                <a:sym typeface="+mn-ea"/>
              </a:rPr>
              <a:t> pada </a:t>
            </a:r>
            <a:r>
              <a:rPr lang="en-US" sz="1400" dirty="0" err="1">
                <a:sym typeface="+mn-ea"/>
              </a:rPr>
              <a:t>pagi</a:t>
            </a:r>
            <a:r>
              <a:rPr lang="en-US" sz="1400" dirty="0">
                <a:sym typeface="+mn-ea"/>
              </a:rPr>
              <a:t> </a:t>
            </a:r>
            <a:r>
              <a:rPr lang="en-US" sz="1400" dirty="0" err="1">
                <a:sym typeface="+mn-ea"/>
              </a:rPr>
              <a:t>hari</a:t>
            </a:r>
            <a:r>
              <a:rPr lang="en-US" sz="1400" dirty="0">
                <a:sym typeface="+mn-ea"/>
              </a:rPr>
              <a:t> </a:t>
            </a:r>
            <a:r>
              <a:rPr lang="en-US" sz="1400" dirty="0" err="1">
                <a:sym typeface="+mn-ea"/>
              </a:rPr>
              <a:t>sebelum</a:t>
            </a:r>
            <a:r>
              <a:rPr lang="en-US" sz="1400" dirty="0">
                <a:sym typeface="+mn-ea"/>
              </a:rPr>
              <a:t> jam 12</a:t>
            </a:r>
            <a:endParaRPr lang="en-US" sz="1400" dirty="0"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en-US" sz="1400" dirty="0" err="1">
                <a:sym typeface="+mn-ea"/>
              </a:rPr>
              <a:t>Penyortiran</a:t>
            </a:r>
            <a:r>
              <a:rPr lang="en-US" sz="1400" dirty="0">
                <a:sym typeface="+mn-ea"/>
              </a:rPr>
              <a:t> : </a:t>
            </a:r>
            <a:r>
              <a:rPr lang="en-US" sz="1400" dirty="0" err="1">
                <a:sym typeface="+mn-ea"/>
              </a:rPr>
              <a:t>pemilahan</a:t>
            </a:r>
            <a:r>
              <a:rPr lang="en-US" sz="1400" dirty="0">
                <a:sym typeface="+mn-ea"/>
              </a:rPr>
              <a:t> </a:t>
            </a:r>
            <a:r>
              <a:rPr lang="en-US" sz="1400" dirty="0" err="1">
                <a:sym typeface="+mn-ea"/>
              </a:rPr>
              <a:t>selada</a:t>
            </a:r>
            <a:r>
              <a:rPr lang="en-US" sz="1400" dirty="0">
                <a:sym typeface="+mn-ea"/>
              </a:rPr>
              <a:t> </a:t>
            </a:r>
            <a:r>
              <a:rPr lang="en-US" sz="1400" dirty="0" err="1">
                <a:sym typeface="+mn-ea"/>
              </a:rPr>
              <a:t>berdasarkan</a:t>
            </a:r>
            <a:r>
              <a:rPr lang="en-US" sz="1400" dirty="0">
                <a:sym typeface="+mn-ea"/>
              </a:rPr>
              <a:t> </a:t>
            </a:r>
            <a:r>
              <a:rPr lang="en-US" sz="1400" dirty="0" err="1">
                <a:sym typeface="+mn-ea"/>
              </a:rPr>
              <a:t>kualitas</a:t>
            </a:r>
            <a:r>
              <a:rPr lang="en-US" sz="1400" dirty="0">
                <a:sym typeface="+mn-ea"/>
              </a:rPr>
              <a:t> (grade A dan B)</a:t>
            </a:r>
            <a:endParaRPr lang="en-US" sz="1400" dirty="0"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en-US" sz="1400" dirty="0" err="1">
                <a:sym typeface="+mn-ea"/>
              </a:rPr>
              <a:t>Pendinginan</a:t>
            </a:r>
            <a:r>
              <a:rPr lang="en-US" sz="1400" dirty="0">
                <a:sym typeface="+mn-ea"/>
              </a:rPr>
              <a:t> </a:t>
            </a:r>
            <a:r>
              <a:rPr lang="en-US" sz="1400" dirty="0" err="1">
                <a:sym typeface="+mn-ea"/>
              </a:rPr>
              <a:t>dalam</a:t>
            </a:r>
            <a:r>
              <a:rPr lang="en-US" sz="1400" dirty="0">
                <a:sym typeface="+mn-ea"/>
              </a:rPr>
              <a:t> </a:t>
            </a:r>
            <a:r>
              <a:rPr lang="en-US" sz="1400" dirty="0" err="1">
                <a:sym typeface="+mn-ea"/>
              </a:rPr>
              <a:t>suhu</a:t>
            </a:r>
            <a:r>
              <a:rPr lang="en-US" sz="1400" dirty="0">
                <a:sym typeface="+mn-ea"/>
              </a:rPr>
              <a:t> </a:t>
            </a:r>
            <a:r>
              <a:rPr lang="en-US" sz="1400" dirty="0" err="1">
                <a:sym typeface="+mn-ea"/>
              </a:rPr>
              <a:t>ruang</a:t>
            </a:r>
            <a:endParaRPr lang="en-US" sz="1400" dirty="0"/>
          </a:p>
          <a:p>
            <a:pPr algn="just">
              <a:lnSpc>
                <a:spcPct val="150000"/>
              </a:lnSpc>
            </a:pPr>
            <a:r>
              <a:rPr lang="en-US" sz="1400" dirty="0" err="1">
                <a:sym typeface="+mn-ea"/>
              </a:rPr>
              <a:t>Penirisan</a:t>
            </a:r>
            <a:r>
              <a:rPr lang="en-US" sz="1400" dirty="0">
                <a:sym typeface="+mn-ea"/>
              </a:rPr>
              <a:t> </a:t>
            </a:r>
            <a:r>
              <a:rPr lang="en-US" sz="1400" dirty="0" err="1">
                <a:sym typeface="+mn-ea"/>
              </a:rPr>
              <a:t>jika</a:t>
            </a:r>
            <a:r>
              <a:rPr lang="en-US" sz="1400" dirty="0">
                <a:sym typeface="+mn-ea"/>
              </a:rPr>
              <a:t> </a:t>
            </a:r>
            <a:r>
              <a:rPr lang="en-US" sz="1400" dirty="0" err="1">
                <a:sym typeface="+mn-ea"/>
              </a:rPr>
              <a:t>selada</a:t>
            </a:r>
            <a:r>
              <a:rPr lang="en-US" sz="1400" dirty="0">
                <a:sym typeface="+mn-ea"/>
              </a:rPr>
              <a:t> </a:t>
            </a:r>
            <a:r>
              <a:rPr lang="en-US" sz="1400" dirty="0" err="1">
                <a:sym typeface="+mn-ea"/>
              </a:rPr>
              <a:t>berair</a:t>
            </a:r>
            <a:r>
              <a:rPr lang="en-US" sz="1400" dirty="0">
                <a:sym typeface="+mn-ea"/>
              </a:rPr>
              <a:t>, </a:t>
            </a:r>
            <a:r>
              <a:rPr lang="en-US" sz="1400" dirty="0" err="1">
                <a:sym typeface="+mn-ea"/>
              </a:rPr>
              <a:t>menggunakan</a:t>
            </a:r>
            <a:r>
              <a:rPr lang="en-US" sz="1400" dirty="0">
                <a:sym typeface="+mn-ea"/>
              </a:rPr>
              <a:t> </a:t>
            </a:r>
            <a:r>
              <a:rPr lang="en-US" sz="1400" dirty="0" err="1">
                <a:sym typeface="+mn-ea"/>
              </a:rPr>
              <a:t>kipas</a:t>
            </a:r>
            <a:r>
              <a:rPr lang="en-US" sz="1400" dirty="0">
                <a:sym typeface="+mn-ea"/>
              </a:rPr>
              <a:t> </a:t>
            </a:r>
            <a:r>
              <a:rPr lang="en-US" sz="1400" dirty="0" err="1">
                <a:sym typeface="+mn-ea"/>
              </a:rPr>
              <a:t>angin</a:t>
            </a:r>
            <a:endParaRPr lang="en-US" sz="1400" dirty="0"/>
          </a:p>
          <a:p>
            <a:pPr algn="just">
              <a:lnSpc>
                <a:spcPct val="150000"/>
              </a:lnSpc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. </a:t>
            </a:r>
            <a:endParaRPr lang="zh-CN" altLang="en-US" sz="1600" b="1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22225" y="3748405"/>
            <a:ext cx="12219305" cy="46800"/>
          </a:xfrm>
          <a:prstGeom prst="rect">
            <a:avLst/>
          </a:prstGeom>
          <a:solidFill>
            <a:srgbClr val="3A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8040370" y="1991360"/>
            <a:ext cx="2289175" cy="1875790"/>
            <a:chOff x="9906" y="3165"/>
            <a:chExt cx="3605" cy="2954"/>
          </a:xfrm>
        </p:grpSpPr>
        <p:sp>
          <p:nvSpPr>
            <p:cNvPr id="10" name="文本框 9"/>
            <p:cNvSpPr txBox="1"/>
            <p:nvPr/>
          </p:nvSpPr>
          <p:spPr>
            <a:xfrm>
              <a:off x="9906" y="3165"/>
              <a:ext cx="3605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8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Penyimpanan</a:t>
              </a:r>
              <a:endParaRPr lang="zh-CN" altLang="en-US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  <a:p>
              <a:endParaRPr lang="zh-CN" altLang="en-US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0183" y="4832"/>
              <a:ext cx="1062" cy="1287"/>
              <a:chOff x="9047" y="4304"/>
              <a:chExt cx="1062" cy="1287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9374" y="5209"/>
                <a:ext cx="382" cy="382"/>
              </a:xfrm>
              <a:prstGeom prst="ellipse">
                <a:avLst/>
              </a:prstGeom>
              <a:solidFill>
                <a:srgbClr val="3A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9047" y="4304"/>
                <a:ext cx="1062" cy="1119"/>
                <a:chOff x="9047" y="3786"/>
                <a:chExt cx="1062" cy="1637"/>
              </a:xfrm>
            </p:grpSpPr>
            <p:cxnSp>
              <p:nvCxnSpPr>
                <p:cNvPr id="41" name="直接连接符 40"/>
                <p:cNvCxnSpPr/>
                <p:nvPr/>
              </p:nvCxnSpPr>
              <p:spPr>
                <a:xfrm flipV="1">
                  <a:off x="9576" y="3786"/>
                  <a:ext cx="16" cy="1637"/>
                </a:xfrm>
                <a:prstGeom prst="line">
                  <a:avLst/>
                </a:prstGeom>
                <a:solidFill>
                  <a:srgbClr val="4C698E"/>
                </a:solidFill>
                <a:ln w="22225">
                  <a:solidFill>
                    <a:srgbClr val="3AA70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42"/>
                <p:cNvCxnSpPr/>
                <p:nvPr/>
              </p:nvCxnSpPr>
              <p:spPr>
                <a:xfrm>
                  <a:off x="9047" y="3786"/>
                  <a:ext cx="1062" cy="15"/>
                </a:xfrm>
                <a:prstGeom prst="line">
                  <a:avLst/>
                </a:prstGeom>
                <a:solidFill>
                  <a:srgbClr val="4C698E"/>
                </a:solidFill>
                <a:ln w="22225">
                  <a:solidFill>
                    <a:srgbClr val="3AA70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" name="文本框 4"/>
          <p:cNvSpPr txBox="1"/>
          <p:nvPr/>
        </p:nvSpPr>
        <p:spPr>
          <a:xfrm>
            <a:off x="5273040" y="3898265"/>
            <a:ext cx="361759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1600" dirty="0" err="1">
                <a:sym typeface="+mn-ea"/>
              </a:rPr>
              <a:t>Bahan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kemasan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plastik</a:t>
            </a:r>
            <a:r>
              <a:rPr lang="en-US" sz="1600" dirty="0">
                <a:sym typeface="+mn-ea"/>
              </a:rPr>
              <a:t> (PP dan LDPE) dan </a:t>
            </a:r>
            <a:r>
              <a:rPr lang="en-US" sz="1600" dirty="0" err="1">
                <a:sym typeface="+mn-ea"/>
              </a:rPr>
              <a:t>kertas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buram</a:t>
            </a:r>
            <a:r>
              <a:rPr lang="en-US" sz="1600" dirty="0">
                <a:sym typeface="+mn-ea"/>
              </a:rPr>
              <a:t> (</a:t>
            </a:r>
            <a:r>
              <a:rPr lang="en-US" sz="1600" dirty="0" err="1">
                <a:sym typeface="+mn-ea"/>
              </a:rPr>
              <a:t>untuk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selada</a:t>
            </a:r>
            <a:r>
              <a:rPr lang="en-US" sz="1600" dirty="0">
                <a:sym typeface="+mn-ea"/>
              </a:rPr>
              <a:t> grade B / </a:t>
            </a:r>
            <a:r>
              <a:rPr lang="en-US" sz="1600" dirty="0" err="1">
                <a:sym typeface="+mn-ea"/>
              </a:rPr>
              <a:t>curah</a:t>
            </a:r>
            <a:r>
              <a:rPr lang="en-US" sz="1600" dirty="0">
                <a:sym typeface="+mn-ea"/>
              </a:rPr>
              <a:t>)</a:t>
            </a:r>
            <a:endParaRPr lang="en-US" sz="1600" dirty="0">
              <a:sym typeface="+mn-ea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600" dirty="0" err="1">
                <a:sym typeface="+mn-ea"/>
              </a:rPr>
              <a:t>Divakum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atau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tidak</a:t>
            </a:r>
            <a:r>
              <a:rPr lang="en-US" sz="1600" dirty="0">
                <a:sym typeface="+mn-ea"/>
              </a:rPr>
              <a:t> </a:t>
            </a:r>
            <a:r>
              <a:rPr lang="en-US" sz="1600" dirty="0" err="1">
                <a:sym typeface="+mn-ea"/>
              </a:rPr>
              <a:t>divakum</a:t>
            </a:r>
            <a:endParaRPr lang="en-US" sz="1600" dirty="0"/>
          </a:p>
          <a:p>
            <a:pPr algn="just">
              <a:lnSpc>
                <a:spcPct val="150000"/>
              </a:lnSpc>
            </a:pPr>
            <a:endParaRPr lang="zh-CN" altLang="en-US" sz="1600" b="1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4257040" y="573405"/>
            <a:ext cx="277812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Langkah &amp; Proses</a:t>
            </a:r>
            <a:endParaRPr lang="en-US" altLang="zh-CN" sz="2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Pasca Panen</a:t>
            </a:r>
            <a:endParaRPr lang="en-US" altLang="zh-CN" sz="2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894080" y="1588770"/>
            <a:ext cx="2052320" cy="2296795"/>
            <a:chOff x="1408" y="2502"/>
            <a:chExt cx="3232" cy="3617"/>
          </a:xfrm>
        </p:grpSpPr>
        <p:sp>
          <p:nvSpPr>
            <p:cNvPr id="7" name="文本框 6"/>
            <p:cNvSpPr txBox="1"/>
            <p:nvPr/>
          </p:nvSpPr>
          <p:spPr>
            <a:xfrm>
              <a:off x="1408" y="2502"/>
              <a:ext cx="3232" cy="1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Sebelum </a:t>
              </a:r>
              <a:endPara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28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Pengemasan</a:t>
              </a:r>
              <a:endPara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957" y="4187"/>
              <a:ext cx="1062" cy="1932"/>
              <a:chOff x="9049" y="3659"/>
              <a:chExt cx="1062" cy="1932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9374" y="5209"/>
                <a:ext cx="382" cy="382"/>
              </a:xfrm>
              <a:prstGeom prst="ellipse">
                <a:avLst/>
              </a:prstGeom>
              <a:solidFill>
                <a:srgbClr val="3A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grpSp>
            <p:nvGrpSpPr>
              <p:cNvPr id="22" name="组合 21"/>
              <p:cNvGrpSpPr/>
              <p:nvPr/>
            </p:nvGrpSpPr>
            <p:grpSpPr>
              <a:xfrm>
                <a:off x="9049" y="3659"/>
                <a:ext cx="1062" cy="1764"/>
                <a:chOff x="9049" y="2843"/>
                <a:chExt cx="1062" cy="2580"/>
              </a:xfrm>
            </p:grpSpPr>
            <p:cxnSp>
              <p:nvCxnSpPr>
                <p:cNvPr id="23" name="直接连接符 22"/>
                <p:cNvCxnSpPr/>
                <p:nvPr/>
              </p:nvCxnSpPr>
              <p:spPr>
                <a:xfrm flipV="1">
                  <a:off x="9576" y="2843"/>
                  <a:ext cx="25" cy="2580"/>
                </a:xfrm>
                <a:prstGeom prst="line">
                  <a:avLst/>
                </a:prstGeom>
                <a:solidFill>
                  <a:srgbClr val="4C698E"/>
                </a:solidFill>
                <a:ln w="22225">
                  <a:solidFill>
                    <a:srgbClr val="3AA70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9049" y="2844"/>
                  <a:ext cx="1062" cy="15"/>
                </a:xfrm>
                <a:prstGeom prst="line">
                  <a:avLst/>
                </a:prstGeom>
                <a:solidFill>
                  <a:srgbClr val="4C698E"/>
                </a:solidFill>
                <a:ln w="22225">
                  <a:solidFill>
                    <a:srgbClr val="3AA70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75" name="组合 74"/>
          <p:cNvGrpSpPr/>
          <p:nvPr/>
        </p:nvGrpSpPr>
        <p:grpSpPr>
          <a:xfrm>
            <a:off x="4149725" y="3702050"/>
            <a:ext cx="2052320" cy="2879725"/>
            <a:chOff x="5089" y="5735"/>
            <a:chExt cx="3232" cy="4535"/>
          </a:xfrm>
        </p:grpSpPr>
        <p:sp>
          <p:nvSpPr>
            <p:cNvPr id="8" name="文本框 7"/>
            <p:cNvSpPr txBox="1"/>
            <p:nvPr/>
          </p:nvSpPr>
          <p:spPr>
            <a:xfrm>
              <a:off x="5089" y="8769"/>
              <a:ext cx="3232" cy="1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8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Pengemasan</a:t>
              </a:r>
              <a:endParaRPr lang="zh-CN" altLang="en-US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  <a:p>
              <a:endParaRPr lang="zh-CN" altLang="en-US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 flipV="1">
              <a:off x="5909" y="5735"/>
              <a:ext cx="1062" cy="2849"/>
              <a:chOff x="8985" y="2742"/>
              <a:chExt cx="1062" cy="2849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9374" y="5209"/>
                <a:ext cx="382" cy="382"/>
              </a:xfrm>
              <a:prstGeom prst="ellipse">
                <a:avLst/>
              </a:prstGeom>
              <a:solidFill>
                <a:srgbClr val="3A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grpSp>
            <p:nvGrpSpPr>
              <p:cNvPr id="27" name="组合 26"/>
              <p:cNvGrpSpPr/>
              <p:nvPr/>
            </p:nvGrpSpPr>
            <p:grpSpPr>
              <a:xfrm>
                <a:off x="8985" y="2742"/>
                <a:ext cx="1062" cy="2681"/>
                <a:chOff x="8985" y="1501"/>
                <a:chExt cx="1062" cy="3922"/>
              </a:xfrm>
            </p:grpSpPr>
            <p:cxnSp>
              <p:nvCxnSpPr>
                <p:cNvPr id="49" name="直接连接符 48"/>
                <p:cNvCxnSpPr/>
                <p:nvPr/>
              </p:nvCxnSpPr>
              <p:spPr>
                <a:xfrm flipH="1" flipV="1">
                  <a:off x="9543" y="1501"/>
                  <a:ext cx="1" cy="3922"/>
                </a:xfrm>
                <a:prstGeom prst="line">
                  <a:avLst/>
                </a:prstGeom>
                <a:solidFill>
                  <a:srgbClr val="4C698E"/>
                </a:solidFill>
                <a:ln w="22225">
                  <a:solidFill>
                    <a:srgbClr val="3AA70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8985" y="1502"/>
                  <a:ext cx="1062" cy="15"/>
                </a:xfrm>
                <a:prstGeom prst="line">
                  <a:avLst/>
                </a:prstGeom>
                <a:solidFill>
                  <a:srgbClr val="4C698E"/>
                </a:solidFill>
                <a:ln w="22225">
                  <a:solidFill>
                    <a:srgbClr val="3AA70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2" name="文本框 61"/>
          <p:cNvSpPr txBox="1"/>
          <p:nvPr/>
        </p:nvSpPr>
        <p:spPr>
          <a:xfrm>
            <a:off x="9103360" y="2904490"/>
            <a:ext cx="2815590" cy="734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97815" lvl="1" indent="0" algn="just">
              <a:lnSpc>
                <a:spcPct val="100000"/>
              </a:lnSpc>
              <a:buNone/>
              <a:tabLst>
                <a:tab pos="812800" algn="l"/>
                <a:tab pos="813435" algn="l"/>
              </a:tabLst>
            </a:pPr>
            <a:r>
              <a:rPr lang="en-US" sz="1600" dirty="0">
                <a:latin typeface="Calibri" panose="020F0502020204030204"/>
                <a:cs typeface="Calibri" panose="020F0502020204030204"/>
              </a:rPr>
              <a:t>Dalam almari pendingin</a:t>
            </a:r>
            <a:endParaRPr sz="1600" dirty="0">
              <a:latin typeface="Calibri" panose="020F0502020204030204"/>
              <a:cs typeface="Calibri" panose="020F0502020204030204"/>
            </a:endParaRPr>
          </a:p>
          <a:p>
            <a:pPr marL="297815" marR="5080" lvl="1" indent="0" algn="just">
              <a:lnSpc>
                <a:spcPts val="2500"/>
              </a:lnSpc>
              <a:spcBef>
                <a:spcPts val="600"/>
              </a:spcBef>
              <a:buNone/>
              <a:tabLst>
                <a:tab pos="812800" algn="l"/>
                <a:tab pos="813435" algn="l"/>
                <a:tab pos="2021205" algn="l"/>
                <a:tab pos="3417570" algn="l"/>
                <a:tab pos="5052060" algn="l"/>
                <a:tab pos="6565900" algn="l"/>
                <a:tab pos="7697470" algn="l"/>
                <a:tab pos="9251315" algn="l"/>
              </a:tabLst>
            </a:pPr>
            <a:endParaRPr lang="zh-CN" altLang="en-US" sz="1600" b="1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894080" y="843915"/>
            <a:ext cx="2717165" cy="317500"/>
            <a:chOff x="2050" y="1567"/>
            <a:chExt cx="4279" cy="500"/>
          </a:xfrm>
        </p:grpSpPr>
        <p:grpSp>
          <p:nvGrpSpPr>
            <p:cNvPr id="79" name="组合 78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80" name="椭圆 79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82" name="直接连接符 81"/>
            <p:cNvCxnSpPr>
              <a:stCxn id="80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组合 82"/>
          <p:cNvGrpSpPr/>
          <p:nvPr/>
        </p:nvGrpSpPr>
        <p:grpSpPr>
          <a:xfrm flipH="1">
            <a:off x="7412990" y="751205"/>
            <a:ext cx="2717165" cy="317500"/>
            <a:chOff x="2050" y="1567"/>
            <a:chExt cx="4279" cy="500"/>
          </a:xfrm>
        </p:grpSpPr>
        <p:grpSp>
          <p:nvGrpSpPr>
            <p:cNvPr id="84" name="组合 83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85" name="椭圆 84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87" name="直接连接符 86"/>
            <p:cNvCxnSpPr>
              <a:stCxn id="85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6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" name="文本框 60"/>
          <p:cNvSpPr txBox="1"/>
          <p:nvPr/>
        </p:nvSpPr>
        <p:spPr>
          <a:xfrm>
            <a:off x="4166235" y="887730"/>
            <a:ext cx="33788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Hasil Penelitian</a:t>
            </a:r>
            <a:endParaRPr lang="en-US" altLang="zh-CN" sz="2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767205" y="972820"/>
            <a:ext cx="2717165" cy="317500"/>
            <a:chOff x="2050" y="1567"/>
            <a:chExt cx="4279" cy="500"/>
          </a:xfrm>
        </p:grpSpPr>
        <p:grpSp>
          <p:nvGrpSpPr>
            <p:cNvPr id="10" name="组合 9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13" name="直接连接符 12"/>
            <p:cNvCxnSpPr>
              <a:stCxn id="11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 flipH="1">
            <a:off x="7301230" y="972820"/>
            <a:ext cx="2717165" cy="317500"/>
            <a:chOff x="2050" y="1567"/>
            <a:chExt cx="4279" cy="500"/>
          </a:xfrm>
        </p:grpSpPr>
        <p:grpSp>
          <p:nvGrpSpPr>
            <p:cNvPr id="20" name="组合 19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28" name="直接连接符 27"/>
            <p:cNvCxnSpPr>
              <a:stCxn id="23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Box 2"/>
          <p:cNvSpPr txBox="1"/>
          <p:nvPr/>
        </p:nvSpPr>
        <p:spPr>
          <a:xfrm>
            <a:off x="1498600" y="2136775"/>
            <a:ext cx="9795510" cy="4232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Perlakuan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pasca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panen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yang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baik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terbukti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memberi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nilai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tambah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sebesar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rata-rata 40%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dibandingkan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tanpa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perlakuan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Amitasari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et al., 2019). </a:t>
            </a:r>
            <a:endParaRPr lang="en-ID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endParaRPr lang="en-ID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Plastik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kemasan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jenis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LDPE dan PP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aman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digunakan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untuk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membungkus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selada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(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Riany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et al., 2023)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Mamonto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et al., 2020).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Jenis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plastic LDPE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memberikan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hasil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terbaik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karena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memberikan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perlindungan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terhadap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uap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air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tetapi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dapat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ditembus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oksigen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(O2),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berkontribusi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terhadap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aroma dan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flavor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makanan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serta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dapat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di-seal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dengan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panas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(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Riany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et al., 2023)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. </a:t>
            </a:r>
            <a:endParaRPr lang="en-ID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 indent="457200"/>
            <a:endParaRPr lang="en-ID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Penyimpanan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pada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lemari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pendingin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memberikan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hasil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terbaik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pada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suhu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8,14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derajat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Celsius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dengan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waktu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simpan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mencapai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9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hari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. </a:t>
            </a:r>
            <a:endParaRPr lang="en-ID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altLang="en-ID" dirty="0" err="1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erlakuan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tanpa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vakum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menunjukkan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hasil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cenderung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lebih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baik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dalam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mempertahankan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kualitas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ID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selada</a:t>
            </a:r>
            <a:r>
              <a:rPr lang="en-ID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. </a:t>
            </a:r>
            <a:endParaRPr lang="en-ID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 marL="457200" lvl="1" indent="457200"/>
            <a:endParaRPr lang="en-ID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" y="2049780"/>
            <a:ext cx="704215" cy="735965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" y="2939415"/>
            <a:ext cx="704215" cy="735965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10" y="4133215"/>
            <a:ext cx="704215" cy="735965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10" y="5199380"/>
            <a:ext cx="704215" cy="735965"/>
          </a:xfrm>
          <a:prstGeom prst="ellipse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/>
          <p:cNvPicPr>
            <a:picLocks noGrp="1"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3" t="-1957"/>
          <a:stretch>
            <a:fillRect/>
          </a:stretch>
        </p:blipFill>
        <p:spPr>
          <a:xfrm>
            <a:off x="1411605" y="1122680"/>
            <a:ext cx="9207500" cy="4895850"/>
          </a:xfrm>
          <a:prstGeom prst="round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411605" y="526415"/>
            <a:ext cx="2717165" cy="317500"/>
            <a:chOff x="2050" y="1567"/>
            <a:chExt cx="4279" cy="500"/>
          </a:xfrm>
        </p:grpSpPr>
        <p:grpSp>
          <p:nvGrpSpPr>
            <p:cNvPr id="10" name="组合 9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13" name="直接连接符 12"/>
            <p:cNvCxnSpPr>
              <a:stCxn id="11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文本框 60"/>
          <p:cNvSpPr txBox="1"/>
          <p:nvPr/>
        </p:nvSpPr>
        <p:spPr>
          <a:xfrm>
            <a:off x="3908425" y="425450"/>
            <a:ext cx="33788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Hasil Penelitian</a:t>
            </a:r>
            <a:endParaRPr lang="en-US" altLang="zh-CN" sz="2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 flipH="1">
            <a:off x="6973570" y="526415"/>
            <a:ext cx="2717165" cy="317500"/>
            <a:chOff x="2050" y="1567"/>
            <a:chExt cx="4279" cy="500"/>
          </a:xfrm>
        </p:grpSpPr>
        <p:grpSp>
          <p:nvGrpSpPr>
            <p:cNvPr id="20" name="组合 19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28" name="直接连接符 27"/>
            <p:cNvCxnSpPr>
              <a:stCxn id="23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414145" y="991870"/>
            <a:ext cx="9287510" cy="629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0" indent="-304800">
              <a:lnSpc>
                <a:spcPct val="107000"/>
              </a:lnSpc>
              <a:spcAft>
                <a:spcPts val="800"/>
              </a:spcAft>
            </a:pP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Amitasari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, D., Noer, I., &amp;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Zaini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, M. (2019).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Analisis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Nilai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Tambah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Selada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Organik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Kemasan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Di Yayasan Bina Sarana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Bakti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. </a:t>
            </a:r>
            <a:r>
              <a:rPr lang="en-ID" sz="1200" i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Karya</a:t>
            </a:r>
            <a:r>
              <a:rPr lang="en-ID" sz="12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i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Ilmiah</a:t>
            </a:r>
            <a:r>
              <a:rPr lang="en-ID" sz="12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i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Mahasiswa</a:t>
            </a:r>
            <a:r>
              <a:rPr lang="en-ID" sz="12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[</a:t>
            </a:r>
            <a:r>
              <a:rPr lang="en-ID" sz="1200" i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Agribisnis</a:t>
            </a:r>
            <a:r>
              <a:rPr lang="en-ID" sz="12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]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, 1–10.</a:t>
            </a:r>
            <a:endParaRPr lang="en-ID" sz="1200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04800" indent="-304800">
              <a:lnSpc>
                <a:spcPct val="107000"/>
              </a:lnSpc>
              <a:spcAft>
                <a:spcPts val="800"/>
              </a:spcAft>
            </a:pP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Dewi, A., Lubis, N., &amp; Br.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Sitepu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, S. M. (2022). </a:t>
            </a:r>
            <a:r>
              <a:rPr lang="en-ID" sz="1200" i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Budidaya</a:t>
            </a:r>
            <a:r>
              <a:rPr lang="en-ID" sz="12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i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Selada</a:t>
            </a:r>
            <a:r>
              <a:rPr lang="en-ID" sz="12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i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Organik</a:t>
            </a:r>
            <a:r>
              <a:rPr lang="en-ID" sz="12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Ramah </a:t>
            </a:r>
            <a:r>
              <a:rPr lang="en-ID" sz="1200" i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Lingkungan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(T. Media (ed.); 1st ed.).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Tahta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Media Group.</a:t>
            </a:r>
            <a:endParaRPr lang="en-ID" sz="1200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04800" indent="-304800">
              <a:lnSpc>
                <a:spcPct val="107000"/>
              </a:lnSpc>
              <a:spcAft>
                <a:spcPts val="800"/>
              </a:spcAft>
            </a:pP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Mamonto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, O.,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Lengkey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, Lady, &amp;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Wenur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, F. (2020).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Analisis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Penggunaan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Beberapa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Jenis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Kemasan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Plastik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Terhadap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Umur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Simpan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Sayur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Selada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(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Lactuca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sativa L)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Selama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Penyimpanan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Dingin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. </a:t>
            </a:r>
            <a:r>
              <a:rPr lang="en-ID" sz="12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E-Journal UNSRAT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, </a:t>
            </a:r>
            <a:r>
              <a:rPr lang="en-ID" sz="12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4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(4), 1–9.</a:t>
            </a:r>
            <a:endParaRPr lang="en-ID" sz="1200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04800" indent="-304800">
              <a:lnSpc>
                <a:spcPct val="107000"/>
              </a:lnSpc>
              <a:spcAft>
                <a:spcPts val="800"/>
              </a:spcAft>
            </a:pP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Nurhayati, N. ; S. (2022).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Pendampingan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inovasi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pengemasan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sayuran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hidroponik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. </a:t>
            </a:r>
            <a:r>
              <a:rPr lang="en-ID" sz="1200" i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Jurnal</a:t>
            </a:r>
            <a:r>
              <a:rPr lang="en-ID" sz="12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PKM Agri </a:t>
            </a:r>
            <a:r>
              <a:rPr lang="en-ID" sz="1200" i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Hatantiring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, </a:t>
            </a:r>
            <a:r>
              <a:rPr lang="en-ID" sz="12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II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(02), 32–37.</a:t>
            </a:r>
            <a:endParaRPr lang="en-ID" sz="1200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04800" indent="-304800">
              <a:lnSpc>
                <a:spcPct val="107000"/>
              </a:lnSpc>
              <a:spcAft>
                <a:spcPts val="800"/>
              </a:spcAft>
            </a:pP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Riany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, F.,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Sumartin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, T. N. L. D. D.,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Nurmayulis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, N., &amp;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Kartina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, K. (2023).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Pengaruh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Jenis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Plastik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dan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Metode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Pengemasan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Terhadap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Kualitas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Selada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Selama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Penyimpanan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. </a:t>
            </a:r>
            <a:r>
              <a:rPr lang="en-ID" sz="12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AGROLOGIA: </a:t>
            </a:r>
            <a:r>
              <a:rPr lang="en-ID" sz="1200" i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Jurnal</a:t>
            </a:r>
            <a:r>
              <a:rPr lang="en-ID" sz="12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i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Ilmu</a:t>
            </a:r>
            <a:r>
              <a:rPr lang="en-ID" sz="12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i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Budidaya</a:t>
            </a:r>
            <a:r>
              <a:rPr lang="en-ID" sz="12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ID" sz="1200" i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Tanaman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, </a:t>
            </a:r>
            <a:r>
              <a:rPr lang="en-ID" sz="12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12</a:t>
            </a:r>
            <a:r>
              <a:rPr lang="en-ID" sz="12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(2), 193–205. https://ojs3.unpatti.ac.id/index.php/agrologia/article/view/10988</a:t>
            </a:r>
            <a:endParaRPr lang="en-ID" sz="12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ea"/>
            </a:endParaRPr>
          </a:p>
          <a:p>
            <a:pPr marL="12700" marR="172720" indent="0">
              <a:lnSpc>
                <a:spcPct val="100000"/>
              </a:lnSpc>
              <a:spcBef>
                <a:spcPts val="100"/>
              </a:spcBef>
              <a:buNone/>
              <a:tabLst>
                <a:tab pos="526415" algn="l"/>
                <a:tab pos="527050" algn="l"/>
              </a:tabLst>
            </a:pPr>
            <a:r>
              <a:rPr sz="1200" spc="-5" dirty="0">
                <a:latin typeface="Calibri" panose="020F0502020204030204"/>
                <a:cs typeface="Calibri" panose="020F0502020204030204"/>
                <a:sym typeface="+mn-ea"/>
                <a:hlinkClick r:id="rId1"/>
              </a:rPr>
              <a:t>sumber</a:t>
            </a:r>
            <a:r>
              <a:rPr sz="1200" spc="70" dirty="0">
                <a:latin typeface="Calibri" panose="020F0502020204030204"/>
                <a:cs typeface="Calibri" panose="020F0502020204030204"/>
                <a:sym typeface="+mn-ea"/>
                <a:hlinkClick r:id="rId1"/>
              </a:rPr>
              <a:t> 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  <a:hlinkClick r:id="rId1"/>
              </a:rPr>
              <a:t>gambar:</a:t>
            </a:r>
            <a:r>
              <a:rPr sz="1200" spc="90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  <a:sym typeface="+mn-ea"/>
                <a:hlinkClick r:id="rId1"/>
              </a:rPr>
              <a:t> </a:t>
            </a:r>
            <a:r>
              <a:rPr sz="12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1"/>
              </a:rPr>
              <a:t>https://aceh.tribunnews.com/2021/06/13/daun-seledri-bumbu-masak-yang-ternyata- </a:t>
            </a:r>
            <a:r>
              <a:rPr sz="1200" spc="-415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  <a:sym typeface="+mn-ea"/>
                <a:hlinkClick r:id="rId1"/>
              </a:rPr>
              <a:t> </a:t>
            </a:r>
            <a:r>
              <a:rPr sz="1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1"/>
              </a:rPr>
              <a:t>berkhasiat-untuk-kesehatan-tubuh</a:t>
            </a:r>
            <a:endParaRPr sz="1200" dirty="0">
              <a:latin typeface="Calibri" panose="020F0502020204030204"/>
              <a:cs typeface="Calibri" panose="020F0502020204030204"/>
            </a:endParaRPr>
          </a:p>
          <a:p>
            <a:pPr marL="12700" indent="457200">
              <a:lnSpc>
                <a:spcPct val="100000"/>
              </a:lnSpc>
              <a:spcBef>
                <a:spcPts val="455"/>
              </a:spcBef>
              <a:buClr>
                <a:srgbClr val="000000"/>
              </a:buClr>
              <a:buNone/>
              <a:tabLst>
                <a:tab pos="526415" algn="l"/>
                <a:tab pos="527050" algn="l"/>
              </a:tabLst>
            </a:pPr>
            <a:r>
              <a:rPr sz="1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2"/>
              </a:rPr>
              <a:t>https://id.wikipedia.org/wiki/Seledri</a:t>
            </a:r>
            <a:endParaRPr sz="1200" dirty="0">
              <a:latin typeface="Calibri" panose="020F0502020204030204"/>
              <a:cs typeface="Calibri" panose="020F0502020204030204"/>
            </a:endParaRPr>
          </a:p>
          <a:p>
            <a:pPr marL="12700" indent="0">
              <a:lnSpc>
                <a:spcPct val="100000"/>
              </a:lnSpc>
              <a:spcBef>
                <a:spcPts val="455"/>
              </a:spcBef>
              <a:buClr>
                <a:srgbClr val="000000"/>
              </a:buClr>
              <a:buNone/>
              <a:tabLst>
                <a:tab pos="526415" algn="l"/>
                <a:tab pos="527050" algn="l"/>
              </a:tabLst>
            </a:pPr>
            <a:r>
              <a:rPr sz="12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3"/>
              </a:rPr>
              <a:t>https://repository.ipb.ac.id/handle/123456789/60558</a:t>
            </a:r>
            <a:endParaRPr sz="1200" dirty="0">
              <a:latin typeface="Calibri" panose="020F0502020204030204"/>
              <a:cs typeface="Calibri" panose="020F0502020204030204"/>
            </a:endParaRPr>
          </a:p>
          <a:p>
            <a:pPr marL="12700" indent="0">
              <a:lnSpc>
                <a:spcPct val="100000"/>
              </a:lnSpc>
              <a:spcBef>
                <a:spcPts val="460"/>
              </a:spcBef>
              <a:buClr>
                <a:srgbClr val="000000"/>
              </a:buClr>
              <a:buNone/>
              <a:tabLst>
                <a:tab pos="526415" algn="l"/>
                <a:tab pos="527050" algn="l"/>
              </a:tabLst>
            </a:pPr>
            <a:r>
              <a:rPr sz="12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4"/>
              </a:rPr>
              <a:t>https://journal.ipb.ac.id/index.php/jtep/article/view/7412#:~:text=Kemasan%20Atmosfie%20Termodifik</a:t>
            </a:r>
            <a:r>
              <a:rPr sz="1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4"/>
              </a:rPr>
              <a:t>asi%20(Modified%20Atmosphere,plastik%20</a:t>
            </a:r>
            <a:r>
              <a:rPr lang="en-US" sz="1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4"/>
              </a:rPr>
              <a:t>	</a:t>
            </a:r>
            <a:r>
              <a:rPr sz="1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4"/>
              </a:rPr>
              <a:t>film%20dengan%20permibilitas%20tertentu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  <a:hlinkClick r:id="rId4"/>
              </a:rPr>
              <a:t>.</a:t>
            </a:r>
            <a:endParaRPr sz="1200" dirty="0">
              <a:latin typeface="Calibri" panose="020F0502020204030204"/>
              <a:cs typeface="Calibri" panose="020F0502020204030204"/>
            </a:endParaRPr>
          </a:p>
          <a:p>
            <a:pPr marL="12700" marR="55880" indent="0">
              <a:lnSpc>
                <a:spcPct val="100000"/>
              </a:lnSpc>
              <a:spcBef>
                <a:spcPts val="455"/>
              </a:spcBef>
              <a:buNone/>
              <a:tabLst>
                <a:tab pos="526415" algn="l"/>
                <a:tab pos="527050" algn="l"/>
              </a:tabLst>
            </a:pP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https://d1wqtxts1xzle7.cloudfront.net/84775767/Kelompok_04_Modifikasi_Atmosfer_Dengan_Pengem </a:t>
            </a:r>
            <a:r>
              <a:rPr sz="1200" spc="-4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asan_Untuk_Produk_Hortikultura</a:t>
            </a:r>
            <a:endParaRPr sz="1200" spc="-5" dirty="0">
              <a:latin typeface="Calibri" panose="020F0502020204030204"/>
              <a:cs typeface="Calibri" panose="020F0502020204030204"/>
              <a:sym typeface="+mn-ea"/>
            </a:endParaRPr>
          </a:p>
          <a:p>
            <a:pPr marL="12700" marR="55880" indent="457200">
              <a:lnSpc>
                <a:spcPct val="100000"/>
              </a:lnSpc>
              <a:spcBef>
                <a:spcPts val="455"/>
              </a:spcBef>
              <a:buNone/>
              <a:tabLst>
                <a:tab pos="526415" algn="l"/>
                <a:tab pos="527050" algn="l"/>
              </a:tabLst>
            </a:pPr>
            <a:r>
              <a:rPr lang="en-US" sz="1200" spc="-5" dirty="0">
                <a:latin typeface="Calibri" panose="020F0502020204030204"/>
                <a:cs typeface="Calibri" panose="020F0502020204030204"/>
                <a:sym typeface="+mn-ea"/>
              </a:rPr>
              <a:t>Direktorat Budaidaya Tanaman Sayuran dan Biofarmaka 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(</a:t>
            </a:r>
            <a:r>
              <a:rPr sz="1200" spc="-10" dirty="0">
                <a:latin typeface="Calibri" panose="020F0502020204030204"/>
                <a:cs typeface="Calibri" panose="020F0502020204030204"/>
                <a:sym typeface="+mn-ea"/>
              </a:rPr>
              <a:t>200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9).</a:t>
            </a:r>
            <a:r>
              <a:rPr sz="1200"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10" dirty="0">
                <a:latin typeface="Calibri" panose="020F0502020204030204"/>
                <a:cs typeface="Calibri" panose="020F0502020204030204"/>
                <a:sym typeface="+mn-ea"/>
              </a:rPr>
              <a:t>SOP</a:t>
            </a:r>
            <a:r>
              <a:rPr sz="1200" dirty="0">
                <a:latin typeface="Calibri" panose="020F0502020204030204"/>
                <a:cs typeface="Calibri" panose="020F0502020204030204"/>
                <a:sym typeface="+mn-ea"/>
              </a:rPr>
              <a:t>(</a:t>
            </a:r>
            <a:r>
              <a:rPr sz="1200" spc="-10" dirty="0">
                <a:latin typeface="Calibri" panose="020F0502020204030204"/>
                <a:cs typeface="Calibri" panose="020F0502020204030204"/>
                <a:sym typeface="+mn-ea"/>
              </a:rPr>
              <a:t>S</a:t>
            </a:r>
            <a:r>
              <a:rPr sz="1200" spc="-45" dirty="0">
                <a:latin typeface="Calibri" panose="020F0502020204030204"/>
                <a:cs typeface="Calibri" panose="020F0502020204030204"/>
                <a:sym typeface="+mn-ea"/>
              </a:rPr>
              <a:t>t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a</a:t>
            </a:r>
            <a:r>
              <a:rPr sz="1200" dirty="0">
                <a:latin typeface="Calibri" panose="020F0502020204030204"/>
                <a:cs typeface="Calibri" panose="020F0502020204030204"/>
                <a:sym typeface="+mn-ea"/>
              </a:rPr>
              <a:t>n</a:t>
            </a:r>
            <a:r>
              <a:rPr sz="1200" spc="-10" dirty="0">
                <a:latin typeface="Calibri" panose="020F0502020204030204"/>
                <a:cs typeface="Calibri" panose="020F0502020204030204"/>
                <a:sym typeface="+mn-ea"/>
              </a:rPr>
              <a:t>d</a:t>
            </a:r>
            <a:r>
              <a:rPr sz="1200" dirty="0">
                <a:latin typeface="Calibri" panose="020F0502020204030204"/>
                <a:cs typeface="Calibri" panose="020F0502020204030204"/>
                <a:sym typeface="+mn-ea"/>
              </a:rPr>
              <a:t>a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r</a:t>
            </a:r>
            <a:r>
              <a:rPr sz="1200"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10" dirty="0">
                <a:latin typeface="Calibri" panose="020F0502020204030204"/>
                <a:cs typeface="Calibri" panose="020F0502020204030204"/>
                <a:sym typeface="+mn-ea"/>
              </a:rPr>
              <a:t>Ope</a:t>
            </a:r>
            <a:r>
              <a:rPr sz="1200" spc="-75" dirty="0">
                <a:latin typeface="Calibri" panose="020F0502020204030204"/>
                <a:cs typeface="Calibri" panose="020F0502020204030204"/>
                <a:sym typeface="+mn-ea"/>
              </a:rPr>
              <a:t>r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asion</a:t>
            </a:r>
            <a:r>
              <a:rPr sz="1200" dirty="0">
                <a:latin typeface="Calibri" panose="020F0502020204030204"/>
                <a:cs typeface="Calibri" panose="020F0502020204030204"/>
                <a:sym typeface="+mn-ea"/>
              </a:rPr>
              <a:t>a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l</a:t>
            </a:r>
            <a:r>
              <a:rPr sz="1200" dirty="0">
                <a:latin typeface="Calibri" panose="020F0502020204030204"/>
                <a:cs typeface="Calibri" panose="020F0502020204030204"/>
                <a:sym typeface="+mn-ea"/>
              </a:rPr>
              <a:t>	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P</a:t>
            </a:r>
            <a:r>
              <a:rPr sz="1200" spc="-65" dirty="0">
                <a:latin typeface="Calibri" panose="020F0502020204030204"/>
                <a:cs typeface="Calibri" panose="020F0502020204030204"/>
                <a:sym typeface="+mn-ea"/>
              </a:rPr>
              <a:t>r</a:t>
            </a:r>
            <a:r>
              <a:rPr sz="1200" spc="-10" dirty="0">
                <a:latin typeface="Calibri" panose="020F0502020204030204"/>
                <a:cs typeface="Calibri" panose="020F0502020204030204"/>
                <a:sym typeface="+mn-ea"/>
              </a:rPr>
              <a:t>osedu</a:t>
            </a:r>
            <a:r>
              <a:rPr sz="1200" spc="5" dirty="0">
                <a:latin typeface="Calibri" panose="020F0502020204030204"/>
                <a:cs typeface="Calibri" panose="020F0502020204030204"/>
                <a:sym typeface="+mn-ea"/>
              </a:rPr>
              <a:t>r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)</a:t>
            </a:r>
            <a:r>
              <a:rPr lang="en-US" sz="1200" spc="-5" dirty="0">
                <a:latin typeface="Calibri" panose="020F0502020204030204"/>
                <a:cs typeface="Calibri" panose="020F0502020204030204"/>
                <a:sym typeface="+mn-ea"/>
              </a:rPr>
              <a:t>. 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(</a:t>
            </a:r>
            <a:r>
              <a:rPr sz="1200" spc="-10" dirty="0">
                <a:latin typeface="Calibri" panose="020F0502020204030204"/>
                <a:cs typeface="Calibri" panose="020F0502020204030204"/>
                <a:sym typeface="+mn-ea"/>
              </a:rPr>
              <a:t>200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9).</a:t>
            </a:r>
            <a:r>
              <a:rPr lang="en-US" sz="1200" spc="-5" dirty="0">
                <a:latin typeface="Calibri" panose="020F0502020204030204"/>
                <a:cs typeface="Calibri" panose="020F0502020204030204"/>
                <a:sym typeface="+mn-ea"/>
              </a:rPr>
              <a:t>Budidaya Daun Bawang 	Tunggal (Allium spp) , Jakarta Selatan.Direktorat Jenderal Hortikultura .Direktorat Budidaya Tanaman Sayuran dan Biofarmaka.</a:t>
            </a:r>
            <a:endParaRPr lang="en-US" sz="1200" spc="-5" dirty="0">
              <a:latin typeface="Calibri" panose="020F0502020204030204"/>
              <a:cs typeface="Calibri" panose="020F0502020204030204"/>
              <a:sym typeface="+mn-ea"/>
            </a:endParaRPr>
          </a:p>
          <a:p>
            <a:pPr marL="12700" marR="55880" indent="0">
              <a:lnSpc>
                <a:spcPct val="100000"/>
              </a:lnSpc>
              <a:spcBef>
                <a:spcPts val="455"/>
              </a:spcBef>
              <a:buNone/>
              <a:tabLst>
                <a:tab pos="526415" algn="l"/>
                <a:tab pos="527050" algn="l"/>
              </a:tabLst>
            </a:pPr>
            <a:r>
              <a:rPr sz="1200" spc="-55" dirty="0">
                <a:sym typeface="+mn-ea"/>
              </a:rPr>
              <a:t>F</a:t>
            </a:r>
            <a:r>
              <a:rPr sz="1200" spc="-5" dirty="0">
                <a:sym typeface="+mn-ea"/>
              </a:rPr>
              <a:t>e</a:t>
            </a:r>
            <a:r>
              <a:rPr sz="1200" spc="-75" dirty="0">
                <a:sym typeface="+mn-ea"/>
              </a:rPr>
              <a:t>r</a:t>
            </a:r>
            <a:r>
              <a:rPr sz="1200" spc="-10" dirty="0">
                <a:sym typeface="+mn-ea"/>
              </a:rPr>
              <a:t>a</a:t>
            </a:r>
            <a:r>
              <a:rPr sz="1200" spc="-5" dirty="0">
                <a:sym typeface="+mn-ea"/>
              </a:rPr>
              <a:t>,</a:t>
            </a:r>
            <a:r>
              <a:rPr sz="1200" spc="10" dirty="0">
                <a:sym typeface="+mn-ea"/>
              </a:rPr>
              <a:t> R</a:t>
            </a:r>
            <a:r>
              <a:rPr sz="1200" spc="-5" dirty="0">
                <a:sym typeface="+mn-ea"/>
              </a:rPr>
              <a:t>.,</a:t>
            </a:r>
            <a:r>
              <a:rPr sz="1200" dirty="0">
                <a:sym typeface="+mn-ea"/>
              </a:rPr>
              <a:t> </a:t>
            </a:r>
            <a:r>
              <a:rPr sz="1200" spc="-10" dirty="0">
                <a:sym typeface="+mn-ea"/>
              </a:rPr>
              <a:t>G</a:t>
            </a:r>
            <a:r>
              <a:rPr sz="1200" spc="-5" dirty="0">
                <a:sym typeface="+mn-ea"/>
              </a:rPr>
              <a:t>.</a:t>
            </a:r>
            <a:r>
              <a:rPr sz="1200" spc="15" dirty="0">
                <a:sym typeface="+mn-ea"/>
              </a:rPr>
              <a:t> </a:t>
            </a:r>
            <a:r>
              <a:rPr sz="1200" spc="-10" dirty="0">
                <a:sym typeface="+mn-ea"/>
              </a:rPr>
              <a:t>Sumar</a:t>
            </a:r>
            <a:r>
              <a:rPr sz="1200" spc="-35" dirty="0">
                <a:sym typeface="+mn-ea"/>
              </a:rPr>
              <a:t>t</a:t>
            </a:r>
            <a:r>
              <a:rPr sz="1200" spc="-10" dirty="0">
                <a:sym typeface="+mn-ea"/>
              </a:rPr>
              <a:t>on</a:t>
            </a:r>
            <a:r>
              <a:rPr sz="1200" spc="-50" dirty="0">
                <a:sym typeface="+mn-ea"/>
              </a:rPr>
              <a:t>o</a:t>
            </a:r>
            <a:r>
              <a:rPr sz="1200" spc="-5" dirty="0">
                <a:sym typeface="+mn-ea"/>
              </a:rPr>
              <a:t>,</a:t>
            </a:r>
            <a:r>
              <a:rPr sz="1200" spc="30" dirty="0">
                <a:sym typeface="+mn-ea"/>
              </a:rPr>
              <a:t> </a:t>
            </a:r>
            <a:r>
              <a:rPr sz="1200" spc="-5" dirty="0">
                <a:sym typeface="+mn-ea"/>
              </a:rPr>
              <a:t>&amp;</a:t>
            </a:r>
            <a:r>
              <a:rPr sz="1200" spc="10" dirty="0">
                <a:sym typeface="+mn-ea"/>
              </a:rPr>
              <a:t> </a:t>
            </a:r>
            <a:r>
              <a:rPr sz="1200" spc="-335" dirty="0">
                <a:sym typeface="+mn-ea"/>
              </a:rPr>
              <a:t>W</a:t>
            </a:r>
            <a:r>
              <a:rPr sz="1200" spc="-5" dirty="0">
                <a:sym typeface="+mn-ea"/>
              </a:rPr>
              <a:t>.</a:t>
            </a:r>
            <a:r>
              <a:rPr sz="1200" spc="10" dirty="0">
                <a:sym typeface="+mn-ea"/>
              </a:rPr>
              <a:t> </a:t>
            </a:r>
            <a:r>
              <a:rPr sz="1200" spc="-10" dirty="0">
                <a:sym typeface="+mn-ea"/>
              </a:rPr>
              <a:t>Tin</a:t>
            </a:r>
            <a:r>
              <a:rPr sz="1200" spc="-5" dirty="0">
                <a:sym typeface="+mn-ea"/>
              </a:rPr>
              <a:t>i.</a:t>
            </a:r>
            <a:r>
              <a:rPr sz="1200" spc="25" dirty="0">
                <a:sym typeface="+mn-ea"/>
              </a:rPr>
              <a:t> </a:t>
            </a:r>
            <a:r>
              <a:rPr sz="1200" spc="-5" dirty="0">
                <a:sym typeface="+mn-ea"/>
              </a:rPr>
              <a:t>(</a:t>
            </a:r>
            <a:r>
              <a:rPr sz="1200" spc="-10" dirty="0">
                <a:sym typeface="+mn-ea"/>
              </a:rPr>
              <a:t>2019</a:t>
            </a:r>
            <a:r>
              <a:rPr sz="1200" spc="-5" dirty="0">
                <a:sym typeface="+mn-ea"/>
              </a:rPr>
              <a:t>).</a:t>
            </a:r>
            <a:r>
              <a:rPr sz="1200" spc="-75" dirty="0">
                <a:sym typeface="+mn-ea"/>
              </a:rPr>
              <a:t>P</a:t>
            </a:r>
            <a:r>
              <a:rPr sz="1200" spc="-5" dirty="0">
                <a:sym typeface="+mn-ea"/>
              </a:rPr>
              <a:t>ertu</a:t>
            </a:r>
            <a:r>
              <a:rPr sz="1200" spc="5" dirty="0">
                <a:sym typeface="+mn-ea"/>
              </a:rPr>
              <a:t>m</a:t>
            </a:r>
            <a:r>
              <a:rPr sz="1200" dirty="0">
                <a:sym typeface="+mn-ea"/>
              </a:rPr>
              <a:t>b</a:t>
            </a:r>
            <a:r>
              <a:rPr sz="1200" spc="-10" dirty="0">
                <a:sym typeface="+mn-ea"/>
              </a:rPr>
              <a:t>u</a:t>
            </a:r>
            <a:r>
              <a:rPr sz="1200" dirty="0">
                <a:sym typeface="+mn-ea"/>
              </a:rPr>
              <a:t>ha</a:t>
            </a:r>
            <a:r>
              <a:rPr sz="1200" spc="-5" dirty="0">
                <a:sym typeface="+mn-ea"/>
              </a:rPr>
              <a:t>n</a:t>
            </a:r>
            <a:r>
              <a:rPr lang="en-US" sz="1200" spc="-5" dirty="0">
                <a:sym typeface="+mn-ea"/>
              </a:rPr>
              <a:t> </a:t>
            </a:r>
            <a:r>
              <a:rPr sz="1200" spc="-10" dirty="0">
                <a:sym typeface="+mn-ea"/>
              </a:rPr>
              <a:t>D</a:t>
            </a:r>
            <a:r>
              <a:rPr sz="1200" dirty="0">
                <a:sym typeface="+mn-ea"/>
              </a:rPr>
              <a:t>a</a:t>
            </a:r>
            <a:r>
              <a:rPr sz="1200" spc="-5" dirty="0">
                <a:sym typeface="+mn-ea"/>
              </a:rPr>
              <a:t>n</a:t>
            </a:r>
            <a:r>
              <a:rPr lang="en-US" sz="1200" spc="-5" dirty="0">
                <a:sym typeface="+mn-ea"/>
              </a:rPr>
              <a:t> Hasil Tanaman Bawang Daum ( Allium Fistolosum.L) pada  J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a</a:t>
            </a:r>
            <a:r>
              <a:rPr sz="1200" spc="-75" dirty="0">
                <a:latin typeface="Calibri" panose="020F0502020204030204"/>
                <a:cs typeface="Calibri" panose="020F0502020204030204"/>
                <a:sym typeface="+mn-ea"/>
              </a:rPr>
              <a:t>r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ak</a:t>
            </a:r>
            <a:r>
              <a:rPr sz="1200" spc="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Tanam</a:t>
            </a:r>
            <a:r>
              <a:rPr lang="en-US" sz="1200" spc="-5" dirty="0">
                <a:latin typeface="Calibri" panose="020F0502020204030204"/>
                <a:cs typeface="Calibri" panose="020F0502020204030204"/>
                <a:sym typeface="+mn-ea"/>
              </a:rPr>
              <a:t> 	</a:t>
            </a:r>
            <a:r>
              <a:rPr sz="1200" dirty="0">
                <a:latin typeface="Calibri" panose="020F0502020204030204"/>
                <a:cs typeface="Calibri" panose="020F0502020204030204"/>
                <a:sym typeface="+mn-ea"/>
              </a:rPr>
              <a:t>D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a</a:t>
            </a:r>
            <a:r>
              <a:rPr sz="1200" dirty="0">
                <a:latin typeface="Calibri" panose="020F0502020204030204"/>
                <a:cs typeface="Calibri" panose="020F0502020204030204"/>
                <a:sym typeface="+mn-ea"/>
              </a:rPr>
              <a:t>n</a:t>
            </a:r>
            <a:r>
              <a:rPr lang="en-US" sz="12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75" dirty="0">
                <a:latin typeface="Calibri" panose="020F0502020204030204"/>
                <a:cs typeface="Calibri" panose="020F0502020204030204"/>
                <a:sym typeface="+mn-ea"/>
              </a:rPr>
              <a:t>P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emo</a:t>
            </a:r>
            <a:r>
              <a:rPr sz="1200" spc="-30" dirty="0">
                <a:latin typeface="Calibri" panose="020F0502020204030204"/>
                <a:cs typeface="Calibri" panose="020F0502020204030204"/>
                <a:sym typeface="+mn-ea"/>
              </a:rPr>
              <a:t>t</a:t>
            </a:r>
            <a:r>
              <a:rPr sz="1200" spc="-10" dirty="0">
                <a:latin typeface="Calibri" panose="020F0502020204030204"/>
                <a:cs typeface="Calibri" panose="020F0502020204030204"/>
                <a:sym typeface="+mn-ea"/>
              </a:rPr>
              <a:t>o</a:t>
            </a:r>
            <a:r>
              <a:rPr sz="1200" dirty="0">
                <a:latin typeface="Calibri" panose="020F0502020204030204"/>
                <a:cs typeface="Calibri" panose="020F0502020204030204"/>
                <a:sym typeface="+mn-ea"/>
              </a:rPr>
              <a:t>n</a:t>
            </a:r>
            <a:r>
              <a:rPr sz="1200" spc="-60" dirty="0">
                <a:latin typeface="Calibri" panose="020F0502020204030204"/>
                <a:cs typeface="Calibri" panose="020F0502020204030204"/>
                <a:sym typeface="+mn-ea"/>
              </a:rPr>
              <a:t>g</a:t>
            </a:r>
            <a:r>
              <a:rPr sz="1200" dirty="0">
                <a:latin typeface="Calibri" panose="020F0502020204030204"/>
                <a:cs typeface="Calibri" panose="020F0502020204030204"/>
                <a:sym typeface="+mn-ea"/>
              </a:rPr>
              <a:t>a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n</a:t>
            </a:r>
            <a:r>
              <a:rPr sz="1200"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Bibit</a:t>
            </a:r>
            <a:r>
              <a:rPr sz="1200" spc="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215" dirty="0">
                <a:latin typeface="Calibri" panose="020F0502020204030204"/>
                <a:cs typeface="Calibri" panose="020F0502020204030204"/>
                <a:sym typeface="+mn-ea"/>
              </a:rPr>
              <a:t>Y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ang</a:t>
            </a:r>
            <a:r>
              <a:rPr sz="1200" spc="2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Berbed</a:t>
            </a:r>
            <a:r>
              <a:rPr sz="1200" spc="-10" dirty="0">
                <a:latin typeface="Calibri" panose="020F0502020204030204"/>
                <a:cs typeface="Calibri" panose="020F0502020204030204"/>
                <a:sym typeface="+mn-ea"/>
              </a:rPr>
              <a:t>a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.Ju</a:t>
            </a:r>
            <a:r>
              <a:rPr sz="1200" spc="5" dirty="0">
                <a:latin typeface="Calibri" panose="020F0502020204030204"/>
                <a:cs typeface="Calibri" panose="020F0502020204030204"/>
                <a:sym typeface="+mn-ea"/>
              </a:rPr>
              <a:t>r</a:t>
            </a:r>
            <a:r>
              <a:rPr sz="1200" spc="-10" dirty="0">
                <a:latin typeface="Calibri" panose="020F0502020204030204"/>
                <a:cs typeface="Calibri" panose="020F0502020204030204"/>
                <a:sym typeface="+mn-ea"/>
              </a:rPr>
              <a:t>n</a:t>
            </a:r>
            <a:r>
              <a:rPr sz="1200" dirty="0">
                <a:latin typeface="Calibri" panose="020F0502020204030204"/>
                <a:cs typeface="Calibri" panose="020F0502020204030204"/>
                <a:sym typeface="+mn-ea"/>
              </a:rPr>
              <a:t>a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l  </a:t>
            </a:r>
            <a:r>
              <a:rPr sz="1200" spc="-10" dirty="0">
                <a:latin typeface="Calibri" panose="020F0502020204030204"/>
                <a:cs typeface="Calibri" panose="020F0502020204030204"/>
                <a:sym typeface="+mn-ea"/>
              </a:rPr>
              <a:t>Penelitian</a:t>
            </a:r>
            <a:r>
              <a:rPr sz="1200"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15" dirty="0">
                <a:latin typeface="Calibri" panose="020F0502020204030204"/>
                <a:cs typeface="Calibri" panose="020F0502020204030204"/>
                <a:sym typeface="+mn-ea"/>
              </a:rPr>
              <a:t>Pertanian</a:t>
            </a:r>
            <a:r>
              <a:rPr sz="1200"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30" dirty="0">
                <a:latin typeface="Calibri" panose="020F0502020204030204"/>
                <a:cs typeface="Calibri" panose="020F0502020204030204"/>
                <a:sym typeface="+mn-ea"/>
              </a:rPr>
              <a:t>Terapa</a:t>
            </a:r>
            <a:r>
              <a:rPr lang="en-US" sz="1200" spc="-30" dirty="0">
                <a:latin typeface="Calibri" panose="020F0502020204030204"/>
                <a:cs typeface="Calibri" panose="020F0502020204030204"/>
                <a:sym typeface="+mn-ea"/>
              </a:rPr>
              <a:t>N </a:t>
            </a:r>
            <a:r>
              <a:rPr sz="1200" spc="-30" dirty="0">
                <a:latin typeface="Calibri" panose="020F0502020204030204"/>
                <a:cs typeface="Calibri" panose="020F0502020204030204"/>
                <a:sym typeface="+mn-ea"/>
              </a:rPr>
              <a:t>n,19(1):</a:t>
            </a:r>
            <a:r>
              <a:rPr sz="1200"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10" dirty="0">
                <a:latin typeface="Calibri" panose="020F0502020204030204"/>
                <a:cs typeface="Calibri" panose="020F0502020204030204"/>
                <a:sym typeface="+mn-ea"/>
              </a:rPr>
              <a:t>11</a:t>
            </a:r>
            <a:endParaRPr sz="1200" spc="-10" dirty="0">
              <a:latin typeface="Calibri" panose="020F0502020204030204"/>
              <a:cs typeface="Calibri" panose="020F0502020204030204"/>
              <a:sym typeface="+mn-ea"/>
            </a:endParaRPr>
          </a:p>
          <a:p>
            <a:pPr marL="355600" marR="64135" indent="-342900">
              <a:lnSpc>
                <a:spcPct val="100000"/>
              </a:lnSpc>
              <a:spcBef>
                <a:spcPts val="95"/>
              </a:spcBef>
              <a:tabLst>
                <a:tab pos="5179695" algn="l"/>
                <a:tab pos="9157335" algn="l"/>
              </a:tabLst>
            </a:pPr>
            <a:r>
              <a:rPr sz="1200" spc="-60" dirty="0">
                <a:latin typeface="Calibri" panose="020F0502020204030204"/>
                <a:cs typeface="Calibri" panose="020F0502020204030204"/>
                <a:sym typeface="+mn-ea"/>
              </a:rPr>
              <a:t>K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ana</a:t>
            </a:r>
            <a:r>
              <a:rPr sz="1200" spc="-75" dirty="0">
                <a:latin typeface="Calibri" panose="020F0502020204030204"/>
                <a:cs typeface="Calibri" panose="020F0502020204030204"/>
                <a:sym typeface="+mn-ea"/>
              </a:rPr>
              <a:t>r</a:t>
            </a:r>
            <a:r>
              <a:rPr sz="1200" spc="-10" dirty="0">
                <a:latin typeface="Calibri" panose="020F0502020204030204"/>
                <a:cs typeface="Calibri" panose="020F0502020204030204"/>
                <a:sym typeface="+mn-ea"/>
              </a:rPr>
              <a:t>a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,</a:t>
            </a:r>
            <a:r>
              <a:rPr sz="1200"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Agr</a:t>
            </a:r>
            <a:r>
              <a:rPr sz="1200" spc="-15" dirty="0">
                <a:latin typeface="Calibri" panose="020F0502020204030204"/>
                <a:cs typeface="Calibri" panose="020F0502020204030204"/>
                <a:sym typeface="+mn-ea"/>
              </a:rPr>
              <a:t>i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.2009.</a:t>
            </a:r>
            <a:r>
              <a:rPr sz="1200"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75" dirty="0">
                <a:latin typeface="Calibri" panose="020F0502020204030204"/>
                <a:cs typeface="Calibri" panose="020F0502020204030204"/>
                <a:sym typeface="+mn-ea"/>
              </a:rPr>
              <a:t>P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en</a:t>
            </a:r>
            <a:r>
              <a:rPr sz="1200" spc="-30" dirty="0">
                <a:latin typeface="Calibri" panose="020F0502020204030204"/>
                <a:cs typeface="Calibri" panose="020F0502020204030204"/>
                <a:sym typeface="+mn-ea"/>
              </a:rPr>
              <a:t>g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emasan</a:t>
            </a:r>
            <a:r>
              <a:rPr sz="1200" spc="2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10" dirty="0">
                <a:latin typeface="Calibri" panose="020F0502020204030204"/>
                <a:cs typeface="Calibri" panose="020F0502020204030204"/>
                <a:sym typeface="+mn-ea"/>
              </a:rPr>
              <a:t>da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n</a:t>
            </a:r>
            <a:r>
              <a:rPr sz="1200" spc="2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75" dirty="0">
                <a:latin typeface="Calibri" panose="020F0502020204030204"/>
                <a:cs typeface="Calibri" panose="020F0502020204030204"/>
                <a:sym typeface="+mn-ea"/>
              </a:rPr>
              <a:t>P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e</a:t>
            </a:r>
            <a:r>
              <a:rPr sz="1200" spc="-65" dirty="0">
                <a:latin typeface="Calibri" panose="020F0502020204030204"/>
                <a:cs typeface="Calibri" panose="020F0502020204030204"/>
                <a:sym typeface="+mn-ea"/>
              </a:rPr>
              <a:t>n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yimpa</a:t>
            </a:r>
            <a:r>
              <a:rPr sz="1200" spc="5" dirty="0">
                <a:latin typeface="Calibri" panose="020F0502020204030204"/>
                <a:cs typeface="Calibri" panose="020F0502020204030204"/>
                <a:sym typeface="+mn-ea"/>
              </a:rPr>
              <a:t>n</a:t>
            </a:r>
            <a:r>
              <a:rPr sz="1200" dirty="0">
                <a:latin typeface="Calibri" panose="020F0502020204030204"/>
                <a:cs typeface="Calibri" panose="020F0502020204030204"/>
                <a:sym typeface="+mn-ea"/>
              </a:rPr>
              <a:t>a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nBu</a:t>
            </a:r>
            <a:r>
              <a:rPr sz="1200" dirty="0">
                <a:latin typeface="Calibri" panose="020F0502020204030204"/>
                <a:cs typeface="Calibri" panose="020F0502020204030204"/>
                <a:sym typeface="+mn-ea"/>
              </a:rPr>
              <a:t>a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h  </a:t>
            </a:r>
            <a:r>
              <a:rPr sz="1200" spc="-55" dirty="0">
                <a:latin typeface="Calibri" panose="020F0502020204030204"/>
                <a:cs typeface="Calibri" panose="020F0502020204030204"/>
                <a:sym typeface="+mn-ea"/>
              </a:rPr>
              <a:t>Tomat.</a:t>
            </a:r>
            <a:r>
              <a:rPr lang="en-US" sz="1200" spc="-5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15" dirty="0">
                <a:latin typeface="Calibri" panose="020F0502020204030204"/>
                <a:cs typeface="Calibri" panose="020F0502020204030204"/>
                <a:sym typeface="+mn-ea"/>
              </a:rPr>
              <a:t>Available</a:t>
            </a:r>
            <a:r>
              <a:rPr lang="en-US" sz="1200" spc="-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u="heavy" spc="-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h</a:t>
            </a:r>
            <a:r>
              <a:rPr sz="1200" u="heavy" spc="-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t</a:t>
            </a:r>
            <a:r>
              <a:rPr sz="1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t</a:t>
            </a:r>
            <a:r>
              <a:rPr sz="1200" u="heavy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p</a:t>
            </a:r>
            <a:r>
              <a:rPr sz="12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s</a:t>
            </a:r>
            <a:r>
              <a:rPr sz="1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:</a:t>
            </a:r>
            <a:r>
              <a:rPr sz="12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/</a:t>
            </a:r>
            <a:r>
              <a:rPr sz="1200" u="heavy" spc="-5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/</a:t>
            </a:r>
            <a:r>
              <a:rPr sz="1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agri</a:t>
            </a:r>
            <a:r>
              <a:rPr sz="1200" u="heavy" spc="-6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k</a:t>
            </a:r>
            <a:r>
              <a:rPr sz="1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a</a:t>
            </a:r>
            <a:r>
              <a:rPr sz="12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n</a:t>
            </a:r>
            <a:r>
              <a:rPr sz="1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a</a:t>
            </a:r>
            <a:r>
              <a:rPr sz="1200" u="heavy" spc="-7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r</a:t>
            </a:r>
            <a:r>
              <a:rPr sz="12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a.</a:t>
            </a:r>
            <a:r>
              <a:rPr sz="12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bl</a:t>
            </a:r>
            <a:r>
              <a:rPr sz="12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o</a:t>
            </a:r>
            <a:r>
              <a:rPr sz="1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gs</a:t>
            </a:r>
            <a:r>
              <a:rPr sz="12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p</a:t>
            </a:r>
            <a:r>
              <a:rPr sz="12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o</a:t>
            </a:r>
            <a:r>
              <a:rPr sz="1200" u="heavy" spc="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t</a:t>
            </a:r>
            <a:r>
              <a:rPr sz="1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.</a:t>
            </a:r>
            <a:r>
              <a:rPr sz="1200" u="heavy" spc="-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c</a:t>
            </a:r>
            <a:r>
              <a:rPr sz="12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om</a:t>
            </a:r>
            <a:r>
              <a:rPr sz="1200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/</a:t>
            </a:r>
            <a:r>
              <a:rPr sz="1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200</a:t>
            </a:r>
            <a:r>
              <a:rPr sz="1200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9</a:t>
            </a:r>
            <a:r>
              <a:rPr sz="1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/</a:t>
            </a:r>
            <a:r>
              <a:rPr sz="12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0</a:t>
            </a:r>
            <a:r>
              <a:rPr sz="12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3</a:t>
            </a:r>
            <a:r>
              <a:rPr sz="12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/p</a:t>
            </a:r>
            <a:r>
              <a:rPr sz="1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e</a:t>
            </a:r>
            <a:r>
              <a:rPr lang="en-US" sz="1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n</a:t>
            </a:r>
            <a:r>
              <a:rPr sz="1200" u="heavy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g</a:t>
            </a:r>
            <a:r>
              <a:rPr sz="1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e</a:t>
            </a:r>
            <a:r>
              <a:rPr sz="1200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m</a:t>
            </a:r>
            <a:r>
              <a:rPr sz="1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as</a:t>
            </a:r>
            <a:r>
              <a:rPr sz="12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a</a:t>
            </a:r>
            <a:r>
              <a:rPr sz="1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5"/>
              </a:rPr>
              <a:t>n- </a:t>
            </a:r>
            <a:r>
              <a:rPr sz="1200" spc="-5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6"/>
              </a:rPr>
              <a:t>dan</a:t>
            </a:r>
            <a:r>
              <a:rPr lang="en-US" sz="1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6"/>
              </a:rPr>
              <a:t> </a:t>
            </a:r>
            <a:r>
              <a:rPr sz="1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  <a:hlinkClick r:id="rId6"/>
              </a:rPr>
              <a:t>penyimpanan-buah-tomat.html</a:t>
            </a:r>
            <a:endParaRPr sz="1200" u="heavy" spc="-5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Calibri" panose="020F0502020204030204"/>
              <a:cs typeface="Calibri" panose="020F0502020204030204"/>
              <a:sym typeface="+mn-ea"/>
              <a:hlinkClick r:id="rId6"/>
            </a:endParaRPr>
          </a:p>
          <a:p>
            <a:pPr marL="355600" marR="64135" indent="-342900">
              <a:lnSpc>
                <a:spcPct val="100000"/>
              </a:lnSpc>
              <a:spcBef>
                <a:spcPts val="95"/>
              </a:spcBef>
              <a:tabLst>
                <a:tab pos="5179695" algn="l"/>
                <a:tab pos="9157335" algn="l"/>
              </a:tabLst>
            </a:pPr>
            <a:r>
              <a:rPr sz="1200" spc="-60" dirty="0">
                <a:latin typeface="Calibri" panose="020F0502020204030204"/>
                <a:cs typeface="Calibri" panose="020F0502020204030204"/>
                <a:sym typeface="+mn-ea"/>
              </a:rPr>
              <a:t>Kuraray.</a:t>
            </a:r>
            <a:r>
              <a:rPr sz="1200" spc="2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2021.</a:t>
            </a:r>
            <a:r>
              <a:rPr sz="1200"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dirty="0">
                <a:latin typeface="Calibri" panose="020F0502020204030204"/>
                <a:cs typeface="Calibri" panose="020F0502020204030204"/>
                <a:sym typeface="+mn-ea"/>
              </a:rPr>
              <a:t>Apa</a:t>
            </a:r>
            <a:r>
              <a:rPr sz="1200" spc="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15" dirty="0">
                <a:latin typeface="Calibri" panose="020F0502020204030204"/>
                <a:cs typeface="Calibri" panose="020F0502020204030204"/>
                <a:sym typeface="+mn-ea"/>
              </a:rPr>
              <a:t>yang</a:t>
            </a:r>
            <a:r>
              <a:rPr sz="1200"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10" dirty="0">
                <a:latin typeface="Calibri" panose="020F0502020204030204"/>
                <a:cs typeface="Calibri" panose="020F0502020204030204"/>
                <a:sym typeface="+mn-ea"/>
              </a:rPr>
              <a:t>dimaksud</a:t>
            </a:r>
            <a:r>
              <a:rPr sz="1200"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15" dirty="0">
                <a:latin typeface="Calibri" panose="020F0502020204030204"/>
                <a:cs typeface="Calibri" panose="020F0502020204030204"/>
                <a:sym typeface="+mn-ea"/>
              </a:rPr>
              <a:t>dengan</a:t>
            </a:r>
            <a:r>
              <a:rPr sz="1200" spc="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20" dirty="0">
                <a:latin typeface="Calibri" panose="020F0502020204030204"/>
                <a:cs typeface="Calibri" panose="020F0502020204030204"/>
                <a:sym typeface="+mn-ea"/>
              </a:rPr>
              <a:t>kemasan</a:t>
            </a:r>
            <a:r>
              <a:rPr lang="en-US" sz="1200" spc="-2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20" dirty="0">
                <a:latin typeface="Calibri" panose="020F0502020204030204"/>
                <a:cs typeface="Calibri" panose="020F0502020204030204"/>
                <a:sym typeface="+mn-ea"/>
              </a:rPr>
              <a:t>atmosfer </a:t>
            </a:r>
            <a:r>
              <a:rPr sz="1200" spc="-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50" dirty="0">
                <a:latin typeface="Calibri" panose="020F0502020204030204"/>
                <a:cs typeface="Calibri" panose="020F0502020204030204"/>
                <a:sym typeface="+mn-ea"/>
              </a:rPr>
              <a:t>y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a</a:t>
            </a:r>
            <a:r>
              <a:rPr sz="1200" dirty="0">
                <a:latin typeface="Calibri" panose="020F0502020204030204"/>
                <a:cs typeface="Calibri" panose="020F0502020204030204"/>
                <a:sym typeface="+mn-ea"/>
              </a:rPr>
              <a:t>n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g</a:t>
            </a:r>
            <a:r>
              <a:rPr lang="en-US" sz="12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10" dirty="0">
                <a:latin typeface="Calibri" panose="020F0502020204030204"/>
                <a:cs typeface="Calibri" panose="020F0502020204030204"/>
                <a:sym typeface="+mn-ea"/>
              </a:rPr>
              <a:t>di</a:t>
            </a:r>
            <a:r>
              <a:rPr sz="1200" dirty="0">
                <a:latin typeface="Calibri" panose="020F0502020204030204"/>
                <a:cs typeface="Calibri" panose="020F0502020204030204"/>
                <a:sym typeface="+mn-ea"/>
              </a:rPr>
              <a:t>m</a:t>
            </a:r>
            <a:r>
              <a:rPr sz="1200" spc="-10" dirty="0">
                <a:latin typeface="Calibri" panose="020F0502020204030204"/>
                <a:cs typeface="Calibri" panose="020F0502020204030204"/>
                <a:sym typeface="+mn-ea"/>
              </a:rPr>
              <a:t>o</a:t>
            </a:r>
            <a:r>
              <a:rPr sz="1200" spc="5" dirty="0">
                <a:latin typeface="Calibri" panose="020F0502020204030204"/>
                <a:cs typeface="Calibri" panose="020F0502020204030204"/>
                <a:sym typeface="+mn-ea"/>
              </a:rPr>
              <a:t>d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ifi</a:t>
            </a:r>
            <a:r>
              <a:rPr sz="1200" spc="-60" dirty="0">
                <a:latin typeface="Calibri" panose="020F0502020204030204"/>
                <a:cs typeface="Calibri" panose="020F0502020204030204"/>
                <a:sym typeface="+mn-ea"/>
              </a:rPr>
              <a:t>k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asi?</a:t>
            </a:r>
            <a:r>
              <a:rPr lang="en-US" sz="12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70" dirty="0">
                <a:latin typeface="Calibri" panose="020F0502020204030204"/>
                <a:cs typeface="Calibri" panose="020F0502020204030204"/>
                <a:sym typeface="+mn-ea"/>
              </a:rPr>
              <a:t>A</a:t>
            </a:r>
            <a:r>
              <a:rPr sz="1200" spc="-50" dirty="0">
                <a:latin typeface="Calibri" panose="020F0502020204030204"/>
                <a:cs typeface="Calibri" panose="020F0502020204030204"/>
                <a:sym typeface="+mn-ea"/>
              </a:rPr>
              <a:t>v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ail</a:t>
            </a:r>
            <a:r>
              <a:rPr sz="1200" spc="5" dirty="0">
                <a:latin typeface="Calibri" panose="020F0502020204030204"/>
                <a:cs typeface="Calibri" panose="020F0502020204030204"/>
                <a:sym typeface="+mn-ea"/>
              </a:rPr>
              <a:t>b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le</a:t>
            </a:r>
            <a:r>
              <a:rPr lang="en-US" sz="12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35" dirty="0">
                <a:latin typeface="Calibri" panose="020F0502020204030204"/>
                <a:cs typeface="Calibri" panose="020F0502020204030204"/>
                <a:sym typeface="+mn-ea"/>
              </a:rPr>
              <a:t>a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t:</a:t>
            </a:r>
            <a:r>
              <a:rPr lang="en-US" sz="12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spc="-30" dirty="0">
                <a:latin typeface="Calibri" panose="020F0502020204030204"/>
                <a:cs typeface="Calibri" panose="020F0502020204030204"/>
                <a:sym typeface="+mn-ea"/>
              </a:rPr>
              <a:t>h</a:t>
            </a:r>
            <a:r>
              <a:rPr sz="1200" spc="-45" dirty="0">
                <a:latin typeface="Calibri" panose="020F0502020204030204"/>
                <a:cs typeface="Calibri" panose="020F0502020204030204"/>
                <a:sym typeface="+mn-ea"/>
              </a:rPr>
              <a:t>t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tp</a:t>
            </a:r>
            <a:r>
              <a:rPr sz="1200" spc="-15" dirty="0">
                <a:latin typeface="Calibri" panose="020F0502020204030204"/>
                <a:cs typeface="Calibri" panose="020F0502020204030204"/>
                <a:sym typeface="+mn-ea"/>
              </a:rPr>
              <a:t>s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:</a:t>
            </a:r>
            <a:r>
              <a:rPr sz="1200" dirty="0">
                <a:latin typeface="Calibri" panose="020F0502020204030204"/>
                <a:cs typeface="Calibri" panose="020F0502020204030204"/>
                <a:sym typeface="+mn-ea"/>
              </a:rPr>
              <a:t>/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/</a:t>
            </a:r>
            <a:r>
              <a:rPr sz="1200" spc="5" dirty="0">
                <a:latin typeface="Calibri" panose="020F0502020204030204"/>
                <a:cs typeface="Calibri" panose="020F0502020204030204"/>
                <a:sym typeface="+mn-ea"/>
              </a:rPr>
              <a:t>ww</a:t>
            </a:r>
            <a:r>
              <a:rPr sz="1200" dirty="0">
                <a:latin typeface="Calibri" panose="020F0502020204030204"/>
                <a:cs typeface="Calibri" panose="020F0502020204030204"/>
                <a:sym typeface="+mn-ea"/>
              </a:rPr>
              <a:t>w</a:t>
            </a:r>
            <a:r>
              <a:rPr sz="1200" spc="-10" dirty="0">
                <a:latin typeface="Calibri" panose="020F0502020204030204"/>
                <a:cs typeface="Calibri" panose="020F0502020204030204"/>
                <a:sym typeface="+mn-ea"/>
              </a:rPr>
              <a:t>-pac</a:t>
            </a:r>
            <a:r>
              <a:rPr sz="1200" spc="-55" dirty="0">
                <a:latin typeface="Calibri" panose="020F0502020204030204"/>
                <a:cs typeface="Calibri" panose="020F0502020204030204"/>
                <a:sym typeface="+mn-ea"/>
              </a:rPr>
              <a:t>k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a</a:t>
            </a:r>
            <a:r>
              <a:rPr sz="1200" dirty="0">
                <a:latin typeface="Calibri" panose="020F0502020204030204"/>
                <a:cs typeface="Calibri" panose="020F0502020204030204"/>
                <a:sym typeface="+mn-ea"/>
              </a:rPr>
              <a:t>g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in</a:t>
            </a:r>
            <a:r>
              <a:rPr sz="1200" spc="15" dirty="0">
                <a:latin typeface="Calibri" panose="020F0502020204030204"/>
                <a:cs typeface="Calibri" panose="020F0502020204030204"/>
                <a:sym typeface="+mn-ea"/>
              </a:rPr>
              <a:t>g</a:t>
            </a:r>
            <a:r>
              <a:rPr sz="1200" spc="-5" dirty="0">
                <a:latin typeface="Calibri" panose="020F0502020204030204"/>
                <a:cs typeface="Calibri" panose="020F0502020204030204"/>
                <a:sym typeface="+mn-ea"/>
              </a:rPr>
              <a:t>-  </a:t>
            </a:r>
            <a:r>
              <a:rPr sz="1200" spc="-10" dirty="0">
                <a:latin typeface="Calibri" panose="020F0502020204030204"/>
                <a:cs typeface="Calibri" panose="020F0502020204030204"/>
                <a:sym typeface="+mn-ea"/>
              </a:rPr>
              <a:t>kuraray-eu.translate.goog/blog/modified-atmospher</a:t>
            </a:r>
            <a:r>
              <a:rPr lang="en-US" sz="12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1200" dirty="0">
                <a:latin typeface="Calibri" panose="020F0502020204030204"/>
                <a:cs typeface="Calibri" panose="020F0502020204030204"/>
                <a:sym typeface="+mn-ea"/>
              </a:rPr>
              <a:t>packaging/</a:t>
            </a:r>
            <a:endParaRPr sz="1200" spc="-20" dirty="0">
              <a:sym typeface="+mn-ea"/>
            </a:endParaRPr>
          </a:p>
          <a:p>
            <a:pPr marL="12700" marR="55880" indent="0">
              <a:lnSpc>
                <a:spcPct val="100000"/>
              </a:lnSpc>
              <a:spcBef>
                <a:spcPts val="455"/>
              </a:spcBef>
              <a:buNone/>
              <a:tabLst>
                <a:tab pos="526415" algn="l"/>
                <a:tab pos="527050" algn="l"/>
              </a:tabLst>
            </a:pPr>
            <a:endParaRPr sz="800" dirty="0">
              <a:latin typeface="Calibri" panose="020F0502020204030204"/>
              <a:cs typeface="Calibri" panose="020F0502020204030204"/>
            </a:endParaRPr>
          </a:p>
          <a:p>
            <a:pPr marL="12700" marR="55880" indent="0">
              <a:lnSpc>
                <a:spcPct val="100000"/>
              </a:lnSpc>
              <a:spcBef>
                <a:spcPts val="455"/>
              </a:spcBef>
              <a:buNone/>
              <a:tabLst>
                <a:tab pos="526415" algn="l"/>
                <a:tab pos="527050" algn="l"/>
              </a:tabLst>
            </a:pPr>
            <a:endParaRPr sz="800" dirty="0">
              <a:latin typeface="Calibri" panose="020F0502020204030204"/>
              <a:cs typeface="Calibri" panose="020F0502020204030204"/>
            </a:endParaRPr>
          </a:p>
          <a:p>
            <a:pPr marL="12700" marR="55880" indent="0">
              <a:lnSpc>
                <a:spcPct val="100000"/>
              </a:lnSpc>
              <a:spcBef>
                <a:spcPts val="455"/>
              </a:spcBef>
              <a:buNone/>
              <a:tabLst>
                <a:tab pos="526415" algn="l"/>
                <a:tab pos="527050" algn="l"/>
              </a:tabLst>
            </a:pPr>
            <a:endParaRPr lang="en-ID" sz="800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zh-CN" altLang="en-US" sz="2000" spc="225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endParaRPr lang="zh-CN" altLang="en-US" sz="2000" b="1" spc="225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4487545" y="228600"/>
            <a:ext cx="26390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Daftar Pustaka</a:t>
            </a:r>
            <a:endParaRPr lang="en-US" altLang="zh-CN" sz="2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817370" y="329565"/>
            <a:ext cx="2717165" cy="317500"/>
            <a:chOff x="2050" y="1567"/>
            <a:chExt cx="4279" cy="500"/>
          </a:xfrm>
        </p:grpSpPr>
        <p:grpSp>
          <p:nvGrpSpPr>
            <p:cNvPr id="7" name="组合 6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11" name="直接连接符 10"/>
            <p:cNvCxnSpPr>
              <a:stCxn id="8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 flipH="1">
            <a:off x="7126605" y="329565"/>
            <a:ext cx="2717165" cy="317500"/>
            <a:chOff x="2050" y="1567"/>
            <a:chExt cx="4279" cy="500"/>
          </a:xfrm>
        </p:grpSpPr>
        <p:grpSp>
          <p:nvGrpSpPr>
            <p:cNvPr id="13" name="组合 12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17" name="直接连接符 16"/>
            <p:cNvCxnSpPr>
              <a:stCxn id="14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7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层-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17717"/>
            <a:ext cx="8350885" cy="4351020"/>
          </a:xfrm>
          <a:prstGeom prst="rect">
            <a:avLst/>
          </a:prstGeom>
          <a:noFill/>
          <a:ln w="3175">
            <a:noFill/>
            <a:headEnd type="none" w="lg" len="lg"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2955290" y="753110"/>
            <a:ext cx="6506845" cy="5566410"/>
            <a:chOff x="5798" y="921"/>
            <a:chExt cx="10247" cy="8766"/>
          </a:xfrm>
        </p:grpSpPr>
        <p:grpSp>
          <p:nvGrpSpPr>
            <p:cNvPr id="5" name="组合 4"/>
            <p:cNvGrpSpPr/>
            <p:nvPr/>
          </p:nvGrpSpPr>
          <p:grpSpPr>
            <a:xfrm>
              <a:off x="5798" y="921"/>
              <a:ext cx="9886" cy="8766"/>
              <a:chOff x="7514" y="1490"/>
              <a:chExt cx="9886" cy="8766"/>
            </a:xfrm>
          </p:grpSpPr>
          <p:sp>
            <p:nvSpPr>
              <p:cNvPr id="6" name="任意多边形 5"/>
              <p:cNvSpPr/>
              <p:nvPr/>
            </p:nvSpPr>
            <p:spPr>
              <a:xfrm rot="18600000" flipV="1">
                <a:off x="10702" y="6074"/>
                <a:ext cx="4182" cy="4182"/>
              </a:xfrm>
              <a:custGeom>
                <a:avLst/>
                <a:gdLst>
                  <a:gd name="connsiteX0" fmla="*/ 0 w 4182"/>
                  <a:gd name="connsiteY0" fmla="*/ 4182 h 4182"/>
                  <a:gd name="connsiteX1" fmla="*/ 4182 w 4182"/>
                  <a:gd name="connsiteY1" fmla="*/ 0 h 4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82" h="4182">
                    <a:moveTo>
                      <a:pt x="0" y="4182"/>
                    </a:moveTo>
                    <a:cubicBezTo>
                      <a:pt x="0" y="1872"/>
                      <a:pt x="1872" y="0"/>
                      <a:pt x="4182" y="0"/>
                    </a:cubicBezTo>
                  </a:path>
                </a:pathLst>
              </a:custGeom>
              <a:noFill/>
              <a:ln w="3175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6000">
                      <a:srgbClr val="3AA700"/>
                    </a:gs>
                    <a:gs pos="64000">
                      <a:schemeClr val="accent5">
                        <a:lumMod val="75000"/>
                      </a:schemeClr>
                    </a:gs>
                  </a:gsLst>
                  <a:lin ang="0" scaled="1"/>
                </a:gradFill>
                <a:headEnd type="none" w="lg" len="lg"/>
                <a:tailEnd type="oval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ea"/>
                </a:endParaRPr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 rot="360000">
                <a:off x="7514" y="1490"/>
                <a:ext cx="9887" cy="7455"/>
                <a:chOff x="7514" y="1496"/>
                <a:chExt cx="9887" cy="7455"/>
              </a:xfrm>
            </p:grpSpPr>
            <p:sp>
              <p:nvSpPr>
                <p:cNvPr id="8" name="任意多边形 7"/>
                <p:cNvSpPr/>
                <p:nvPr/>
              </p:nvSpPr>
              <p:spPr>
                <a:xfrm rot="18900000">
                  <a:off x="7514" y="3133"/>
                  <a:ext cx="4182" cy="4182"/>
                </a:xfrm>
                <a:custGeom>
                  <a:avLst/>
                  <a:gdLst>
                    <a:gd name="connsiteX0" fmla="*/ 0 w 4182"/>
                    <a:gd name="connsiteY0" fmla="*/ 4182 h 4182"/>
                    <a:gd name="connsiteX1" fmla="*/ 4182 w 4182"/>
                    <a:gd name="connsiteY1" fmla="*/ 0 h 4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2" h="4182">
                      <a:moveTo>
                        <a:pt x="0" y="4182"/>
                      </a:moveTo>
                      <a:cubicBezTo>
                        <a:pt x="0" y="1872"/>
                        <a:pt x="1872" y="0"/>
                        <a:pt x="4182" y="0"/>
                      </a:cubicBezTo>
                    </a:path>
                  </a:pathLst>
                </a:custGeom>
                <a:noFill/>
                <a:ln w="3175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6000">
                        <a:srgbClr val="3AA700"/>
                      </a:gs>
                      <a:gs pos="64000">
                        <a:schemeClr val="accent5">
                          <a:lumMod val="75000"/>
                        </a:schemeClr>
                      </a:gs>
                    </a:gsLst>
                    <a:lin ang="10800000" scaled="0"/>
                  </a:gradFill>
                  <a:headEnd type="oval" w="lg" len="lg"/>
                  <a:tailEnd type="none" w="lg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ctr"/>
                  <a:endParaRPr lang="zh-CN" altLang="en-US"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  <a:sym typeface="+mn-ea"/>
                  </a:endParaRPr>
                </a:p>
              </p:txBody>
            </p:sp>
            <p:grpSp>
              <p:nvGrpSpPr>
                <p:cNvPr id="10" name="组合 9"/>
                <p:cNvGrpSpPr/>
                <p:nvPr/>
              </p:nvGrpSpPr>
              <p:grpSpPr>
                <a:xfrm>
                  <a:off x="8812" y="1496"/>
                  <a:ext cx="8589" cy="7455"/>
                  <a:chOff x="8812" y="1496"/>
                  <a:chExt cx="8589" cy="7455"/>
                </a:xfrm>
              </p:grpSpPr>
              <p:sp>
                <p:nvSpPr>
                  <p:cNvPr id="11" name="椭圆 10"/>
                  <p:cNvSpPr/>
                  <p:nvPr/>
                </p:nvSpPr>
                <p:spPr>
                  <a:xfrm>
                    <a:off x="8812" y="1496"/>
                    <a:ext cx="7455" cy="7455"/>
                  </a:xfrm>
                  <a:prstGeom prst="ellipse">
                    <a:avLst/>
                  </a:prstGeom>
                  <a:noFill/>
                  <a:ln w="19050">
                    <a:solidFill>
                      <a:srgbClr val="3AA700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endParaRPr>
                  </a:p>
                </p:txBody>
              </p:sp>
              <p:sp>
                <p:nvSpPr>
                  <p:cNvPr id="16" name="椭圆 15"/>
                  <p:cNvSpPr/>
                  <p:nvPr/>
                </p:nvSpPr>
                <p:spPr>
                  <a:xfrm>
                    <a:off x="9101" y="1785"/>
                    <a:ext cx="6866" cy="6866"/>
                  </a:xfrm>
                  <a:prstGeom prst="ellipse">
                    <a:avLst/>
                  </a:prstGeom>
                  <a:noFill/>
                  <a:ln w="3175">
                    <a:solidFill>
                      <a:schemeClr val="accent5"/>
                    </a:solidFill>
                    <a:prstDash val="soli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endParaRPr>
                  </a:p>
                </p:txBody>
              </p:sp>
              <p:sp>
                <p:nvSpPr>
                  <p:cNvPr id="17" name="任意多边形 16"/>
                  <p:cNvSpPr/>
                  <p:nvPr/>
                </p:nvSpPr>
                <p:spPr>
                  <a:xfrm rot="1380000" flipH="1">
                    <a:off x="13219" y="2083"/>
                    <a:ext cx="4182" cy="4182"/>
                  </a:xfrm>
                  <a:custGeom>
                    <a:avLst/>
                    <a:gdLst>
                      <a:gd name="connsiteX0" fmla="*/ 0 w 4182"/>
                      <a:gd name="connsiteY0" fmla="*/ 4182 h 4182"/>
                      <a:gd name="connsiteX1" fmla="*/ 4182 w 4182"/>
                      <a:gd name="connsiteY1" fmla="*/ 0 h 4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182" h="4182">
                        <a:moveTo>
                          <a:pt x="0" y="4182"/>
                        </a:moveTo>
                        <a:cubicBezTo>
                          <a:pt x="0" y="1872"/>
                          <a:pt x="1872" y="0"/>
                          <a:pt x="4182" y="0"/>
                        </a:cubicBezTo>
                      </a:path>
                    </a:pathLst>
                  </a:custGeom>
                  <a:noFill/>
                  <a:ln w="3175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6000">
                          <a:srgbClr val="3AA700"/>
                        </a:gs>
                        <a:gs pos="64000">
                          <a:schemeClr val="accent5">
                            <a:lumMod val="75000"/>
                          </a:schemeClr>
                        </a:gs>
                      </a:gsLst>
                      <a:lin ang="0" scaled="1"/>
                    </a:gradFill>
                    <a:headEnd type="none" w="lg" len="lg"/>
                    <a:tailEnd type="oval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endParaRPr>
                  </a:p>
                </p:txBody>
              </p:sp>
            </p:grpSp>
          </p:grpSp>
        </p:grpSp>
        <p:sp>
          <p:nvSpPr>
            <p:cNvPr id="19" name="文本框 18"/>
            <p:cNvSpPr txBox="1"/>
            <p:nvPr/>
          </p:nvSpPr>
          <p:spPr>
            <a:xfrm>
              <a:off x="5829" y="2959"/>
              <a:ext cx="10216" cy="3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err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Terima</a:t>
              </a:r>
              <a:r>
                <a:rPr lang="en-US" altLang="zh-CN" sz="6600" b="1" dirty="0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endParaRPr lang="en-US" altLang="zh-CN" sz="6600" b="1" dirty="0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  <a:p>
              <a:pPr algn="ctr"/>
              <a:r>
                <a:rPr lang="en-US" altLang="zh-CN" sz="6600" b="1" dirty="0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Kasih</a:t>
              </a:r>
              <a:endParaRPr lang="en-US" altLang="zh-CN" sz="6600" b="1" dirty="0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l="37035" t="20272" r="39948" b="34340"/>
          <a:stretch>
            <a:fillRect/>
          </a:stretch>
        </p:blipFill>
        <p:spPr>
          <a:xfrm>
            <a:off x="9017796" y="273072"/>
            <a:ext cx="1465099" cy="1571625"/>
          </a:xfrm>
          <a:prstGeom prst="ellipse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52780" y="368301"/>
            <a:ext cx="1585595" cy="1598929"/>
          </a:xfrm>
          <a:prstGeom prst="ellips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75821" y="2473517"/>
            <a:ext cx="1574800" cy="1598930"/>
          </a:xfrm>
          <a:prstGeom prst="ellips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0047605" y="2277110"/>
            <a:ext cx="1800860" cy="1695450"/>
          </a:xfrm>
          <a:prstGeom prst="ellipse">
            <a:avLst/>
          </a:prstGeom>
          <a:ln w="28575">
            <a:solidFill>
              <a:srgbClr val="38793D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444442" y="4855753"/>
            <a:ext cx="1381125" cy="1480820"/>
          </a:xfrm>
          <a:prstGeom prst="ellips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950031" y="282516"/>
            <a:ext cx="1585595" cy="1585278"/>
          </a:xfrm>
          <a:prstGeom prst="ellips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37042" t="18158" r="37240" b="15900"/>
          <a:stretch>
            <a:fillRect/>
          </a:stretch>
        </p:blipFill>
        <p:spPr>
          <a:xfrm>
            <a:off x="10151755" y="2273383"/>
            <a:ext cx="1623302" cy="1695450"/>
          </a:xfrm>
          <a:prstGeom prst="flowChartConnector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056" y="1880868"/>
            <a:ext cx="3165346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400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Associate </a:t>
            </a:r>
            <a:r>
              <a:rPr lang="en-US" altLang="zh-CN" sz="1400" dirty="0" err="1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Prof.Dr</a:t>
            </a:r>
            <a:r>
              <a:rPr lang="en-US" altLang="zh-CN" sz="1400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Sparta, </a:t>
            </a:r>
            <a:r>
              <a:rPr lang="en-US" altLang="zh-CN" sz="1400" dirty="0" err="1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SE.Ak</a:t>
            </a:r>
            <a:r>
              <a:rPr lang="en-US" altLang="zh-CN" sz="1400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., ME.,CA.</a:t>
            </a:r>
            <a:endParaRPr lang="en-US" altLang="zh-CN" sz="1400" dirty="0">
              <a:solidFill>
                <a:schemeClr val="accent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37911" t="41673" r="44842" b="24018"/>
          <a:stretch>
            <a:fillRect/>
          </a:stretch>
        </p:blipFill>
        <p:spPr>
          <a:xfrm>
            <a:off x="1199967" y="4733866"/>
            <a:ext cx="1474222" cy="1554966"/>
          </a:xfrm>
          <a:prstGeom prst="flowChartConnector">
            <a:avLst/>
          </a:prstGeom>
          <a:ln w="28575">
            <a:solidFill>
              <a:srgbClr val="38793D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383054" y="6303369"/>
            <a:ext cx="6107502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Dr. Ir. </a:t>
            </a:r>
            <a:r>
              <a:rPr lang="en-US" altLang="zh-CN" dirty="0" err="1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Listiana</a:t>
            </a:r>
            <a:r>
              <a:rPr lang="en-US" altLang="zh-CN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dirty="0" err="1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Satiawati,M.Si</a:t>
            </a:r>
            <a:r>
              <a:rPr lang="en-US" altLang="zh-CN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</a:t>
            </a:r>
            <a:endParaRPr lang="en-US" altLang="zh-CN" dirty="0">
              <a:solidFill>
                <a:schemeClr val="accent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/>
          <a:srcRect l="41674" t="38756" r="41366" b="33435"/>
          <a:stretch>
            <a:fillRect/>
          </a:stretch>
        </p:blipFill>
        <p:spPr>
          <a:xfrm>
            <a:off x="465261" y="2471715"/>
            <a:ext cx="1395920" cy="1598930"/>
          </a:xfrm>
          <a:prstGeom prst="flowChartConnector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6491" y="3938511"/>
            <a:ext cx="3582173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dirty="0" err="1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Dr.Ir</a:t>
            </a:r>
            <a:r>
              <a:rPr lang="en-US" altLang="zh-CN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</a:t>
            </a:r>
            <a:r>
              <a:rPr lang="en-US" altLang="zh-CN" dirty="0" err="1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Winangsari</a:t>
            </a:r>
            <a:r>
              <a:rPr lang="en-US" altLang="zh-CN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dirty="0" err="1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Pradani</a:t>
            </a:r>
            <a:r>
              <a:rPr lang="en-US" altLang="zh-CN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MT.</a:t>
            </a:r>
            <a:endParaRPr lang="en-US" altLang="zh-CN" dirty="0">
              <a:solidFill>
                <a:schemeClr val="accent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/>
          <a:srcRect l="41595" t="39858" r="41502" b="19400"/>
          <a:stretch>
            <a:fillRect/>
          </a:stretch>
        </p:blipFill>
        <p:spPr>
          <a:xfrm>
            <a:off x="8506193" y="4855753"/>
            <a:ext cx="1257624" cy="1463139"/>
          </a:xfrm>
          <a:prstGeom prst="flowChartConnector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216281" y="6245729"/>
            <a:ext cx="3068128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Reni </a:t>
            </a:r>
            <a:r>
              <a:rPr lang="en-US" altLang="zh-CN" dirty="0" err="1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Harni</a:t>
            </a:r>
            <a:r>
              <a:rPr lang="en-US" altLang="zh-CN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., </a:t>
            </a:r>
            <a:r>
              <a:rPr lang="en-US" altLang="zh-CN" dirty="0" err="1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SE.,Ak.,M.S.E</a:t>
            </a:r>
            <a:r>
              <a:rPr lang="en-US" altLang="zh-CN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</a:t>
            </a:r>
            <a:endParaRPr lang="en-US" altLang="zh-CN" dirty="0">
              <a:solidFill>
                <a:schemeClr val="accent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696639" y="1776165"/>
            <a:ext cx="3002695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Dr (c) Yuli Susilowati., SE.,MM.</a:t>
            </a:r>
            <a:endParaRPr lang="en-US" altLang="zh-CN" dirty="0">
              <a:solidFill>
                <a:schemeClr val="accent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726706" y="3906866"/>
            <a:ext cx="3505150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dirty="0" err="1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Nelli</a:t>
            </a:r>
            <a:r>
              <a:rPr lang="en-US" altLang="zh-CN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dirty="0" err="1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Novyarni</a:t>
            </a:r>
            <a:r>
              <a:rPr lang="en-US" altLang="zh-CN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en-US" altLang="zh-CN" dirty="0" err="1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SE.,M.Si.,Ak,CSRS.,CSRA.,CSP.,C.NSP</a:t>
            </a:r>
            <a:r>
              <a:rPr lang="en-US" altLang="zh-CN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</a:t>
            </a:r>
            <a:endParaRPr lang="en-US" altLang="zh-CN" dirty="0">
              <a:solidFill>
                <a:schemeClr val="accent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/>
          <a:srcRect l="31134" t="16493" r="30952" b="16309"/>
          <a:stretch>
            <a:fillRect/>
          </a:stretch>
        </p:blipFill>
        <p:spPr>
          <a:xfrm>
            <a:off x="728577" y="377682"/>
            <a:ext cx="1434000" cy="1598930"/>
          </a:xfrm>
          <a:prstGeom prst="flowChartConnector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1116965" y="1668145"/>
            <a:ext cx="3140075" cy="3139440"/>
            <a:chOff x="1620" y="2478"/>
            <a:chExt cx="4945" cy="4944"/>
          </a:xfrm>
        </p:grpSpPr>
        <p:grpSp>
          <p:nvGrpSpPr>
            <p:cNvPr id="29" name="组合 28"/>
            <p:cNvGrpSpPr/>
            <p:nvPr/>
          </p:nvGrpSpPr>
          <p:grpSpPr>
            <a:xfrm rot="360000">
              <a:off x="1620" y="2478"/>
              <a:ext cx="4945" cy="4944"/>
              <a:chOff x="8812" y="1496"/>
              <a:chExt cx="7455" cy="7455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8812" y="1496"/>
                <a:ext cx="7455" cy="7455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9101" y="1785"/>
                <a:ext cx="6866" cy="6866"/>
              </a:xfrm>
              <a:prstGeom prst="ellipse">
                <a:avLst/>
              </a:prstGeom>
              <a:noFill/>
              <a:ln w="3175">
                <a:solidFill>
                  <a:srgbClr val="3AA700"/>
                </a:solidFill>
                <a:prstDash val="soli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sp>
          <p:nvSpPr>
            <p:cNvPr id="32" name="矩形 31"/>
            <p:cNvSpPr/>
            <p:nvPr/>
          </p:nvSpPr>
          <p:spPr>
            <a:xfrm>
              <a:off x="2181" y="5251"/>
              <a:ext cx="3913" cy="224"/>
            </a:xfrm>
            <a:prstGeom prst="rect">
              <a:avLst/>
            </a:prstGeom>
            <a:solidFill>
              <a:srgbClr val="3AA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531" y="4086"/>
              <a:ext cx="3449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DAFTAR ISI</a:t>
              </a:r>
              <a:endParaRPr lang="en-US" altLang="zh-CN" sz="32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262245" y="1626235"/>
            <a:ext cx="6044565" cy="706755"/>
            <a:chOff x="8287" y="2561"/>
            <a:chExt cx="9519" cy="1113"/>
          </a:xfrm>
        </p:grpSpPr>
        <p:sp>
          <p:nvSpPr>
            <p:cNvPr id="23" name="文本框 22"/>
            <p:cNvSpPr txBox="1"/>
            <p:nvPr/>
          </p:nvSpPr>
          <p:spPr>
            <a:xfrm>
              <a:off x="10380" y="2710"/>
              <a:ext cx="7426" cy="82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indent="0">
                <a:buNone/>
              </a:pPr>
              <a:r>
                <a:rPr lang="en-US" altLang="zh-CN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PENGEMASAN SELEDRI</a:t>
              </a:r>
              <a:endParaRPr lang="en-US" altLang="zh-CN" sz="2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8287" y="2561"/>
              <a:ext cx="1965" cy="1113"/>
              <a:chOff x="8953" y="2444"/>
              <a:chExt cx="1965" cy="11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8953" y="2444"/>
                <a:ext cx="1178" cy="1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>
                    <a:solidFill>
                      <a:srgbClr val="3AA700"/>
                    </a:solidFill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</a:rPr>
                  <a:t>01</a:t>
                </a:r>
                <a:endParaRPr lang="en-US" altLang="zh-CN" sz="4000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cxnSp>
            <p:nvCxnSpPr>
              <p:cNvPr id="38" name="直接连接符 37"/>
              <p:cNvCxnSpPr/>
              <p:nvPr/>
            </p:nvCxnSpPr>
            <p:spPr>
              <a:xfrm flipH="1">
                <a:off x="9868" y="2529"/>
                <a:ext cx="1050" cy="945"/>
              </a:xfrm>
              <a:prstGeom prst="line">
                <a:avLst/>
              </a:prstGeom>
              <a:ln>
                <a:solidFill>
                  <a:srgbClr val="3AA7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组合 2"/>
          <p:cNvGrpSpPr/>
          <p:nvPr/>
        </p:nvGrpSpPr>
        <p:grpSpPr>
          <a:xfrm>
            <a:off x="5262245" y="2566035"/>
            <a:ext cx="5615305" cy="706755"/>
            <a:chOff x="8287" y="4041"/>
            <a:chExt cx="8843" cy="1113"/>
          </a:xfrm>
        </p:grpSpPr>
        <p:sp>
          <p:nvSpPr>
            <p:cNvPr id="22" name="文本框 21"/>
            <p:cNvSpPr txBox="1"/>
            <p:nvPr/>
          </p:nvSpPr>
          <p:spPr>
            <a:xfrm>
              <a:off x="10380" y="4137"/>
              <a:ext cx="6750" cy="82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indent="0">
                <a:buNone/>
              </a:pPr>
              <a:r>
                <a:rPr lang="en-US" altLang="zh-CN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PENGEMASAN TOMAT</a:t>
              </a:r>
              <a:endParaRPr lang="en-US" altLang="zh-CN" sz="2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8287" y="4041"/>
              <a:ext cx="2079" cy="1113"/>
              <a:chOff x="8953" y="2444"/>
              <a:chExt cx="2079" cy="1113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8953" y="2444"/>
                <a:ext cx="1178" cy="1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>
                    <a:solidFill>
                      <a:srgbClr val="3AA700"/>
                    </a:solidFill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</a:rPr>
                  <a:t>02</a:t>
                </a:r>
                <a:endParaRPr lang="en-US" altLang="zh-CN" sz="4000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cxnSp>
            <p:nvCxnSpPr>
              <p:cNvPr id="42" name="直接连接符 41"/>
              <p:cNvCxnSpPr/>
              <p:nvPr/>
            </p:nvCxnSpPr>
            <p:spPr>
              <a:xfrm flipH="1">
                <a:off x="9982" y="2612"/>
                <a:ext cx="1050" cy="945"/>
              </a:xfrm>
              <a:prstGeom prst="line">
                <a:avLst/>
              </a:prstGeom>
              <a:ln>
                <a:solidFill>
                  <a:srgbClr val="3AA7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组合 3"/>
          <p:cNvGrpSpPr/>
          <p:nvPr/>
        </p:nvGrpSpPr>
        <p:grpSpPr>
          <a:xfrm>
            <a:off x="5262245" y="3571240"/>
            <a:ext cx="6322060" cy="706755"/>
            <a:chOff x="8287" y="5624"/>
            <a:chExt cx="9956" cy="1113"/>
          </a:xfrm>
        </p:grpSpPr>
        <p:sp>
          <p:nvSpPr>
            <p:cNvPr id="20" name="文本框 19"/>
            <p:cNvSpPr txBox="1"/>
            <p:nvPr/>
          </p:nvSpPr>
          <p:spPr>
            <a:xfrm>
              <a:off x="10380" y="5792"/>
              <a:ext cx="7863" cy="82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indent="0">
                <a:buNone/>
              </a:pPr>
              <a:r>
                <a:rPr lang="en-US" altLang="zh-CN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PENGEMASAN DAUN BAWANG</a:t>
              </a:r>
              <a:endParaRPr lang="en-US" altLang="zh-CN" sz="2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8287" y="5624"/>
              <a:ext cx="1951" cy="1113"/>
              <a:chOff x="8953" y="2444"/>
              <a:chExt cx="1951" cy="1113"/>
            </a:xfrm>
          </p:grpSpPr>
          <p:sp>
            <p:nvSpPr>
              <p:cNvPr id="44" name="文本框 43"/>
              <p:cNvSpPr txBox="1"/>
              <p:nvPr/>
            </p:nvSpPr>
            <p:spPr>
              <a:xfrm>
                <a:off x="8953" y="2444"/>
                <a:ext cx="1178" cy="1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>
                    <a:solidFill>
                      <a:srgbClr val="3AA700"/>
                    </a:solidFill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</a:rPr>
                  <a:t>03</a:t>
                </a:r>
                <a:endParaRPr lang="en-US" altLang="zh-CN" sz="4000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cxnSp>
            <p:nvCxnSpPr>
              <p:cNvPr id="45" name="直接连接符 44"/>
              <p:cNvCxnSpPr/>
              <p:nvPr/>
            </p:nvCxnSpPr>
            <p:spPr>
              <a:xfrm flipH="1">
                <a:off x="9854" y="2612"/>
                <a:ext cx="1050" cy="945"/>
              </a:xfrm>
              <a:prstGeom prst="line">
                <a:avLst/>
              </a:prstGeom>
              <a:ln>
                <a:solidFill>
                  <a:srgbClr val="3AA7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组合 4"/>
          <p:cNvGrpSpPr/>
          <p:nvPr/>
        </p:nvGrpSpPr>
        <p:grpSpPr>
          <a:xfrm>
            <a:off x="5262245" y="4546600"/>
            <a:ext cx="6322695" cy="706755"/>
            <a:chOff x="8287" y="7160"/>
            <a:chExt cx="9957" cy="1113"/>
          </a:xfrm>
        </p:grpSpPr>
        <p:sp>
          <p:nvSpPr>
            <p:cNvPr id="19" name="文本框 18"/>
            <p:cNvSpPr txBox="1"/>
            <p:nvPr/>
          </p:nvSpPr>
          <p:spPr>
            <a:xfrm>
              <a:off x="10380" y="7259"/>
              <a:ext cx="7864" cy="82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indent="0">
                <a:buNone/>
              </a:pPr>
              <a:r>
                <a:rPr lang="en-US" altLang="zh-CN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PENGEMASAN SELADA KERITING</a:t>
              </a:r>
              <a:endParaRPr lang="en-US" altLang="zh-CN" sz="2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8287" y="7160"/>
              <a:ext cx="2061" cy="1113"/>
              <a:chOff x="8953" y="2444"/>
              <a:chExt cx="2061" cy="1113"/>
            </a:xfrm>
          </p:grpSpPr>
          <p:sp>
            <p:nvSpPr>
              <p:cNvPr id="47" name="文本框 46"/>
              <p:cNvSpPr txBox="1"/>
              <p:nvPr/>
            </p:nvSpPr>
            <p:spPr>
              <a:xfrm>
                <a:off x="8953" y="2444"/>
                <a:ext cx="1178" cy="1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>
                    <a:solidFill>
                      <a:srgbClr val="3AA700"/>
                    </a:solidFill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</a:rPr>
                  <a:t>04</a:t>
                </a:r>
                <a:endParaRPr lang="en-US" altLang="zh-CN" sz="4000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cxnSp>
            <p:nvCxnSpPr>
              <p:cNvPr id="48" name="直接连接符 47"/>
              <p:cNvCxnSpPr/>
              <p:nvPr/>
            </p:nvCxnSpPr>
            <p:spPr>
              <a:xfrm flipH="1">
                <a:off x="9964" y="2528"/>
                <a:ext cx="1050" cy="945"/>
              </a:xfrm>
              <a:prstGeom prst="line">
                <a:avLst/>
              </a:prstGeom>
              <a:ln>
                <a:solidFill>
                  <a:srgbClr val="3AA7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/>
          <p:nvPr/>
        </p:nvSpPr>
        <p:spPr>
          <a:xfrm>
            <a:off x="2426335" y="3578860"/>
            <a:ext cx="733996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PENGEMASAN SELEDRI</a:t>
            </a:r>
            <a:endParaRPr lang="en-US" altLang="zh-CN" sz="4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en-US" altLang="zh-CN" sz="3200" b="1" i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APIUM GRAVEOLENS</a:t>
            </a:r>
            <a:endParaRPr lang="en-US" altLang="zh-CN" sz="3200" b="1" i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7660" y="358140"/>
            <a:ext cx="11515090" cy="6085205"/>
          </a:xfrm>
          <a:prstGeom prst="rect">
            <a:avLst/>
          </a:prstGeom>
          <a:noFill/>
          <a:ln>
            <a:solidFill>
              <a:srgbClr val="3AA7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075555" y="1382395"/>
            <a:ext cx="1593850" cy="1593850"/>
            <a:chOff x="1279" y="4601"/>
            <a:chExt cx="2510" cy="2510"/>
          </a:xfrm>
        </p:grpSpPr>
        <p:sp>
          <p:nvSpPr>
            <p:cNvPr id="15" name="菱形 14"/>
            <p:cNvSpPr/>
            <p:nvPr/>
          </p:nvSpPr>
          <p:spPr>
            <a:xfrm>
              <a:off x="1279" y="4601"/>
              <a:ext cx="2510" cy="2510"/>
            </a:xfrm>
            <a:prstGeom prst="diamond">
              <a:avLst/>
            </a:prstGeom>
            <a:noFill/>
            <a:ln>
              <a:solidFill>
                <a:srgbClr val="3AA7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635" y="5057"/>
              <a:ext cx="1768" cy="15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60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01</a:t>
              </a:r>
              <a:endParaRPr lang="en-US" altLang="zh-CN" sz="60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 rot="5400000">
            <a:off x="5755005" y="2983865"/>
            <a:ext cx="214630" cy="288925"/>
            <a:chOff x="4379" y="5529"/>
            <a:chExt cx="600" cy="804"/>
          </a:xfrm>
        </p:grpSpPr>
        <p:sp>
          <p:nvSpPr>
            <p:cNvPr id="17" name="任意多边形 16"/>
            <p:cNvSpPr/>
            <p:nvPr/>
          </p:nvSpPr>
          <p:spPr>
            <a:xfrm>
              <a:off x="4379" y="5529"/>
              <a:ext cx="402" cy="804"/>
            </a:xfrm>
            <a:custGeom>
              <a:avLst/>
              <a:gdLst>
                <a:gd name="connsiteX0" fmla="*/ 0 w 402"/>
                <a:gd name="connsiteY0" fmla="*/ 0 h 804"/>
                <a:gd name="connsiteX1" fmla="*/ 402 w 402"/>
                <a:gd name="connsiteY1" fmla="*/ 402 h 804"/>
                <a:gd name="connsiteX2" fmla="*/ 0 w 402"/>
                <a:gd name="connsiteY2" fmla="*/ 804 h 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" h="804">
                  <a:moveTo>
                    <a:pt x="0" y="0"/>
                  </a:moveTo>
                  <a:lnTo>
                    <a:pt x="402" y="402"/>
                  </a:lnTo>
                  <a:lnTo>
                    <a:pt x="0" y="804"/>
                  </a:lnTo>
                </a:path>
              </a:pathLst>
            </a:custGeom>
            <a:noFill/>
            <a:ln w="31750">
              <a:solidFill>
                <a:srgbClr val="3AA7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4577" y="5529"/>
              <a:ext cx="402" cy="804"/>
            </a:xfrm>
            <a:custGeom>
              <a:avLst/>
              <a:gdLst>
                <a:gd name="connsiteX0" fmla="*/ 0 w 402"/>
                <a:gd name="connsiteY0" fmla="*/ 0 h 804"/>
                <a:gd name="connsiteX1" fmla="*/ 402 w 402"/>
                <a:gd name="connsiteY1" fmla="*/ 402 h 804"/>
                <a:gd name="connsiteX2" fmla="*/ 0 w 402"/>
                <a:gd name="connsiteY2" fmla="*/ 804 h 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" h="804">
                  <a:moveTo>
                    <a:pt x="0" y="0"/>
                  </a:moveTo>
                  <a:lnTo>
                    <a:pt x="402" y="402"/>
                  </a:lnTo>
                  <a:lnTo>
                    <a:pt x="0" y="804"/>
                  </a:lnTo>
                </a:path>
              </a:pathLst>
            </a:custGeom>
            <a:noFill/>
            <a:ln w="31750">
              <a:solidFill>
                <a:srgbClr val="3AA7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1460500" y="2002790"/>
            <a:ext cx="2183130" cy="1593850"/>
            <a:chOff x="2256" y="3215"/>
            <a:chExt cx="3438" cy="2510"/>
          </a:xfrm>
        </p:grpSpPr>
        <p:grpSp>
          <p:nvGrpSpPr>
            <p:cNvPr id="20" name="组合 19"/>
            <p:cNvGrpSpPr/>
            <p:nvPr/>
          </p:nvGrpSpPr>
          <p:grpSpPr>
            <a:xfrm>
              <a:off x="2256" y="3215"/>
              <a:ext cx="2510" cy="2510"/>
              <a:chOff x="1279" y="4601"/>
              <a:chExt cx="2510" cy="2510"/>
            </a:xfrm>
          </p:grpSpPr>
          <p:sp>
            <p:nvSpPr>
              <p:cNvPr id="15" name="菱形 14"/>
              <p:cNvSpPr/>
              <p:nvPr/>
            </p:nvSpPr>
            <p:spPr>
              <a:xfrm>
                <a:off x="1279" y="4601"/>
                <a:ext cx="2510" cy="2510"/>
              </a:xfrm>
              <a:prstGeom prst="diamond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1527" y="5299"/>
                <a:ext cx="1983" cy="13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rgbClr val="3AA700"/>
                    </a:solidFill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</a:rPr>
                  <a:t>Sayuran </a:t>
                </a:r>
                <a:endParaRPr lang="en-US" altLang="zh-CN" sz="24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  <a:p>
                <a:pPr algn="ctr"/>
                <a:r>
                  <a:rPr lang="en-US" altLang="zh-CN" sz="2400" b="1">
                    <a:solidFill>
                      <a:srgbClr val="3AA700"/>
                    </a:solidFill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</a:rPr>
                  <a:t>daun</a:t>
                </a:r>
                <a:endParaRPr lang="en-US" altLang="zh-CN" sz="24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5356" y="4143"/>
              <a:ext cx="338" cy="455"/>
              <a:chOff x="4379" y="5529"/>
              <a:chExt cx="600" cy="804"/>
            </a:xfrm>
          </p:grpSpPr>
          <p:sp>
            <p:nvSpPr>
              <p:cNvPr id="17" name="任意多边形 16"/>
              <p:cNvSpPr/>
              <p:nvPr/>
            </p:nvSpPr>
            <p:spPr>
              <a:xfrm>
                <a:off x="4379" y="5529"/>
                <a:ext cx="402" cy="804"/>
              </a:xfrm>
              <a:custGeom>
                <a:avLst/>
                <a:gdLst>
                  <a:gd name="connsiteX0" fmla="*/ 0 w 402"/>
                  <a:gd name="connsiteY0" fmla="*/ 0 h 804"/>
                  <a:gd name="connsiteX1" fmla="*/ 402 w 402"/>
                  <a:gd name="connsiteY1" fmla="*/ 402 h 804"/>
                  <a:gd name="connsiteX2" fmla="*/ 0 w 402"/>
                  <a:gd name="connsiteY2" fmla="*/ 804 h 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" h="804">
                    <a:moveTo>
                      <a:pt x="0" y="0"/>
                    </a:moveTo>
                    <a:lnTo>
                      <a:pt x="402" y="402"/>
                    </a:lnTo>
                    <a:lnTo>
                      <a:pt x="0" y="804"/>
                    </a:lnTo>
                  </a:path>
                </a:pathLst>
              </a:custGeom>
              <a:noFill/>
              <a:ln w="31750"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18" name="任意多边形 17"/>
              <p:cNvSpPr/>
              <p:nvPr/>
            </p:nvSpPr>
            <p:spPr>
              <a:xfrm>
                <a:off x="4577" y="5529"/>
                <a:ext cx="402" cy="804"/>
              </a:xfrm>
              <a:custGeom>
                <a:avLst/>
                <a:gdLst>
                  <a:gd name="connsiteX0" fmla="*/ 0 w 402"/>
                  <a:gd name="connsiteY0" fmla="*/ 0 h 804"/>
                  <a:gd name="connsiteX1" fmla="*/ 402 w 402"/>
                  <a:gd name="connsiteY1" fmla="*/ 402 h 804"/>
                  <a:gd name="connsiteX2" fmla="*/ 0 w 402"/>
                  <a:gd name="connsiteY2" fmla="*/ 804 h 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" h="804">
                    <a:moveTo>
                      <a:pt x="0" y="0"/>
                    </a:moveTo>
                    <a:lnTo>
                      <a:pt x="402" y="402"/>
                    </a:lnTo>
                    <a:lnTo>
                      <a:pt x="0" y="804"/>
                    </a:lnTo>
                  </a:path>
                </a:pathLst>
              </a:custGeom>
              <a:noFill/>
              <a:ln w="31750"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</p:grpSp>
      <p:sp>
        <p:nvSpPr>
          <p:cNvPr id="47" name="文本框 46"/>
          <p:cNvSpPr txBox="1"/>
          <p:nvPr/>
        </p:nvSpPr>
        <p:spPr>
          <a:xfrm>
            <a:off x="1387475" y="3720465"/>
            <a:ext cx="2112645" cy="2353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Di Jepang, Cina, dan Korea mempergunakan tangkai daun sebagai bahan makanan.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Di Eropa, memanfaatkan daun, tangkai dan umbinya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8490585" y="3720465"/>
            <a:ext cx="206629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Di Indonesia diperkenalkan oleh Belanda, daunnya sebagai penyedap sup dana lalap.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4914900" y="891540"/>
            <a:ext cx="25330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Manfaat Seledri</a:t>
            </a:r>
            <a:endParaRPr lang="en-US" altLang="zh-CN" sz="2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079365" y="1988820"/>
            <a:ext cx="2183130" cy="1440815"/>
            <a:chOff x="7999" y="3132"/>
            <a:chExt cx="3438" cy="2510"/>
          </a:xfrm>
        </p:grpSpPr>
        <p:grpSp>
          <p:nvGrpSpPr>
            <p:cNvPr id="25" name="组合 24"/>
            <p:cNvGrpSpPr/>
            <p:nvPr/>
          </p:nvGrpSpPr>
          <p:grpSpPr>
            <a:xfrm>
              <a:off x="7999" y="3132"/>
              <a:ext cx="3438" cy="2510"/>
              <a:chOff x="2256" y="3215"/>
              <a:chExt cx="3438" cy="2510"/>
            </a:xfrm>
          </p:grpSpPr>
          <p:sp>
            <p:nvSpPr>
              <p:cNvPr id="27" name="菱形 26"/>
              <p:cNvSpPr/>
              <p:nvPr/>
            </p:nvSpPr>
            <p:spPr>
              <a:xfrm>
                <a:off x="2256" y="3215"/>
                <a:ext cx="2510" cy="2510"/>
              </a:xfrm>
              <a:prstGeom prst="diamond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grpSp>
            <p:nvGrpSpPr>
              <p:cNvPr id="29" name="组合 28"/>
              <p:cNvGrpSpPr/>
              <p:nvPr/>
            </p:nvGrpSpPr>
            <p:grpSpPr>
              <a:xfrm>
                <a:off x="5356" y="4143"/>
                <a:ext cx="338" cy="455"/>
                <a:chOff x="4379" y="5529"/>
                <a:chExt cx="600" cy="804"/>
              </a:xfrm>
            </p:grpSpPr>
            <p:sp>
              <p:nvSpPr>
                <p:cNvPr id="30" name="任意多边形 29"/>
                <p:cNvSpPr/>
                <p:nvPr/>
              </p:nvSpPr>
              <p:spPr>
                <a:xfrm>
                  <a:off x="4379" y="5529"/>
                  <a:ext cx="402" cy="804"/>
                </a:xfrm>
                <a:custGeom>
                  <a:avLst/>
                  <a:gdLst>
                    <a:gd name="connsiteX0" fmla="*/ 0 w 402"/>
                    <a:gd name="connsiteY0" fmla="*/ 0 h 804"/>
                    <a:gd name="connsiteX1" fmla="*/ 402 w 402"/>
                    <a:gd name="connsiteY1" fmla="*/ 402 h 804"/>
                    <a:gd name="connsiteX2" fmla="*/ 0 w 402"/>
                    <a:gd name="connsiteY2" fmla="*/ 804 h 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2" h="804">
                      <a:moveTo>
                        <a:pt x="0" y="0"/>
                      </a:moveTo>
                      <a:lnTo>
                        <a:pt x="402" y="402"/>
                      </a:lnTo>
                      <a:lnTo>
                        <a:pt x="0" y="804"/>
                      </a:lnTo>
                    </a:path>
                  </a:pathLst>
                </a:custGeom>
                <a:noFill/>
                <a:ln w="31750">
                  <a:solidFill>
                    <a:srgbClr val="3AA70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</a:endParaRPr>
                </a:p>
              </p:txBody>
            </p:sp>
            <p:sp>
              <p:nvSpPr>
                <p:cNvPr id="31" name="任意多边形 30"/>
                <p:cNvSpPr/>
                <p:nvPr/>
              </p:nvSpPr>
              <p:spPr>
                <a:xfrm>
                  <a:off x="4577" y="5529"/>
                  <a:ext cx="402" cy="804"/>
                </a:xfrm>
                <a:custGeom>
                  <a:avLst/>
                  <a:gdLst>
                    <a:gd name="connsiteX0" fmla="*/ 0 w 402"/>
                    <a:gd name="connsiteY0" fmla="*/ 0 h 804"/>
                    <a:gd name="connsiteX1" fmla="*/ 402 w 402"/>
                    <a:gd name="connsiteY1" fmla="*/ 402 h 804"/>
                    <a:gd name="connsiteX2" fmla="*/ 0 w 402"/>
                    <a:gd name="connsiteY2" fmla="*/ 804 h 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2" h="804">
                      <a:moveTo>
                        <a:pt x="0" y="0"/>
                      </a:moveTo>
                      <a:lnTo>
                        <a:pt x="402" y="402"/>
                      </a:lnTo>
                      <a:lnTo>
                        <a:pt x="0" y="804"/>
                      </a:lnTo>
                    </a:path>
                  </a:pathLst>
                </a:custGeom>
                <a:noFill/>
                <a:ln w="31750">
                  <a:solidFill>
                    <a:srgbClr val="3AA70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</a:endParaRPr>
                </a:p>
              </p:txBody>
            </p:sp>
          </p:grpSp>
        </p:grpSp>
        <p:sp>
          <p:nvSpPr>
            <p:cNvPr id="2" name="文本框 1"/>
            <p:cNvSpPr txBox="1"/>
            <p:nvPr/>
          </p:nvSpPr>
          <p:spPr>
            <a:xfrm>
              <a:off x="8538" y="3658"/>
              <a:ext cx="1432" cy="1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8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Obat</a:t>
              </a:r>
              <a:endParaRPr lang="zh-CN" altLang="en-US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  <a:p>
              <a:endParaRPr lang="zh-CN" altLang="en-US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108950" y="1567815"/>
            <a:ext cx="1974850" cy="2028825"/>
            <a:chOff x="12770" y="2469"/>
            <a:chExt cx="3110" cy="3195"/>
          </a:xfrm>
        </p:grpSpPr>
        <p:sp>
          <p:nvSpPr>
            <p:cNvPr id="42" name="菱形 41"/>
            <p:cNvSpPr/>
            <p:nvPr/>
          </p:nvSpPr>
          <p:spPr>
            <a:xfrm>
              <a:off x="12770" y="2469"/>
              <a:ext cx="3110" cy="3195"/>
            </a:xfrm>
            <a:prstGeom prst="diamond">
              <a:avLst/>
            </a:prstGeom>
            <a:noFill/>
            <a:ln>
              <a:solidFill>
                <a:srgbClr val="3AA7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3355" y="3271"/>
              <a:ext cx="2242" cy="18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4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Penyedap</a:t>
              </a:r>
              <a:endParaRPr lang="en-US" altLang="zh-CN" sz="24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  <a:p>
              <a:pPr algn="l"/>
              <a:r>
                <a:rPr lang="en-US" altLang="zh-CN" sz="24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masakan</a:t>
              </a:r>
              <a:endParaRPr lang="zh-CN" altLang="en-US" sz="24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  <a:p>
              <a:endParaRPr lang="zh-CN" altLang="en-US" sz="24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817370" y="995045"/>
            <a:ext cx="2717165" cy="317500"/>
            <a:chOff x="2050" y="1567"/>
            <a:chExt cx="4279" cy="500"/>
          </a:xfrm>
        </p:grpSpPr>
        <p:grpSp>
          <p:nvGrpSpPr>
            <p:cNvPr id="10" name="组合 9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13" name="直接连接符 12"/>
            <p:cNvCxnSpPr>
              <a:stCxn id="11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/>
          <p:cNvGrpSpPr/>
          <p:nvPr/>
        </p:nvGrpSpPr>
        <p:grpSpPr>
          <a:xfrm flipH="1">
            <a:off x="7696835" y="992505"/>
            <a:ext cx="2717165" cy="317500"/>
            <a:chOff x="2050" y="1567"/>
            <a:chExt cx="4279" cy="500"/>
          </a:xfrm>
        </p:grpSpPr>
        <p:grpSp>
          <p:nvGrpSpPr>
            <p:cNvPr id="7" name="组合 6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14" name="直接连接符 13"/>
            <p:cNvCxnSpPr>
              <a:stCxn id="23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855980" y="2070100"/>
            <a:ext cx="1201420" cy="1024890"/>
            <a:chOff x="4736" y="2510"/>
            <a:chExt cx="1892" cy="1614"/>
          </a:xfrm>
        </p:grpSpPr>
        <p:sp>
          <p:nvSpPr>
            <p:cNvPr id="4" name="平行四边形 3"/>
            <p:cNvSpPr/>
            <p:nvPr/>
          </p:nvSpPr>
          <p:spPr>
            <a:xfrm>
              <a:off x="4736" y="2510"/>
              <a:ext cx="1893" cy="1614"/>
            </a:xfrm>
            <a:prstGeom prst="parallelogram">
              <a:avLst/>
            </a:prstGeom>
            <a:solidFill>
              <a:srgbClr val="3AA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5152" y="2858"/>
              <a:ext cx="1000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01</a:t>
              </a:r>
              <a:endParaRPr lang="en-US" altLang="zh-CN" sz="320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374265" y="2324735"/>
            <a:ext cx="9368790" cy="1322070"/>
            <a:chOff x="10397" y="3513"/>
            <a:chExt cx="14754" cy="2082"/>
          </a:xfrm>
        </p:grpSpPr>
        <p:sp>
          <p:nvSpPr>
            <p:cNvPr id="6" name="文本框 5"/>
            <p:cNvSpPr txBox="1"/>
            <p:nvPr/>
          </p:nvSpPr>
          <p:spPr>
            <a:xfrm>
              <a:off x="10397" y="3513"/>
              <a:ext cx="14754" cy="2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spc="-10" dirty="0">
                  <a:latin typeface="Calibri" panose="020F0502020204030204"/>
                  <a:cs typeface="Calibri" panose="020F0502020204030204"/>
                  <a:sym typeface="+mn-ea"/>
                </a:rPr>
                <a:t>Seledri t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ermasuk</a:t>
              </a:r>
              <a:r>
                <a:rPr sz="2000" spc="48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sayuran</a:t>
              </a:r>
              <a:r>
                <a:rPr sz="2000" spc="47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yang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 mudah rusak. 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Umur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simpan seledri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tanpa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pengemasan 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dan pada suhu ruang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relatif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singkat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yaitu 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2 – 3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hari.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 Salah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satu alternatif bentuk penanganan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seledri adalah </a:t>
              </a:r>
              <a:r>
                <a:rPr sz="2000" spc="-484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pengemasan</a:t>
              </a:r>
              <a:r>
                <a:rPr sz="2000" spc="-2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5" dirty="0">
                  <a:latin typeface="Calibri" panose="020F0502020204030204"/>
                  <a:cs typeface="Calibri" panose="020F0502020204030204"/>
                  <a:sym typeface="+mn-ea"/>
                </a:rPr>
                <a:t>atmosfer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 termodifikasi</a:t>
              </a:r>
              <a:r>
                <a:rPr sz="2000" spc="-35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[3].</a:t>
              </a:r>
              <a:endParaRPr sz="2000" dirty="0">
                <a:latin typeface="Calibri" panose="020F0502020204030204"/>
                <a:cs typeface="Calibri" panose="020F0502020204030204"/>
              </a:endParaRPr>
            </a:p>
            <a:p>
              <a:pPr algn="l"/>
              <a:r>
                <a:rPr lang="zh-CN" altLang="en-US"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ea"/>
                </a:rPr>
                <a:t> </a:t>
              </a:r>
              <a:endPara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 flipV="1">
              <a:off x="10397" y="5239"/>
              <a:ext cx="7770" cy="9"/>
            </a:xfrm>
            <a:prstGeom prst="line">
              <a:avLst/>
            </a:prstGeom>
            <a:ln>
              <a:solidFill>
                <a:srgbClr val="3AA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1178560" y="3691890"/>
            <a:ext cx="1202055" cy="1024890"/>
            <a:chOff x="4736" y="2510"/>
            <a:chExt cx="1893" cy="1614"/>
          </a:xfrm>
        </p:grpSpPr>
        <p:sp>
          <p:nvSpPr>
            <p:cNvPr id="19" name="平行四边形 18"/>
            <p:cNvSpPr/>
            <p:nvPr/>
          </p:nvSpPr>
          <p:spPr>
            <a:xfrm>
              <a:off x="4736" y="2510"/>
              <a:ext cx="1893" cy="1614"/>
            </a:xfrm>
            <a:prstGeom prst="parallelogram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152" y="2858"/>
              <a:ext cx="1000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02</a:t>
              </a:r>
              <a:endParaRPr lang="en-US" altLang="zh-CN" sz="320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268855" y="3691890"/>
            <a:ext cx="9474200" cy="1938020"/>
            <a:chOff x="10575" y="8106"/>
            <a:chExt cx="14920" cy="3052"/>
          </a:xfrm>
        </p:grpSpPr>
        <p:cxnSp>
          <p:nvCxnSpPr>
            <p:cNvPr id="12" name="直接连接符 11"/>
            <p:cNvCxnSpPr/>
            <p:nvPr/>
          </p:nvCxnSpPr>
          <p:spPr>
            <a:xfrm flipV="1">
              <a:off x="10575" y="11008"/>
              <a:ext cx="7770" cy="9"/>
            </a:xfrm>
            <a:prstGeom prst="line">
              <a:avLst/>
            </a:prstGeom>
            <a:ln>
              <a:solidFill>
                <a:srgbClr val="3AA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文本框 1"/>
            <p:cNvSpPr txBox="1"/>
            <p:nvPr/>
          </p:nvSpPr>
          <p:spPr>
            <a:xfrm>
              <a:off x="10963" y="8106"/>
              <a:ext cx="14532" cy="3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ea"/>
                </a:rPr>
                <a:t>Kemasan Atmosfer Termodifikasi (Modified Atmosphere Packaging) adalah teknologi alternatif untuk pengemasan, distribusi, dan penyimpanan bahan pangan dalam rangka meningkatkan daya simpan.</a:t>
              </a:r>
              <a:endParaRPr lang="en-US" alt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endParaRPr>
            </a:p>
            <a:p>
              <a:pPr algn="just"/>
              <a:r>
                <a:rPr lang="en-US" altLang="zh-CN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ea"/>
                </a:rPr>
                <a:t>Prinsip MAP adalah modifikasi komposisi gas di dalam kemasan dengan menggunakan plastik film, dengan</a:t>
              </a:r>
              <a:r>
                <a:rPr lang="en-US" alt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permibilitas</a:t>
              </a:r>
              <a:r>
                <a:rPr sz="2000" spc="-2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10" dirty="0">
                  <a:latin typeface="Calibri" panose="020F0502020204030204"/>
                  <a:cs typeface="Calibri" panose="020F0502020204030204"/>
                  <a:sym typeface="+mn-ea"/>
                </a:rPr>
                <a:t>tertentu</a:t>
              </a:r>
              <a:r>
                <a:rPr sz="2000" dirty="0">
                  <a:latin typeface="Calibri" panose="020F0502020204030204"/>
                  <a:cs typeface="Calibri" panose="020F0502020204030204"/>
                  <a:sym typeface="+mn-ea"/>
                </a:rPr>
                <a:t> </a:t>
              </a:r>
              <a:r>
                <a:rPr sz="2000" spc="-5" dirty="0">
                  <a:latin typeface="Calibri" panose="020F0502020204030204"/>
                  <a:cs typeface="Calibri" panose="020F0502020204030204"/>
                  <a:sym typeface="+mn-ea"/>
                </a:rPr>
                <a:t>[4].</a:t>
              </a:r>
              <a:r>
                <a:rPr lang="en-US" alt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ea"/>
                </a:rPr>
                <a:t> </a:t>
              </a:r>
              <a:endPara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endParaRPr>
            </a:p>
            <a:p>
              <a:pPr algn="l"/>
              <a:r>
                <a:rPr lang="zh-CN" altLang="en-US"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ea"/>
                </a:rPr>
                <a:t> </a:t>
              </a:r>
              <a:endParaRPr lang="en-US" alt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sp>
        <p:nvSpPr>
          <p:cNvPr id="61" name="文本框 60"/>
          <p:cNvSpPr txBox="1"/>
          <p:nvPr/>
        </p:nvSpPr>
        <p:spPr>
          <a:xfrm>
            <a:off x="4914900" y="891540"/>
            <a:ext cx="31521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Pengemasan Seledri</a:t>
            </a:r>
            <a:endParaRPr lang="en-US" altLang="zh-CN" sz="2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817370" y="995045"/>
            <a:ext cx="2717165" cy="317500"/>
            <a:chOff x="2050" y="1567"/>
            <a:chExt cx="4279" cy="500"/>
          </a:xfrm>
        </p:grpSpPr>
        <p:grpSp>
          <p:nvGrpSpPr>
            <p:cNvPr id="15" name="组合 14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26" name="直接连接符 25"/>
            <p:cNvCxnSpPr>
              <a:stCxn id="16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/>
          <p:cNvGrpSpPr/>
          <p:nvPr/>
        </p:nvGrpSpPr>
        <p:grpSpPr>
          <a:xfrm flipH="1">
            <a:off x="8206740" y="921385"/>
            <a:ext cx="2717165" cy="317500"/>
            <a:chOff x="2050" y="1567"/>
            <a:chExt cx="4279" cy="500"/>
          </a:xfrm>
        </p:grpSpPr>
        <p:grpSp>
          <p:nvGrpSpPr>
            <p:cNvPr id="28" name="组合 27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31" name="直接连接符 30"/>
            <p:cNvCxnSpPr>
              <a:stCxn id="29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1268095" y="2070100"/>
            <a:ext cx="273431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>
              <a:latin typeface="Calibri" panose="020F0502020204030204" charset="0"/>
              <a:cs typeface="Calibri" panose="020F0502020204030204" charset="0"/>
            </a:endParaRPr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876300" y="1762760"/>
            <a:ext cx="1201420" cy="1024890"/>
            <a:chOff x="4736" y="2510"/>
            <a:chExt cx="1892" cy="1614"/>
          </a:xfrm>
        </p:grpSpPr>
        <p:sp>
          <p:nvSpPr>
            <p:cNvPr id="4" name="平行四边形 3"/>
            <p:cNvSpPr/>
            <p:nvPr/>
          </p:nvSpPr>
          <p:spPr>
            <a:xfrm>
              <a:off x="4736" y="2510"/>
              <a:ext cx="1893" cy="1614"/>
            </a:xfrm>
            <a:prstGeom prst="parallelogram">
              <a:avLst/>
            </a:prstGeom>
            <a:solidFill>
              <a:srgbClr val="3AA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5152" y="2858"/>
              <a:ext cx="1000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01</a:t>
              </a:r>
              <a:endParaRPr lang="en-US" altLang="zh-CN" sz="320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207770" y="3026410"/>
            <a:ext cx="1202055" cy="1024890"/>
            <a:chOff x="4736" y="2510"/>
            <a:chExt cx="1893" cy="1614"/>
          </a:xfrm>
        </p:grpSpPr>
        <p:sp>
          <p:nvSpPr>
            <p:cNvPr id="19" name="平行四边形 18"/>
            <p:cNvSpPr/>
            <p:nvPr/>
          </p:nvSpPr>
          <p:spPr>
            <a:xfrm>
              <a:off x="4736" y="2510"/>
              <a:ext cx="1893" cy="1614"/>
            </a:xfrm>
            <a:prstGeom prst="parallelogram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152" y="2858"/>
              <a:ext cx="1000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02</a:t>
              </a:r>
              <a:endParaRPr lang="en-US" altLang="zh-CN" sz="320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sp>
        <p:nvSpPr>
          <p:cNvPr id="61" name="文本框 60"/>
          <p:cNvSpPr txBox="1"/>
          <p:nvPr/>
        </p:nvSpPr>
        <p:spPr>
          <a:xfrm>
            <a:off x="3724275" y="842010"/>
            <a:ext cx="47866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Percobaan Pengemasan Seledri</a:t>
            </a:r>
            <a:endParaRPr lang="en-US" altLang="zh-CN" sz="2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93140" y="923925"/>
            <a:ext cx="2717165" cy="317500"/>
            <a:chOff x="2050" y="1567"/>
            <a:chExt cx="4279" cy="500"/>
          </a:xfrm>
        </p:grpSpPr>
        <p:grpSp>
          <p:nvGrpSpPr>
            <p:cNvPr id="15" name="组合 14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26" name="直接连接符 25"/>
            <p:cNvCxnSpPr>
              <a:stCxn id="16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/>
          <p:cNvGrpSpPr/>
          <p:nvPr/>
        </p:nvGrpSpPr>
        <p:grpSpPr>
          <a:xfrm flipH="1">
            <a:off x="8524875" y="997585"/>
            <a:ext cx="2717165" cy="317500"/>
            <a:chOff x="2050" y="1567"/>
            <a:chExt cx="4279" cy="500"/>
          </a:xfrm>
        </p:grpSpPr>
        <p:grpSp>
          <p:nvGrpSpPr>
            <p:cNvPr id="28" name="组合 27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31" name="直接连接符 30"/>
            <p:cNvCxnSpPr>
              <a:stCxn id="29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Box 12"/>
          <p:cNvSpPr txBox="1"/>
          <p:nvPr/>
        </p:nvSpPr>
        <p:spPr>
          <a:xfrm>
            <a:off x="2513330" y="1675765"/>
            <a:ext cx="82537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Plastik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yang digunakan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mengemas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produk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bahan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percobaan adalat plastik </a:t>
            </a:r>
            <a:r>
              <a:rPr spc="-484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polietilen densitas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rendah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(LDPE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low </a:t>
            </a:r>
            <a:r>
              <a:rPr spc="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density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polyethylene) dengan variasi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dua </a:t>
            </a:r>
            <a:r>
              <a:rPr spc="-15" dirty="0">
                <a:latin typeface="Calibri" panose="020F0502020204030204"/>
                <a:cs typeface="Calibri" panose="020F0502020204030204"/>
                <a:sym typeface="+mn-ea"/>
              </a:rPr>
              <a:t>ketebalan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yaitu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0,02 mm dan 0,08 </a:t>
            </a:r>
            <a:r>
              <a:rPr spc="-484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mm.</a:t>
            </a:r>
            <a:endParaRPr dirty="0">
              <a:latin typeface="Calibri" panose="020F0502020204030204"/>
              <a:cs typeface="Calibri" panose="020F0502020204030204"/>
            </a:endParaRPr>
          </a:p>
          <a:p>
            <a:endParaRPr lang="en-US"/>
          </a:p>
        </p:txBody>
      </p:sp>
      <p:sp>
        <p:nvSpPr>
          <p:cNvPr id="21" name="Text Box 20"/>
          <p:cNvSpPr txBox="1"/>
          <p:nvPr/>
        </p:nvSpPr>
        <p:spPr>
          <a:xfrm>
            <a:off x="2712720" y="2874645"/>
            <a:ext cx="777684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Seledri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dimasukkan kedalam plastik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kemudian </a:t>
            </a:r>
            <a:r>
              <a:rPr spc="-15" dirty="0">
                <a:latin typeface="Calibri" panose="020F0502020204030204"/>
                <a:cs typeface="Calibri" panose="020F0502020204030204"/>
                <a:sym typeface="+mn-ea"/>
              </a:rPr>
              <a:t>dikeluarkan </a:t>
            </a:r>
            <a:r>
              <a:rPr spc="-20" dirty="0">
                <a:latin typeface="Calibri" panose="020F0502020204030204"/>
                <a:cs typeface="Calibri" panose="020F0502020204030204"/>
                <a:sym typeface="+mn-ea"/>
              </a:rPr>
              <a:t>udaranya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/ </a:t>
            </a:r>
            <a:r>
              <a:rPr spc="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divacum.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Hasil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percobaan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menunjukkan </a:t>
            </a:r>
            <a:r>
              <a:rPr spc="-484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seledri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yang dimasukkan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dalam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plastik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vacum, diletakkan </a:t>
            </a:r>
            <a:r>
              <a:rPr spc="-15" dirty="0">
                <a:latin typeface="Calibri" panose="020F0502020204030204"/>
                <a:cs typeface="Calibri" panose="020F0502020204030204"/>
                <a:sym typeface="+mn-ea"/>
              </a:rPr>
              <a:t>diudara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terbuka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 selama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24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jam menunjukkan hasil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yang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lebih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baik dari pada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yang </a:t>
            </a:r>
            <a:r>
              <a:rPr spc="-15" dirty="0">
                <a:latin typeface="Calibri" panose="020F0502020204030204"/>
                <a:cs typeface="Calibri" panose="020F0502020204030204"/>
                <a:sym typeface="+mn-ea"/>
              </a:rPr>
              <a:t>diletakkan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di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suhu</a:t>
            </a:r>
            <a:r>
              <a:rPr spc="-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dingin.</a:t>
            </a:r>
            <a:endParaRPr dirty="0">
              <a:latin typeface="Calibri" panose="020F0502020204030204"/>
              <a:cs typeface="Calibri" panose="020F0502020204030204"/>
            </a:endParaRPr>
          </a:p>
          <a:p>
            <a:pPr algn="just"/>
            <a:endParaRPr lang="en-US"/>
          </a:p>
        </p:txBody>
      </p:sp>
      <p:pic>
        <p:nvPicPr>
          <p:cNvPr id="22" name="object 4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905125" y="4207510"/>
            <a:ext cx="2649855" cy="1540510"/>
          </a:xfrm>
          <a:prstGeom prst="rect">
            <a:avLst/>
          </a:prstGeom>
        </p:spPr>
      </p:pic>
      <p:sp>
        <p:nvSpPr>
          <p:cNvPr id="23" name="Text Box 22"/>
          <p:cNvSpPr txBox="1"/>
          <p:nvPr/>
        </p:nvSpPr>
        <p:spPr>
          <a:xfrm>
            <a:off x="2829560" y="5861685"/>
            <a:ext cx="3782695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5080" indent="0">
              <a:lnSpc>
                <a:spcPct val="120000"/>
              </a:lnSpc>
              <a:spcBef>
                <a:spcPts val="100"/>
              </a:spcBef>
              <a:buFont typeface="Arial MT"/>
              <a:buNone/>
              <a:tabLst>
                <a:tab pos="354965" algn="l"/>
                <a:tab pos="355600" algn="l"/>
              </a:tabLst>
            </a:pP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Di </a:t>
            </a:r>
            <a:r>
              <a:rPr spc="-20" dirty="0">
                <a:latin typeface="Calibri" panose="020F0502020204030204"/>
                <a:cs typeface="Calibri" panose="020F0502020204030204"/>
                <a:sym typeface="+mn-ea"/>
              </a:rPr>
              <a:t>udara </a:t>
            </a:r>
            <a:r>
              <a:rPr spc="-15" dirty="0">
                <a:latin typeface="Calibri" panose="020F0502020204030204"/>
                <a:cs typeface="Calibri" panose="020F0502020204030204"/>
                <a:sym typeface="+mn-ea"/>
              </a:rPr>
              <a:t>terbuka </a:t>
            </a:r>
            <a:r>
              <a:rPr spc="-7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5" dirty="0">
                <a:latin typeface="Calibri" panose="020F0502020204030204"/>
                <a:cs typeface="Calibri" panose="020F0502020204030204"/>
                <a:sym typeface="+mn-ea"/>
              </a:rPr>
              <a:t>(keadaan</a:t>
            </a:r>
            <a:r>
              <a:rPr spc="-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bagus)</a:t>
            </a:r>
            <a:endParaRPr lang="en-US" spc="-5" dirty="0">
              <a:latin typeface="Calibri" panose="020F0502020204030204"/>
              <a:cs typeface="Calibri" panose="020F0502020204030204"/>
              <a:sym typeface="+mn-ea"/>
            </a:endParaRPr>
          </a:p>
        </p:txBody>
      </p:sp>
      <p:pic>
        <p:nvPicPr>
          <p:cNvPr id="24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96505" y="4164965"/>
            <a:ext cx="2893060" cy="1696720"/>
          </a:xfrm>
          <a:prstGeom prst="rect">
            <a:avLst/>
          </a:prstGeom>
        </p:spPr>
      </p:pic>
      <p:sp>
        <p:nvSpPr>
          <p:cNvPr id="32" name="Text Box 31"/>
          <p:cNvSpPr txBox="1"/>
          <p:nvPr/>
        </p:nvSpPr>
        <p:spPr>
          <a:xfrm>
            <a:off x="7596505" y="5910580"/>
            <a:ext cx="609600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7620" indent="0">
              <a:lnSpc>
                <a:spcPct val="120000"/>
              </a:lnSpc>
              <a:buFont typeface="Arial MT"/>
              <a:buNone/>
              <a:tabLst>
                <a:tab pos="354965" algn="l"/>
                <a:tab pos="355600" algn="l"/>
              </a:tabLst>
            </a:pP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Di </a:t>
            </a:r>
            <a:r>
              <a:rPr spc="-20" dirty="0">
                <a:latin typeface="Calibri" panose="020F0502020204030204"/>
                <a:cs typeface="Calibri" panose="020F0502020204030204"/>
                <a:sym typeface="+mn-ea"/>
              </a:rPr>
              <a:t>udara</a:t>
            </a:r>
            <a:r>
              <a:rPr spc="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dingin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5" dirty="0">
                <a:latin typeface="Calibri" panose="020F0502020204030204"/>
                <a:cs typeface="Calibri" panose="020F0502020204030204"/>
                <a:sym typeface="+mn-ea"/>
              </a:rPr>
              <a:t>(keadaan </a:t>
            </a:r>
            <a:r>
              <a:rPr spc="-25" dirty="0">
                <a:latin typeface="Calibri" panose="020F0502020204030204"/>
                <a:cs typeface="Calibri" panose="020F0502020204030204"/>
                <a:sym typeface="+mn-ea"/>
              </a:rPr>
              <a:t>kurang </a:t>
            </a:r>
            <a:r>
              <a:rPr spc="-7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5" dirty="0">
                <a:latin typeface="Calibri" panose="020F0502020204030204"/>
                <a:cs typeface="Calibri" panose="020F0502020204030204"/>
                <a:sym typeface="+mn-ea"/>
              </a:rPr>
              <a:t>bagus)</a:t>
            </a:r>
            <a:endParaRPr lang="en-US" spc="-5" dirty="0">
              <a:latin typeface="Calibri" panose="020F0502020204030204"/>
              <a:cs typeface="Calibri" panose="020F0502020204030204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7660" y="358140"/>
            <a:ext cx="11515090" cy="6085205"/>
          </a:xfrm>
          <a:prstGeom prst="rect">
            <a:avLst/>
          </a:prstGeom>
          <a:noFill/>
          <a:ln>
            <a:solidFill>
              <a:srgbClr val="3AA7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77160" y="3442335"/>
            <a:ext cx="71062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Pengemasan Tomat</a:t>
            </a:r>
            <a:endParaRPr lang="en-US" altLang="zh-CN" sz="4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075555" y="1382395"/>
            <a:ext cx="1593850" cy="1593850"/>
            <a:chOff x="1279" y="4601"/>
            <a:chExt cx="2510" cy="2510"/>
          </a:xfrm>
        </p:grpSpPr>
        <p:sp>
          <p:nvSpPr>
            <p:cNvPr id="7" name="菱形 6"/>
            <p:cNvSpPr/>
            <p:nvPr/>
          </p:nvSpPr>
          <p:spPr>
            <a:xfrm>
              <a:off x="1279" y="4601"/>
              <a:ext cx="2510" cy="2510"/>
            </a:xfrm>
            <a:prstGeom prst="diamond">
              <a:avLst/>
            </a:prstGeom>
            <a:noFill/>
            <a:ln>
              <a:solidFill>
                <a:srgbClr val="3AA7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35" y="5057"/>
              <a:ext cx="1768" cy="15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60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02</a:t>
              </a:r>
              <a:endParaRPr lang="en-US" altLang="zh-CN" sz="60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rot="5400000">
            <a:off x="5755005" y="2983865"/>
            <a:ext cx="214630" cy="288925"/>
            <a:chOff x="4379" y="5529"/>
            <a:chExt cx="600" cy="804"/>
          </a:xfrm>
        </p:grpSpPr>
        <p:sp>
          <p:nvSpPr>
            <p:cNvPr id="10" name="任意多边形 9"/>
            <p:cNvSpPr/>
            <p:nvPr/>
          </p:nvSpPr>
          <p:spPr>
            <a:xfrm>
              <a:off x="4379" y="5529"/>
              <a:ext cx="402" cy="804"/>
            </a:xfrm>
            <a:custGeom>
              <a:avLst/>
              <a:gdLst>
                <a:gd name="connsiteX0" fmla="*/ 0 w 402"/>
                <a:gd name="connsiteY0" fmla="*/ 0 h 804"/>
                <a:gd name="connsiteX1" fmla="*/ 402 w 402"/>
                <a:gd name="connsiteY1" fmla="*/ 402 h 804"/>
                <a:gd name="connsiteX2" fmla="*/ 0 w 402"/>
                <a:gd name="connsiteY2" fmla="*/ 804 h 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" h="804">
                  <a:moveTo>
                    <a:pt x="0" y="0"/>
                  </a:moveTo>
                  <a:lnTo>
                    <a:pt x="402" y="402"/>
                  </a:lnTo>
                  <a:lnTo>
                    <a:pt x="0" y="804"/>
                  </a:lnTo>
                </a:path>
              </a:pathLst>
            </a:custGeom>
            <a:noFill/>
            <a:ln w="31750">
              <a:solidFill>
                <a:srgbClr val="3AA7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4577" y="5529"/>
              <a:ext cx="402" cy="804"/>
            </a:xfrm>
            <a:custGeom>
              <a:avLst/>
              <a:gdLst>
                <a:gd name="connsiteX0" fmla="*/ 0 w 402"/>
                <a:gd name="connsiteY0" fmla="*/ 0 h 804"/>
                <a:gd name="connsiteX1" fmla="*/ 402 w 402"/>
                <a:gd name="connsiteY1" fmla="*/ 402 h 804"/>
                <a:gd name="connsiteX2" fmla="*/ 0 w 402"/>
                <a:gd name="connsiteY2" fmla="*/ 804 h 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" h="804">
                  <a:moveTo>
                    <a:pt x="0" y="0"/>
                  </a:moveTo>
                  <a:lnTo>
                    <a:pt x="402" y="402"/>
                  </a:lnTo>
                  <a:lnTo>
                    <a:pt x="0" y="804"/>
                  </a:lnTo>
                </a:path>
              </a:pathLst>
            </a:custGeom>
            <a:noFill/>
            <a:ln w="31750">
              <a:solidFill>
                <a:srgbClr val="3AA7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2" name="object 15"/>
          <p:cNvGrpSpPr/>
          <p:nvPr/>
        </p:nvGrpSpPr>
        <p:grpSpPr>
          <a:xfrm>
            <a:off x="5469255" y="4478655"/>
            <a:ext cx="6374130" cy="1958975"/>
            <a:chOff x="1492758" y="3475482"/>
            <a:chExt cx="8794750" cy="2544445"/>
          </a:xfrm>
        </p:grpSpPr>
        <p:pic>
          <p:nvPicPr>
            <p:cNvPr id="16" name="object 16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92758" y="3475482"/>
              <a:ext cx="4183379" cy="254431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2199" y="3475482"/>
              <a:ext cx="4114800" cy="2544318"/>
            </a:xfrm>
            <a:prstGeom prst="rect">
              <a:avLst/>
            </a:prstGeom>
          </p:spPr>
        </p:pic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文本框 60"/>
          <p:cNvSpPr txBox="1"/>
          <p:nvPr/>
        </p:nvSpPr>
        <p:spPr>
          <a:xfrm>
            <a:off x="3550920" y="295275"/>
            <a:ext cx="34798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PENGEMASAN TOMAT</a:t>
            </a:r>
            <a:endParaRPr lang="en-US" sz="28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96265" y="398780"/>
            <a:ext cx="2717165" cy="317500"/>
            <a:chOff x="2050" y="1567"/>
            <a:chExt cx="4279" cy="500"/>
          </a:xfrm>
        </p:grpSpPr>
        <p:grpSp>
          <p:nvGrpSpPr>
            <p:cNvPr id="10" name="组合 9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" name="椭圆 1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4" name="直接连接符 3"/>
            <p:cNvCxnSpPr>
              <a:stCxn id="2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/>
          <p:cNvGrpSpPr/>
          <p:nvPr/>
        </p:nvGrpSpPr>
        <p:grpSpPr>
          <a:xfrm flipH="1">
            <a:off x="7174230" y="396240"/>
            <a:ext cx="2717165" cy="317500"/>
            <a:chOff x="2050" y="1567"/>
            <a:chExt cx="4279" cy="500"/>
          </a:xfrm>
        </p:grpSpPr>
        <p:grpSp>
          <p:nvGrpSpPr>
            <p:cNvPr id="20" name="组合 19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6" name="直接连接符 5"/>
            <p:cNvCxnSpPr>
              <a:stCxn id="23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object 15"/>
          <p:cNvGrpSpPr/>
          <p:nvPr/>
        </p:nvGrpSpPr>
        <p:grpSpPr>
          <a:xfrm>
            <a:off x="4885055" y="4899025"/>
            <a:ext cx="6374130" cy="1958975"/>
            <a:chOff x="1492758" y="3475482"/>
            <a:chExt cx="8794750" cy="2544445"/>
          </a:xfrm>
        </p:grpSpPr>
        <p:pic>
          <p:nvPicPr>
            <p:cNvPr id="16" name="object 16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92758" y="3475482"/>
              <a:ext cx="4183379" cy="254431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2199" y="3475482"/>
              <a:ext cx="4114800" cy="2544318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412750" y="1120140"/>
            <a:ext cx="10781030" cy="39331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/>
            <a:r>
              <a:rPr sz="2000" spc="-20" dirty="0">
                <a:latin typeface="Calibri" panose="020F0502020204030204"/>
                <a:cs typeface="Calibri" panose="020F0502020204030204"/>
                <a:sym typeface="+mn-ea"/>
              </a:rPr>
              <a:t>Cara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dan suhu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pengemasan </a:t>
            </a:r>
            <a:r>
              <a:rPr sz="2000" spc="-20" dirty="0">
                <a:latin typeface="Calibri" panose="020F0502020204030204"/>
                <a:cs typeface="Calibri" panose="020F0502020204030204"/>
                <a:sym typeface="+mn-ea"/>
              </a:rPr>
              <a:t>sangat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berpengaruh terhadap warna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dan</a:t>
            </a:r>
            <a:r>
              <a:rPr sz="2000" spc="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30" dirty="0">
                <a:latin typeface="Calibri" panose="020F0502020204030204"/>
                <a:cs typeface="Calibri" panose="020F0502020204030204"/>
                <a:sym typeface="+mn-ea"/>
              </a:rPr>
              <a:t>kekerasan</a:t>
            </a:r>
            <a:r>
              <a:rPr sz="2000" spc="-2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buah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tomat.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Pemasakan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buah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tomat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20" dirty="0">
                <a:latin typeface="Calibri" panose="020F0502020204030204"/>
                <a:cs typeface="Calibri" panose="020F0502020204030204"/>
                <a:sym typeface="+mn-ea"/>
              </a:rPr>
              <a:t>berkorelasi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tinggi</a:t>
            </a:r>
            <a:r>
              <a:rPr sz="2000" spc="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dengan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warna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pemasakannya.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endParaRPr sz="2000" spc="-10" dirty="0">
              <a:latin typeface="Calibri" panose="020F0502020204030204"/>
              <a:cs typeface="Calibri" panose="020F0502020204030204"/>
              <a:sym typeface="+mn-ea"/>
            </a:endParaRPr>
          </a:p>
          <a:p>
            <a:pPr algn="just"/>
            <a:endParaRPr sz="2000" spc="-10" dirty="0">
              <a:latin typeface="Calibri" panose="020F0502020204030204"/>
              <a:cs typeface="Calibri" panose="020F0502020204030204"/>
              <a:sym typeface="+mn-ea"/>
            </a:endParaRPr>
          </a:p>
          <a:p>
            <a:pPr algn="just"/>
            <a:r>
              <a:rPr lang="en-US" sz="2000" spc="-5" dirty="0">
                <a:latin typeface="Calibri" panose="020F0502020204030204"/>
                <a:cs typeface="Calibri" panose="020F0502020204030204"/>
                <a:sym typeface="+mn-ea"/>
              </a:rPr>
              <a:t>P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engemasan 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tidak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dapat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memperbaiki mutu. Oleh </a:t>
            </a:r>
            <a:r>
              <a:rPr sz="2000" spc="-20" dirty="0">
                <a:latin typeface="Calibri" panose="020F0502020204030204"/>
                <a:cs typeface="Calibri" panose="020F0502020204030204"/>
                <a:sym typeface="+mn-ea"/>
              </a:rPr>
              <a:t>karena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itu, 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produk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dengan</a:t>
            </a:r>
            <a:r>
              <a:rPr sz="2000" spc="6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kualitas</a:t>
            </a:r>
            <a:r>
              <a:rPr sz="2000" spc="6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yang</a:t>
            </a:r>
            <a:r>
              <a:rPr sz="2000" spc="6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paling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baik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yang</a:t>
            </a:r>
            <a:r>
              <a:rPr sz="2000" spc="6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dikemas.</a:t>
            </a:r>
            <a:r>
              <a:rPr sz="2000" spc="6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endParaRPr sz="2000" spc="650" dirty="0">
              <a:latin typeface="Calibri" panose="020F0502020204030204"/>
              <a:cs typeface="Calibri" panose="020F0502020204030204"/>
              <a:sym typeface="+mn-ea"/>
            </a:endParaRPr>
          </a:p>
          <a:p>
            <a:pPr algn="just"/>
            <a:endParaRPr sz="2000" spc="650" dirty="0">
              <a:latin typeface="Calibri" panose="020F0502020204030204"/>
              <a:cs typeface="Calibri" panose="020F0502020204030204"/>
              <a:sym typeface="+mn-ea"/>
            </a:endParaRPr>
          </a:p>
          <a:p>
            <a:pPr algn="just"/>
            <a:r>
              <a:rPr sz="2000" spc="-20" dirty="0">
                <a:latin typeface="Calibri" panose="020F0502020204030204"/>
                <a:cs typeface="Calibri" panose="020F0502020204030204"/>
                <a:sym typeface="+mn-ea"/>
              </a:rPr>
              <a:t>Ikut </a:t>
            </a:r>
            <a:r>
              <a:rPr sz="2000" spc="-66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25" dirty="0">
                <a:latin typeface="Calibri" panose="020F0502020204030204"/>
                <a:cs typeface="Calibri" panose="020F0502020204030204"/>
                <a:sym typeface="+mn-ea"/>
              </a:rPr>
              <a:t>sertanya</a:t>
            </a:r>
            <a:r>
              <a:rPr sz="2000" spc="-2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produk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yang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busuk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20" dirty="0">
                <a:latin typeface="Calibri" panose="020F0502020204030204"/>
                <a:cs typeface="Calibri" panose="020F0502020204030204"/>
                <a:sym typeface="+mn-ea"/>
              </a:rPr>
              <a:t>atau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rusak</a:t>
            </a:r>
            <a:r>
              <a:rPr sz="2000" spc="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dalam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kemasan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dapat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mengkontaminasi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produk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yang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masih</a:t>
            </a:r>
            <a:r>
              <a:rPr sz="2000" spc="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sehat.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endParaRPr sz="2000" spc="-5" dirty="0">
              <a:latin typeface="Calibri" panose="020F0502020204030204"/>
              <a:cs typeface="Calibri" panose="020F0502020204030204"/>
              <a:sym typeface="+mn-ea"/>
            </a:endParaRPr>
          </a:p>
          <a:p>
            <a:pPr algn="just"/>
            <a:endParaRPr sz="2000" spc="-5" dirty="0">
              <a:latin typeface="Calibri" panose="020F0502020204030204"/>
              <a:cs typeface="Calibri" panose="020F0502020204030204"/>
              <a:sym typeface="+mn-ea"/>
            </a:endParaRPr>
          </a:p>
          <a:p>
            <a:pPr algn="just"/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Pengemasan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bukan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pengganti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penyimpanan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oleh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20" dirty="0">
                <a:latin typeface="Calibri" panose="020F0502020204030204"/>
                <a:cs typeface="Calibri" panose="020F0502020204030204"/>
                <a:sym typeface="+mn-ea"/>
              </a:rPr>
              <a:t>karena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itu</a:t>
            </a:r>
            <a:r>
              <a:rPr sz="2000" spc="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penjagaan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mutu 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yang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paling baik 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adalah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dengan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mengkombinasikan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pengemasan </a:t>
            </a:r>
            <a:r>
              <a:rPr sz="2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dengan</a:t>
            </a:r>
            <a:r>
              <a:rPr sz="2000" spc="6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0" dirty="0">
                <a:latin typeface="Calibri" panose="020F0502020204030204"/>
                <a:cs typeface="Calibri" panose="020F0502020204030204"/>
                <a:sym typeface="+mn-ea"/>
              </a:rPr>
              <a:t>penyimpanan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15" dirty="0">
                <a:latin typeface="Calibri" panose="020F0502020204030204"/>
                <a:cs typeface="Calibri" panose="020F0502020204030204"/>
                <a:sym typeface="+mn-ea"/>
              </a:rPr>
              <a:t>yang</a:t>
            </a:r>
            <a:r>
              <a:rPr sz="2000" spc="6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baik</a:t>
            </a:r>
            <a:r>
              <a:rPr lang="en-US" sz="2000" spc="-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60" dirty="0">
                <a:latin typeface="Calibri" panose="020F0502020204030204"/>
                <a:cs typeface="Calibri" panose="020F0502020204030204"/>
                <a:sym typeface="+mn-ea"/>
              </a:rPr>
              <a:t>(BPPHP,</a:t>
            </a:r>
            <a:r>
              <a:rPr sz="2000" spc="2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  <a:sym typeface="+mn-ea"/>
              </a:rPr>
              <a:t>2002)</a:t>
            </a:r>
            <a:endParaRPr lang="en-US" sz="2000" spc="-5" dirty="0">
              <a:latin typeface="Calibri" panose="020F0502020204030204"/>
              <a:cs typeface="Calibri" panose="020F0502020204030204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  <p:tag name="KSO_WM_SLIDE_MODEL_TYPE" val="cover"/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heme/theme1.xml><?xml version="1.0" encoding="utf-8"?>
<a:theme xmlns:a="http://schemas.openxmlformats.org/drawingml/2006/main" name="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Calibri"/>
        <a:cs typeface=""/>
      </a:majorFont>
      <a:minorFont>
        <a:latin typeface="Arial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Calibri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12977</Words>
  <Application>WPS Presentation</Application>
  <PresentationFormat>Widescreen</PresentationFormat>
  <Paragraphs>376</Paragraphs>
  <Slides>28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0" baseType="lpstr">
      <vt:lpstr>Arial</vt:lpstr>
      <vt:lpstr>SimSun</vt:lpstr>
      <vt:lpstr>Wingdings</vt:lpstr>
      <vt:lpstr>Calibri</vt:lpstr>
      <vt:lpstr>Calibri</vt:lpstr>
      <vt:lpstr>Microsoft YaHei</vt:lpstr>
      <vt:lpstr>Arial Unicode MS</vt:lpstr>
      <vt:lpstr>Arial MT</vt:lpstr>
      <vt:lpstr>Times New Roman</vt:lpstr>
      <vt:lpstr>Century Gothic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kingsoft</dc:creator>
  <cp:lastModifiedBy>yuli susilowati</cp:lastModifiedBy>
  <cp:revision>442</cp:revision>
  <dcterms:created xsi:type="dcterms:W3CDTF">2017-08-03T09:01:00Z</dcterms:created>
  <dcterms:modified xsi:type="dcterms:W3CDTF">2024-09-04T23:05:06Z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1033-12.2.0.18165</vt:lpwstr>
  </property>
  <property fmtid="{D5CDD505-2E9C-101B-9397-08002B2CF9AE}" pid="3" name="KSORubyTemplateID">
    <vt:lpwstr>2</vt:lpwstr>
  </property>
  <property fmtid="{D5CDD505-2E9C-101B-9397-08002B2CF9AE}" pid="4" name="ICV">
    <vt:lpwstr>4335AFF6B44E4DE08B02101DDDEB6701_13</vt:lpwstr>
  </property>
</Properties>
</file>