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2" r:id="rId6"/>
    <p:sldId id="259" r:id="rId7"/>
    <p:sldId id="263" r:id="rId8"/>
    <p:sldId id="260" r:id="rId9"/>
    <p:sldId id="261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6660-562E-4590-B54E-A7D2A57DF85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F3E1-D09E-4D2D-B339-9825A36E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66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6660-562E-4590-B54E-A7D2A57DF85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F3E1-D09E-4D2D-B339-9825A36E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3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6660-562E-4590-B54E-A7D2A57DF85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F3E1-D09E-4D2D-B339-9825A36E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43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6660-562E-4590-B54E-A7D2A57DF85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F3E1-D09E-4D2D-B339-9825A36E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60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6660-562E-4590-B54E-A7D2A57DF85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F3E1-D09E-4D2D-B339-9825A36E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8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6660-562E-4590-B54E-A7D2A57DF85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F3E1-D09E-4D2D-B339-9825A36E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82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6660-562E-4590-B54E-A7D2A57DF85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F3E1-D09E-4D2D-B339-9825A36E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6660-562E-4590-B54E-A7D2A57DF85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F3E1-D09E-4D2D-B339-9825A36E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7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6660-562E-4590-B54E-A7D2A57DF85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F3E1-D09E-4D2D-B339-9825A36E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4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6660-562E-4590-B54E-A7D2A57DF85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F3E1-D09E-4D2D-B339-9825A36E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67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6660-562E-4590-B54E-A7D2A57DF85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F3E1-D09E-4D2D-B339-9825A36E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58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36660-562E-4590-B54E-A7D2A57DF85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1F3E1-D09E-4D2D-B339-9825A36E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7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ismi.astrilia1220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sparta@ibs.ac.i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1.docx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03611"/>
            <a:ext cx="9144000" cy="874059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+mn-lt"/>
              </a:rPr>
              <a:t>PENGARUH REPUTASI AUDITOR, OPINI AUDITOR, UKURAN PERUSAHAAN, DAN PROFITABILITAS TERHADAP AUDIT </a:t>
            </a:r>
            <a:r>
              <a:rPr lang="en-US" sz="2400" b="1" dirty="0" smtClean="0">
                <a:latin typeface="+mn-lt"/>
              </a:rPr>
              <a:t>DELAY</a:t>
            </a:r>
            <a:endParaRPr lang="en-US" sz="2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7988" y="3400332"/>
            <a:ext cx="4661647" cy="165576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/>
              <a:t>Ismi</a:t>
            </a:r>
            <a:r>
              <a:rPr lang="en-US" b="1" dirty="0"/>
              <a:t> </a:t>
            </a:r>
            <a:r>
              <a:rPr lang="en-US" b="1" dirty="0" err="1"/>
              <a:t>Astrilia</a:t>
            </a:r>
            <a:r>
              <a:rPr lang="en-US" b="1" dirty="0"/>
              <a:t> </a:t>
            </a:r>
            <a:r>
              <a:rPr lang="en-US" b="1" dirty="0" err="1"/>
              <a:t>Barokah</a:t>
            </a:r>
            <a:r>
              <a:rPr lang="en-US" b="1" dirty="0"/>
              <a:t> 1), Sparta 2)</a:t>
            </a:r>
            <a:endParaRPr lang="en-US" dirty="0"/>
          </a:p>
          <a:p>
            <a:r>
              <a:rPr lang="en-US" dirty="0"/>
              <a:t>1)Indonesia Banking School</a:t>
            </a:r>
          </a:p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ismi.astrilia1220@gmail.com</a:t>
            </a:r>
            <a:endParaRPr lang="en-US" dirty="0"/>
          </a:p>
          <a:p>
            <a:r>
              <a:rPr lang="en-US" dirty="0"/>
              <a:t>2)Indonesia Banking School </a:t>
            </a:r>
          </a:p>
          <a:p>
            <a:r>
              <a:rPr lang="en-US" dirty="0"/>
              <a:t>Email: sparta@ibs.ac.id</a:t>
            </a:r>
          </a:p>
          <a:p>
            <a:endParaRPr lang="en-US" dirty="0"/>
          </a:p>
        </p:txBody>
      </p:sp>
      <p:pic>
        <p:nvPicPr>
          <p:cNvPr id="2050" name="Picture 2" descr="Sebaiknya Jangan Beli Tiket Penerbangan Terakhir, Kenapa Ya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353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790265" y="2122265"/>
            <a:ext cx="7615518" cy="12780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+mn-lt"/>
              </a:rPr>
              <a:t>PENGARUH REPUTASI AUDITOR, OPINI AUDITOR, UKURAN PERUSAHAAN, DAN PROFITABILITAS TERHADAP AUDIT DELAY</a:t>
            </a:r>
            <a:endParaRPr lang="en-US" sz="2800" dirty="0">
              <a:latin typeface="+mn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598025" y="3770594"/>
            <a:ext cx="4069976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Sparta </a:t>
            </a:r>
            <a:r>
              <a:rPr lang="en-US" b="1" dirty="0" smtClean="0"/>
              <a:t>1), </a:t>
            </a:r>
            <a:r>
              <a:rPr lang="en-US" b="1" dirty="0" err="1"/>
              <a:t>Ismi</a:t>
            </a:r>
            <a:r>
              <a:rPr lang="en-US" b="1" dirty="0"/>
              <a:t> </a:t>
            </a:r>
            <a:r>
              <a:rPr lang="en-US" b="1" dirty="0" err="1"/>
              <a:t>Astrilia</a:t>
            </a:r>
            <a:r>
              <a:rPr lang="en-US" b="1" dirty="0"/>
              <a:t> </a:t>
            </a:r>
            <a:r>
              <a:rPr lang="en-US" b="1" dirty="0" err="1"/>
              <a:t>Barokah</a:t>
            </a:r>
            <a:r>
              <a:rPr lang="en-US" b="1" dirty="0"/>
              <a:t> </a:t>
            </a:r>
            <a:r>
              <a:rPr lang="en-US" b="1" dirty="0" smtClean="0"/>
              <a:t>2), </a:t>
            </a:r>
            <a:endParaRPr lang="en-US" dirty="0" smtClean="0"/>
          </a:p>
          <a:p>
            <a:r>
              <a:rPr lang="en-US" dirty="0" smtClean="0"/>
              <a:t>1)Indonesia Banking School 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4"/>
              </a:rPr>
              <a:t>sparta@ibs.ac.id</a:t>
            </a:r>
            <a:endParaRPr lang="en-US" dirty="0" smtClean="0"/>
          </a:p>
          <a:p>
            <a:r>
              <a:rPr lang="en-US" dirty="0" smtClean="0"/>
              <a:t>2)Indonesia </a:t>
            </a:r>
            <a:r>
              <a:rPr lang="en-US" dirty="0"/>
              <a:t>Banking School</a:t>
            </a:r>
          </a:p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ismi.astrilia1220@gmail.com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Home - Indonesia Banking Scho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93" y="409173"/>
            <a:ext cx="2022260" cy="861806"/>
          </a:xfrm>
          <a:prstGeom prst="rect">
            <a:avLst/>
          </a:prstGeom>
          <a:solidFill>
            <a:schemeClr val="accent2">
              <a:lumMod val="75000"/>
            </a:schemeClr>
          </a:solidFill>
          <a:extLst/>
        </p:spPr>
      </p:pic>
      <p:sp>
        <p:nvSpPr>
          <p:cNvPr id="9" name="TextBox 8"/>
          <p:cNvSpPr txBox="1"/>
          <p:nvPr/>
        </p:nvSpPr>
        <p:spPr>
          <a:xfrm>
            <a:off x="609600" y="6480455"/>
            <a:ext cx="134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Dr. Sparta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27794" t="38818" r="60956" b="45880"/>
          <a:stretch/>
        </p:blipFill>
        <p:spPr>
          <a:xfrm>
            <a:off x="10503925" y="247212"/>
            <a:ext cx="1369827" cy="104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0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Sparta: "liability &amp; Liquidity Management"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FABD1-490C-4775-9E24-5B2466226C4A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54278" name="TextBox 5"/>
          <p:cNvSpPr txBox="1">
            <a:spLocks noChangeArrowheads="1"/>
          </p:cNvSpPr>
          <p:nvPr/>
        </p:nvSpPr>
        <p:spPr bwMode="auto">
          <a:xfrm>
            <a:off x="4079875" y="765175"/>
            <a:ext cx="4267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Verdana" panose="020B0604030504040204" pitchFamily="34" charset="0"/>
              </a:rPr>
              <a:t>THANK YOU</a:t>
            </a:r>
          </a:p>
        </p:txBody>
      </p:sp>
      <p:pic>
        <p:nvPicPr>
          <p:cNvPr id="9" name="Google Shape;343;p27" descr="Home - Indonesia Banking School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617538" y="476250"/>
            <a:ext cx="1135062" cy="514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8499475" y="4213080"/>
            <a:ext cx="3378200" cy="2381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sz="4800" dirty="0">
                <a:solidFill>
                  <a:srgbClr val="FF0000"/>
                </a:solidFill>
              </a:rPr>
              <a:t>The End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sz="1400" dirty="0"/>
              <a:t>Presented by Dr. Sparta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sz="1400" dirty="0"/>
              <a:t>INDONESIA BANKING SCHOOL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sz="1400" dirty="0"/>
              <a:t>HP WA: +62 8211 797 4810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sz="1400" dirty="0"/>
              <a:t>Email: sparta@ibs.ac.id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sz="1400" dirty="0"/>
              <a:t>IG: @</a:t>
            </a:r>
            <a:r>
              <a:rPr lang="en-US" sz="1400" dirty="0" err="1"/>
              <a:t>sparta_tatak</a:t>
            </a:r>
            <a:r>
              <a:rPr lang="en-US" sz="1400" dirty="0"/>
              <a:t> 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sz="1400" dirty="0"/>
              <a:t>FB: sparta </a:t>
            </a:r>
            <a:r>
              <a:rPr lang="en-US" sz="1400" dirty="0" err="1"/>
              <a:t>ak</a:t>
            </a:r>
            <a:r>
              <a:rPr lang="en-US" sz="1400" dirty="0"/>
              <a:t> , </a:t>
            </a:r>
            <a:r>
              <a:rPr lang="en-US" sz="1400" dirty="0" err="1"/>
              <a:t>youtube</a:t>
            </a:r>
            <a:r>
              <a:rPr lang="en-US" sz="1400" dirty="0"/>
              <a:t>: sparta </a:t>
            </a:r>
            <a:r>
              <a:rPr lang="en-US" sz="1400" dirty="0" err="1"/>
              <a:t>ibs</a:t>
            </a:r>
            <a:endParaRPr lang="en-US" sz="1400" dirty="0"/>
          </a:p>
        </p:txBody>
      </p:sp>
      <p:pic>
        <p:nvPicPr>
          <p:cNvPr id="6146" name="Picture 2" descr="Custom Logo Design For The Fascinate Coffee Shops - LogoGrand -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oogle Shape;343;p27" descr="Home - Indonesia Banking School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769938" y="628650"/>
            <a:ext cx="1135062" cy="514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3775075" y="1535113"/>
            <a:ext cx="55033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THANK YOU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09528" y="4213080"/>
            <a:ext cx="2774017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sz="3200" dirty="0">
                <a:solidFill>
                  <a:srgbClr val="FF0000"/>
                </a:solidFill>
              </a:rPr>
              <a:t>The End</a:t>
            </a:r>
          </a:p>
          <a:p>
            <a:pPr algn="ctr"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sz="1400" dirty="0"/>
              <a:t>Presented by Dr. Sparta</a:t>
            </a:r>
          </a:p>
          <a:p>
            <a:pPr algn="ctr"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sz="1400" dirty="0"/>
              <a:t>INDONESIA BANKING SCHOOL</a:t>
            </a:r>
          </a:p>
          <a:p>
            <a:pPr algn="ctr"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sz="1400" dirty="0"/>
              <a:t>HP WA: +62 8211 797 4810</a:t>
            </a:r>
          </a:p>
          <a:p>
            <a:pPr algn="ctr"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sz="1400" dirty="0"/>
              <a:t>Email: sparta@ibs.ac.id</a:t>
            </a:r>
          </a:p>
          <a:p>
            <a:pPr algn="ctr"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sz="1400" dirty="0"/>
              <a:t>IG: @</a:t>
            </a:r>
            <a:r>
              <a:rPr lang="en-US" sz="1400" dirty="0" err="1"/>
              <a:t>sparta_tatak</a:t>
            </a:r>
            <a:r>
              <a:rPr lang="en-US" sz="1400" dirty="0"/>
              <a:t> </a:t>
            </a:r>
          </a:p>
          <a:p>
            <a:pPr algn="ctr"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sz="1400" dirty="0"/>
              <a:t>FB: sparta </a:t>
            </a:r>
            <a:r>
              <a:rPr lang="en-US" sz="1400" dirty="0" err="1"/>
              <a:t>ak</a:t>
            </a:r>
            <a:r>
              <a:rPr lang="en-US" sz="1400" dirty="0"/>
              <a:t> , </a:t>
            </a:r>
            <a:r>
              <a:rPr lang="en-US" sz="1400" dirty="0" err="1"/>
              <a:t>youtube</a:t>
            </a:r>
            <a:r>
              <a:rPr lang="en-US" sz="1400" dirty="0"/>
              <a:t>: sparta </a:t>
            </a:r>
            <a:r>
              <a:rPr lang="en-US" sz="1400" dirty="0" err="1"/>
              <a:t>ibs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62923" y="5852803"/>
            <a:ext cx="976999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By Dr. Sparta</a:t>
            </a:r>
            <a:endParaRPr lang="en-US" sz="12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27794" t="38818" r="60956" b="45880"/>
          <a:stretch/>
        </p:blipFill>
        <p:spPr>
          <a:xfrm>
            <a:off x="10268231" y="422462"/>
            <a:ext cx="1369827" cy="104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6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1" y="629962"/>
            <a:ext cx="3155576" cy="799910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CONTENT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506072"/>
            <a:ext cx="4607858" cy="485027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en-US" b="1" dirty="0" smtClean="0"/>
              <a:t>DEFINISI PERUSAHAAN PEMBIAYAAN 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en-US" b="1" dirty="0" smtClean="0"/>
              <a:t>KEGIATAN PEMBIAYAAN PERUSAHAAN PEMBIAYAAN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en-US" b="1" dirty="0" smtClean="0"/>
              <a:t>CARA PEMBIAYAAN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en-US" b="1" dirty="0" smtClean="0"/>
              <a:t>PERUSAHAAN PEMBIAYAAN INFRASTRUKTUR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en-US" b="1" dirty="0" smtClean="0"/>
              <a:t>PERUSAHAAN MODAL VENTURA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en-US" b="1" dirty="0" smtClean="0"/>
              <a:t>PEMBIAYAAN </a:t>
            </a:r>
            <a:r>
              <a:rPr lang="en-US" b="1" dirty="0"/>
              <a:t>USAHA </a:t>
            </a:r>
            <a:r>
              <a:rPr lang="en-US" b="1" dirty="0" smtClean="0"/>
              <a:t>PRODUKTIF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en-US" b="1" dirty="0"/>
              <a:t>DANA </a:t>
            </a:r>
            <a:r>
              <a:rPr lang="en-US" b="1" dirty="0" smtClean="0"/>
              <a:t>VENTURA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328055"/>
            <a:ext cx="134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Dr. Sparta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D333-D21B-4308-83E7-F648EC06443C}" type="datetime1">
              <a:rPr lang="en-US" smtClean="0"/>
              <a:t>2/9/2023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2A13-1F2C-430F-BA8E-2BAE32CB2BF7}" type="slidenum">
              <a:rPr lang="en-US" smtClean="0"/>
              <a:t>2</a:t>
            </a:fld>
            <a:endParaRPr lang="en-US"/>
          </a:p>
        </p:txBody>
      </p:sp>
      <p:pic>
        <p:nvPicPr>
          <p:cNvPr id="7170" name="Picture 2" descr="5 Tips Menjadi Content Creator yang Sukses, Pendapatan Besar | Kredit Pin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520"/>
            <a:ext cx="12192001" cy="68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003662"/>
            <a:ext cx="3980329" cy="30690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b="1" dirty="0" err="1" smtClean="0"/>
              <a:t>Pendahuluan</a:t>
            </a:r>
            <a:endParaRPr lang="en-US" b="1" dirty="0" smtClean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b="1" dirty="0" err="1" smtClean="0"/>
              <a:t>Studi</a:t>
            </a:r>
            <a:r>
              <a:rPr lang="en-US" b="1" dirty="0" smtClean="0"/>
              <a:t> </a:t>
            </a:r>
            <a:r>
              <a:rPr lang="en-US" b="1" dirty="0" err="1" smtClean="0"/>
              <a:t>Literatur</a:t>
            </a:r>
            <a:r>
              <a:rPr lang="en-US" b="1" dirty="0" smtClean="0"/>
              <a:t> Dan </a:t>
            </a:r>
            <a:r>
              <a:rPr lang="en-US" b="1" dirty="0" err="1" smtClean="0"/>
              <a:t>Pengembangan</a:t>
            </a:r>
            <a:r>
              <a:rPr lang="en-US" b="1" dirty="0" smtClean="0"/>
              <a:t> </a:t>
            </a:r>
            <a:r>
              <a:rPr lang="en-US" b="1" dirty="0" err="1" smtClean="0"/>
              <a:t>Hipotesi</a:t>
            </a:r>
            <a:endParaRPr lang="en-US" b="1" dirty="0" smtClean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Penelitian</a:t>
            </a:r>
            <a:endParaRPr lang="en-US" b="1" dirty="0" smtClean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b="1" dirty="0" err="1" smtClean="0"/>
              <a:t>Hasil</a:t>
            </a:r>
            <a:r>
              <a:rPr lang="en-US" b="1" dirty="0" smtClean="0"/>
              <a:t> Dan </a:t>
            </a:r>
            <a:r>
              <a:rPr lang="en-US" b="1" dirty="0" err="1" smtClean="0"/>
              <a:t>Pembahasan</a:t>
            </a:r>
            <a:endParaRPr lang="en-US" b="1" dirty="0" smtClean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b="1" dirty="0" err="1" smtClean="0"/>
              <a:t>Simpulan</a:t>
            </a:r>
            <a:r>
              <a:rPr lang="en-US" b="1" dirty="0" smtClean="0"/>
              <a:t>, </a:t>
            </a:r>
            <a:r>
              <a:rPr lang="en-US" b="1" dirty="0" err="1" smtClean="0"/>
              <a:t>Implikasi</a:t>
            </a:r>
            <a:r>
              <a:rPr lang="en-US" b="1" dirty="0" smtClean="0"/>
              <a:t>, </a:t>
            </a:r>
            <a:r>
              <a:rPr lang="en-US" b="1" dirty="0" err="1" smtClean="0"/>
              <a:t>Keterbatasan</a:t>
            </a:r>
            <a:r>
              <a:rPr lang="en-US" b="1" dirty="0" smtClean="0"/>
              <a:t> </a:t>
            </a:r>
            <a:r>
              <a:rPr lang="en-US" b="1" dirty="0" err="1" smtClean="0"/>
              <a:t>Penelitian</a:t>
            </a:r>
            <a:endParaRPr lang="en-US" b="1" dirty="0" smtClean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n-US" b="1" dirty="0" smtClean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n-US" b="1" dirty="0" smtClean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n-US" b="1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81953" y="1154022"/>
            <a:ext cx="3155576" cy="799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CONTENT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Google Shape;343;p27" descr="Home - Indonesia Banking School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10286370" y="526671"/>
            <a:ext cx="1067430" cy="51138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609600" y="6480455"/>
            <a:ext cx="134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Dr. Sparta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674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2347"/>
          </a:xfrm>
        </p:spPr>
        <p:txBody>
          <a:bodyPr/>
          <a:lstStyle/>
          <a:p>
            <a:r>
              <a:rPr lang="en-US" b="1" dirty="0" smtClean="0"/>
              <a:t>1. PENDAHULUAN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7472"/>
            <a:ext cx="6409765" cy="5325034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40000" lnSpcReduction="20000"/>
          </a:bodyPr>
          <a:lstStyle/>
          <a:p>
            <a:r>
              <a:rPr lang="en-US" sz="3400" dirty="0" err="1"/>
              <a:t>Industri</a:t>
            </a:r>
            <a:r>
              <a:rPr lang="en-US" sz="3400" dirty="0"/>
              <a:t> </a:t>
            </a:r>
            <a:r>
              <a:rPr lang="en-US" sz="3400" dirty="0" err="1"/>
              <a:t>otomotif</a:t>
            </a:r>
            <a:r>
              <a:rPr lang="en-US" sz="3400" dirty="0"/>
              <a:t> </a:t>
            </a:r>
            <a:r>
              <a:rPr lang="en-US" sz="3400" dirty="0" err="1"/>
              <a:t>dan</a:t>
            </a:r>
            <a:r>
              <a:rPr lang="en-US" sz="3400" dirty="0"/>
              <a:t> </a:t>
            </a:r>
            <a:r>
              <a:rPr lang="en-US" sz="3400" dirty="0" err="1"/>
              <a:t>komponen</a:t>
            </a:r>
            <a:r>
              <a:rPr lang="en-US" sz="3400" dirty="0"/>
              <a:t> </a:t>
            </a:r>
            <a:r>
              <a:rPr lang="en-US" sz="3400" dirty="0" err="1"/>
              <a:t>banyak</a:t>
            </a:r>
            <a:r>
              <a:rPr lang="en-US" sz="3400" dirty="0"/>
              <a:t> </a:t>
            </a:r>
            <a:r>
              <a:rPr lang="en-US" sz="3400" dirty="0" err="1"/>
              <a:t>menyerap</a:t>
            </a:r>
            <a:r>
              <a:rPr lang="en-US" sz="3400" dirty="0"/>
              <a:t> </a:t>
            </a:r>
            <a:r>
              <a:rPr lang="en-US" sz="3400" dirty="0" err="1"/>
              <a:t>tenaga</a:t>
            </a:r>
            <a:r>
              <a:rPr lang="en-US" sz="3400" dirty="0"/>
              <a:t> </a:t>
            </a:r>
            <a:r>
              <a:rPr lang="en-US" sz="3400" dirty="0" err="1"/>
              <a:t>manusia</a:t>
            </a:r>
            <a:r>
              <a:rPr lang="en-US" sz="3400" dirty="0"/>
              <a:t> (</a:t>
            </a:r>
            <a:r>
              <a:rPr lang="en-US" sz="3400" dirty="0" err="1"/>
              <a:t>masyarakat</a:t>
            </a:r>
            <a:r>
              <a:rPr lang="en-US" sz="3400" dirty="0"/>
              <a:t>) </a:t>
            </a:r>
            <a:r>
              <a:rPr lang="en-US" sz="3400" dirty="0" err="1"/>
              <a:t>sehingga</a:t>
            </a:r>
            <a:r>
              <a:rPr lang="en-US" sz="3400" dirty="0"/>
              <a:t> </a:t>
            </a:r>
            <a:r>
              <a:rPr lang="en-US" sz="3400" dirty="0" err="1"/>
              <a:t>bisa</a:t>
            </a:r>
            <a:r>
              <a:rPr lang="en-US" sz="3400" dirty="0"/>
              <a:t> </a:t>
            </a:r>
            <a:r>
              <a:rPr lang="en-US" sz="3400" dirty="0" err="1"/>
              <a:t>terciptanya</a:t>
            </a:r>
            <a:r>
              <a:rPr lang="en-US" sz="3400" dirty="0"/>
              <a:t> </a:t>
            </a:r>
            <a:r>
              <a:rPr lang="en-US" sz="3400" dirty="0" err="1"/>
              <a:t>lapangan</a:t>
            </a:r>
            <a:r>
              <a:rPr lang="en-US" sz="3400" dirty="0"/>
              <a:t> </a:t>
            </a:r>
            <a:r>
              <a:rPr lang="en-US" sz="3400" dirty="0" err="1" smtClean="0"/>
              <a:t>pekerjaan</a:t>
            </a:r>
            <a:endParaRPr lang="en-US" sz="3400" dirty="0" smtClean="0"/>
          </a:p>
          <a:p>
            <a:r>
              <a:rPr lang="en-US" sz="3400" dirty="0" err="1" smtClean="0"/>
              <a:t>waktu</a:t>
            </a:r>
            <a:r>
              <a:rPr lang="en-US" sz="3400" dirty="0" smtClean="0"/>
              <a:t> </a:t>
            </a:r>
            <a:r>
              <a:rPr lang="en-US" sz="3400" dirty="0" err="1"/>
              <a:t>penyampaian</a:t>
            </a:r>
            <a:r>
              <a:rPr lang="en-US" sz="3400" dirty="0"/>
              <a:t> </a:t>
            </a:r>
            <a:r>
              <a:rPr lang="en-US" sz="3400" dirty="0" err="1"/>
              <a:t>laporan</a:t>
            </a:r>
            <a:r>
              <a:rPr lang="en-US" sz="3400" dirty="0"/>
              <a:t> </a:t>
            </a:r>
            <a:r>
              <a:rPr lang="en-US" sz="3400" dirty="0" err="1"/>
              <a:t>keuangan</a:t>
            </a:r>
            <a:r>
              <a:rPr lang="en-US" sz="3400" dirty="0"/>
              <a:t> </a:t>
            </a:r>
            <a:r>
              <a:rPr lang="en-US" sz="3400" dirty="0" err="1" smtClean="0"/>
              <a:t>dalam</a:t>
            </a:r>
            <a:r>
              <a:rPr lang="en-US" sz="3400" dirty="0" smtClean="0"/>
              <a:t> </a:t>
            </a:r>
            <a:r>
              <a:rPr lang="en-US" sz="3400" dirty="0" err="1"/>
              <a:t>Keputusan</a:t>
            </a:r>
            <a:r>
              <a:rPr lang="en-US" sz="3400" dirty="0"/>
              <a:t> </a:t>
            </a:r>
            <a:r>
              <a:rPr lang="en-US" sz="3400" dirty="0" err="1"/>
              <a:t>Ketua</a:t>
            </a:r>
            <a:r>
              <a:rPr lang="en-US" sz="3400" dirty="0"/>
              <a:t> BAPEPAM </a:t>
            </a:r>
            <a:r>
              <a:rPr lang="en-US" sz="3400" dirty="0" err="1"/>
              <a:t>dan</a:t>
            </a:r>
            <a:r>
              <a:rPr lang="en-US" sz="3400" dirty="0"/>
              <a:t> LK </a:t>
            </a:r>
            <a:r>
              <a:rPr lang="en-US" sz="3400" dirty="0" smtClean="0"/>
              <a:t>No. </a:t>
            </a:r>
            <a:r>
              <a:rPr lang="en-US" sz="3400" dirty="0"/>
              <a:t>KEP-346/BL/2011 </a:t>
            </a:r>
            <a:r>
              <a:rPr lang="en-US" sz="3400" dirty="0" err="1" smtClean="0"/>
              <a:t>bahwa</a:t>
            </a:r>
            <a:r>
              <a:rPr lang="en-US" sz="3400" dirty="0" smtClean="0"/>
              <a:t> </a:t>
            </a:r>
            <a:r>
              <a:rPr lang="en-US" sz="3400" dirty="0" err="1"/>
              <a:t>laporan</a:t>
            </a:r>
            <a:r>
              <a:rPr lang="en-US" sz="3400" dirty="0"/>
              <a:t> </a:t>
            </a:r>
            <a:r>
              <a:rPr lang="en-US" sz="3400" dirty="0" err="1"/>
              <a:t>keuangan</a:t>
            </a:r>
            <a:r>
              <a:rPr lang="en-US" sz="3400" dirty="0"/>
              <a:t> </a:t>
            </a:r>
            <a:r>
              <a:rPr lang="en-US" sz="3400" dirty="0" err="1"/>
              <a:t>tahunan</a:t>
            </a:r>
            <a:r>
              <a:rPr lang="en-US" sz="3400" dirty="0"/>
              <a:t> </a:t>
            </a:r>
            <a:r>
              <a:rPr lang="en-US" sz="3400" dirty="0" err="1"/>
              <a:t>wajib</a:t>
            </a:r>
            <a:r>
              <a:rPr lang="en-US" sz="3400" dirty="0"/>
              <a:t> </a:t>
            </a:r>
            <a:r>
              <a:rPr lang="en-US" sz="3400" dirty="0" err="1"/>
              <a:t>disampaikan</a:t>
            </a:r>
            <a:r>
              <a:rPr lang="en-US" sz="3400" dirty="0"/>
              <a:t> </a:t>
            </a:r>
            <a:r>
              <a:rPr lang="en-US" sz="3400" dirty="0" err="1"/>
              <a:t>kepada</a:t>
            </a:r>
            <a:r>
              <a:rPr lang="en-US" sz="3400" dirty="0"/>
              <a:t> BAPEPAM </a:t>
            </a:r>
            <a:r>
              <a:rPr lang="en-US" sz="3400" dirty="0" err="1"/>
              <a:t>dan</a:t>
            </a:r>
            <a:r>
              <a:rPr lang="en-US" sz="3400" dirty="0"/>
              <a:t> LK </a:t>
            </a:r>
            <a:r>
              <a:rPr lang="en-US" sz="3400" dirty="0" err="1" smtClean="0"/>
              <a:t>dan</a:t>
            </a:r>
            <a:r>
              <a:rPr lang="en-US" sz="3400" dirty="0" smtClean="0"/>
              <a:t> OJK </a:t>
            </a:r>
            <a:r>
              <a:rPr lang="en-US" sz="3400" dirty="0"/>
              <a:t>paling </a:t>
            </a:r>
            <a:r>
              <a:rPr lang="en-US" sz="3400" dirty="0" err="1"/>
              <a:t>lambat</a:t>
            </a:r>
            <a:r>
              <a:rPr lang="en-US" sz="3400" dirty="0"/>
              <a:t> </a:t>
            </a:r>
            <a:r>
              <a:rPr lang="en-US" sz="3400" dirty="0" err="1"/>
              <a:t>pada</a:t>
            </a:r>
            <a:r>
              <a:rPr lang="en-US" sz="3400" dirty="0"/>
              <a:t> </a:t>
            </a:r>
            <a:r>
              <a:rPr lang="en-US" sz="3400" dirty="0" err="1"/>
              <a:t>akhir</a:t>
            </a:r>
            <a:r>
              <a:rPr lang="en-US" sz="3400" dirty="0"/>
              <a:t> </a:t>
            </a:r>
            <a:r>
              <a:rPr lang="en-US" sz="3400" dirty="0" err="1"/>
              <a:t>bulan</a:t>
            </a:r>
            <a:r>
              <a:rPr lang="en-US" sz="3400" dirty="0"/>
              <a:t> </a:t>
            </a:r>
            <a:r>
              <a:rPr lang="en-US" sz="3400" dirty="0" err="1"/>
              <a:t>ketiga</a:t>
            </a:r>
            <a:r>
              <a:rPr lang="en-US" sz="3400" dirty="0"/>
              <a:t> (90 </a:t>
            </a:r>
            <a:r>
              <a:rPr lang="en-US" sz="3400" dirty="0" err="1"/>
              <a:t>hari</a:t>
            </a:r>
            <a:r>
              <a:rPr lang="en-US" sz="3400" dirty="0" smtClean="0"/>
              <a:t>) </a:t>
            </a:r>
            <a:r>
              <a:rPr lang="en-US" sz="3400" dirty="0" err="1" smtClean="0"/>
              <a:t>dan</a:t>
            </a:r>
            <a:r>
              <a:rPr lang="en-US" sz="3400" dirty="0"/>
              <a:t> </a:t>
            </a:r>
            <a:r>
              <a:rPr lang="en-US" sz="3400" dirty="0" err="1" smtClean="0"/>
              <a:t>dan</a:t>
            </a:r>
            <a:r>
              <a:rPr lang="en-US" sz="3400" dirty="0" smtClean="0"/>
              <a:t> POJK No.29/2016 paling </a:t>
            </a:r>
            <a:r>
              <a:rPr lang="en-US" sz="3400" dirty="0" err="1" smtClean="0"/>
              <a:t>lambar</a:t>
            </a:r>
            <a:r>
              <a:rPr lang="en-US" sz="3400" dirty="0" smtClean="0"/>
              <a:t> </a:t>
            </a:r>
            <a:r>
              <a:rPr lang="en-US" sz="3400" dirty="0" err="1" smtClean="0"/>
              <a:t>akhir</a:t>
            </a:r>
            <a:r>
              <a:rPr lang="en-US" sz="3400" dirty="0" smtClean="0"/>
              <a:t> </a:t>
            </a:r>
            <a:r>
              <a:rPr lang="en-US" sz="3400" dirty="0" err="1" smtClean="0"/>
              <a:t>bulan</a:t>
            </a:r>
            <a:r>
              <a:rPr lang="en-US" sz="3400" dirty="0" smtClean="0"/>
              <a:t> ke4.</a:t>
            </a:r>
          </a:p>
          <a:p>
            <a:r>
              <a:rPr lang="en-US" sz="3400" dirty="0" err="1"/>
              <a:t>Dalam</a:t>
            </a:r>
            <a:r>
              <a:rPr lang="en-US" sz="3400" dirty="0"/>
              <a:t> </a:t>
            </a:r>
            <a:r>
              <a:rPr lang="en-US" sz="3400" dirty="0" err="1"/>
              <a:t>penelitian</a:t>
            </a:r>
            <a:r>
              <a:rPr lang="en-US" sz="3400" dirty="0"/>
              <a:t> Ahmad </a:t>
            </a:r>
            <a:r>
              <a:rPr lang="en-US" sz="3400" dirty="0" err="1"/>
              <a:t>dan</a:t>
            </a:r>
            <a:r>
              <a:rPr lang="en-US" sz="3400" dirty="0"/>
              <a:t> </a:t>
            </a:r>
            <a:r>
              <a:rPr lang="en-US" sz="3400" dirty="0" err="1"/>
              <a:t>Abidin</a:t>
            </a:r>
            <a:r>
              <a:rPr lang="en-US" sz="3400" dirty="0"/>
              <a:t> (2008) di Malaysia, rata-rata audit delay </a:t>
            </a:r>
            <a:r>
              <a:rPr lang="en-US" sz="3400" dirty="0" err="1"/>
              <a:t>sebesar</a:t>
            </a:r>
            <a:r>
              <a:rPr lang="en-US" sz="3400" dirty="0"/>
              <a:t> 114 </a:t>
            </a:r>
            <a:r>
              <a:rPr lang="en-US" sz="3400" dirty="0" err="1"/>
              <a:t>hari</a:t>
            </a:r>
            <a:r>
              <a:rPr lang="en-US" sz="3400" dirty="0"/>
              <a:t>. </a:t>
            </a:r>
            <a:r>
              <a:rPr lang="en-US" sz="3400" dirty="0" err="1"/>
              <a:t>Sedangkan</a:t>
            </a:r>
            <a:r>
              <a:rPr lang="en-US" sz="3400" dirty="0"/>
              <a:t> </a:t>
            </a:r>
            <a:r>
              <a:rPr lang="en-US" sz="3400" dirty="0" err="1"/>
              <a:t>dalam</a:t>
            </a:r>
            <a:r>
              <a:rPr lang="en-US" sz="3400" dirty="0"/>
              <a:t> </a:t>
            </a:r>
            <a:r>
              <a:rPr lang="en-US" sz="3400" dirty="0" err="1"/>
              <a:t>penelitian</a:t>
            </a:r>
            <a:r>
              <a:rPr lang="en-US" sz="3400" dirty="0"/>
              <a:t> </a:t>
            </a:r>
            <a:r>
              <a:rPr lang="en-US" sz="3400" dirty="0" err="1"/>
              <a:t>Yaacob</a:t>
            </a:r>
            <a:r>
              <a:rPr lang="en-US" sz="3400" dirty="0"/>
              <a:t> </a:t>
            </a:r>
            <a:r>
              <a:rPr lang="en-US" sz="3400" dirty="0" err="1"/>
              <a:t>dan</a:t>
            </a:r>
            <a:r>
              <a:rPr lang="en-US" sz="3400" dirty="0"/>
              <a:t> </a:t>
            </a:r>
            <a:r>
              <a:rPr lang="en-US" sz="3400" dirty="0" err="1"/>
              <a:t>Ayoib</a:t>
            </a:r>
            <a:r>
              <a:rPr lang="en-US" sz="3400" dirty="0"/>
              <a:t> (2012), </a:t>
            </a:r>
            <a:r>
              <a:rPr lang="en-US" sz="3400" dirty="0" smtClean="0"/>
              <a:t>di </a:t>
            </a:r>
            <a:r>
              <a:rPr lang="en-US" sz="3400" dirty="0"/>
              <a:t>Malaysia 101 </a:t>
            </a:r>
            <a:r>
              <a:rPr lang="en-US" sz="3400" dirty="0" err="1" smtClean="0"/>
              <a:t>hari</a:t>
            </a:r>
            <a:r>
              <a:rPr lang="en-US" sz="3400" dirty="0" smtClean="0"/>
              <a:t>.</a:t>
            </a:r>
          </a:p>
          <a:p>
            <a:r>
              <a:rPr lang="en-US" sz="3400" dirty="0" err="1"/>
              <a:t>Faktor</a:t>
            </a:r>
            <a:r>
              <a:rPr lang="en-US" sz="3400" dirty="0"/>
              <a:t> </a:t>
            </a:r>
            <a:r>
              <a:rPr lang="en-US" sz="3400" dirty="0" err="1"/>
              <a:t>pertama</a:t>
            </a:r>
            <a:r>
              <a:rPr lang="en-US" sz="3400" dirty="0"/>
              <a:t> yang </a:t>
            </a:r>
            <a:r>
              <a:rPr lang="en-US" sz="3400" dirty="0" err="1"/>
              <a:t>mempengaruhi</a:t>
            </a:r>
            <a:r>
              <a:rPr lang="en-US" sz="3400" dirty="0"/>
              <a:t> </a:t>
            </a:r>
            <a:r>
              <a:rPr lang="en-US" sz="3400" i="1" dirty="0"/>
              <a:t>audit delay</a:t>
            </a:r>
            <a:r>
              <a:rPr lang="en-US" sz="3400" dirty="0"/>
              <a:t> </a:t>
            </a:r>
            <a:r>
              <a:rPr lang="en-US" sz="3400" dirty="0" err="1"/>
              <a:t>dalam</a:t>
            </a:r>
            <a:r>
              <a:rPr lang="en-US" sz="3400" dirty="0"/>
              <a:t> </a:t>
            </a:r>
            <a:r>
              <a:rPr lang="en-US" sz="3400" dirty="0" err="1"/>
              <a:t>penelitian</a:t>
            </a:r>
            <a:r>
              <a:rPr lang="en-US" sz="3400" dirty="0"/>
              <a:t> </a:t>
            </a:r>
            <a:r>
              <a:rPr lang="en-US" sz="3400" dirty="0" err="1"/>
              <a:t>ini</a:t>
            </a:r>
            <a:r>
              <a:rPr lang="en-US" sz="3400" dirty="0"/>
              <a:t> </a:t>
            </a:r>
            <a:r>
              <a:rPr lang="en-US" sz="3400" dirty="0" err="1"/>
              <a:t>adalah</a:t>
            </a:r>
            <a:r>
              <a:rPr lang="en-US" sz="3400" dirty="0"/>
              <a:t> </a:t>
            </a:r>
            <a:r>
              <a:rPr lang="en-US" sz="3400" dirty="0" err="1"/>
              <a:t>reputasi</a:t>
            </a:r>
            <a:r>
              <a:rPr lang="en-US" sz="3400" dirty="0"/>
              <a:t> auditor. </a:t>
            </a:r>
            <a:r>
              <a:rPr lang="en-US" sz="3400" dirty="0" err="1"/>
              <a:t>Prastiwi</a:t>
            </a:r>
            <a:r>
              <a:rPr lang="en-US" sz="3400" dirty="0"/>
              <a:t> et.al (2018), </a:t>
            </a:r>
            <a:r>
              <a:rPr lang="en-US" sz="3400" dirty="0" err="1"/>
              <a:t>reputasi</a:t>
            </a:r>
            <a:r>
              <a:rPr lang="en-US" sz="3400" dirty="0"/>
              <a:t> auditor </a:t>
            </a:r>
            <a:r>
              <a:rPr lang="en-US" sz="3400" dirty="0" err="1"/>
              <a:t>berpengaruh</a:t>
            </a:r>
            <a:r>
              <a:rPr lang="en-US" sz="3400" dirty="0"/>
              <a:t> </a:t>
            </a:r>
            <a:r>
              <a:rPr lang="en-US" sz="3400" dirty="0" err="1"/>
              <a:t>negatif</a:t>
            </a:r>
            <a:r>
              <a:rPr lang="en-US" sz="3400" dirty="0"/>
              <a:t> </a:t>
            </a:r>
            <a:r>
              <a:rPr lang="en-US" sz="3400" dirty="0" err="1"/>
              <a:t>terhadap</a:t>
            </a:r>
            <a:r>
              <a:rPr lang="en-US" sz="3400" dirty="0"/>
              <a:t> </a:t>
            </a:r>
            <a:r>
              <a:rPr lang="en-US" sz="3400" i="1" dirty="0"/>
              <a:t>audit delay</a:t>
            </a:r>
            <a:r>
              <a:rPr lang="en-US" sz="3400" dirty="0"/>
              <a:t>. </a:t>
            </a:r>
            <a:r>
              <a:rPr lang="en-US" sz="3400" dirty="0" err="1"/>
              <a:t>Sedangkan</a:t>
            </a:r>
            <a:r>
              <a:rPr lang="en-US" sz="3400" dirty="0"/>
              <a:t> </a:t>
            </a:r>
            <a:r>
              <a:rPr lang="en-US" sz="3400" dirty="0" err="1"/>
              <a:t>dalam</a:t>
            </a:r>
            <a:r>
              <a:rPr lang="en-US" sz="3400" dirty="0"/>
              <a:t> </a:t>
            </a:r>
            <a:r>
              <a:rPr lang="en-US" sz="3400" dirty="0" err="1"/>
              <a:t>penelitian</a:t>
            </a:r>
            <a:r>
              <a:rPr lang="en-US" sz="3400" dirty="0"/>
              <a:t> </a:t>
            </a:r>
            <a:r>
              <a:rPr lang="en-US" sz="3400" dirty="0" err="1"/>
              <a:t>Puji</a:t>
            </a:r>
            <a:r>
              <a:rPr lang="en-US" sz="3400" dirty="0"/>
              <a:t> </a:t>
            </a:r>
            <a:r>
              <a:rPr lang="en-US" sz="3400" dirty="0" err="1"/>
              <a:t>Astuti</a:t>
            </a:r>
            <a:r>
              <a:rPr lang="en-US" sz="3400" dirty="0"/>
              <a:t> (2019), </a:t>
            </a:r>
            <a:r>
              <a:rPr lang="en-US" sz="3400" dirty="0" err="1"/>
              <a:t>Witono</a:t>
            </a:r>
            <a:r>
              <a:rPr lang="en-US" sz="3400" dirty="0"/>
              <a:t> </a:t>
            </a:r>
            <a:r>
              <a:rPr lang="en-US" sz="3400" dirty="0" err="1"/>
              <a:t>dan</a:t>
            </a:r>
            <a:r>
              <a:rPr lang="en-US" sz="3400" dirty="0"/>
              <a:t> </a:t>
            </a:r>
            <a:r>
              <a:rPr lang="en-US" sz="3400" dirty="0" err="1"/>
              <a:t>Damayanti</a:t>
            </a:r>
            <a:r>
              <a:rPr lang="en-US" sz="3400" dirty="0"/>
              <a:t> (2019), </a:t>
            </a:r>
            <a:r>
              <a:rPr lang="en-US" sz="3400" dirty="0" err="1"/>
              <a:t>reputasi</a:t>
            </a:r>
            <a:r>
              <a:rPr lang="en-US" sz="3400" dirty="0"/>
              <a:t> auditor </a:t>
            </a:r>
            <a:r>
              <a:rPr lang="en-US" sz="3400" dirty="0" err="1"/>
              <a:t>berpengaruh</a:t>
            </a:r>
            <a:r>
              <a:rPr lang="en-US" sz="3400" dirty="0"/>
              <a:t> </a:t>
            </a:r>
            <a:r>
              <a:rPr lang="en-US" sz="3400" dirty="0" err="1"/>
              <a:t>positif</a:t>
            </a:r>
            <a:r>
              <a:rPr lang="en-US" sz="3400" dirty="0"/>
              <a:t> </a:t>
            </a:r>
            <a:r>
              <a:rPr lang="en-US" sz="3400" dirty="0" err="1"/>
              <a:t>signifikan</a:t>
            </a:r>
            <a:r>
              <a:rPr lang="en-US" sz="3400" dirty="0"/>
              <a:t> </a:t>
            </a:r>
            <a:r>
              <a:rPr lang="en-US" sz="3400" dirty="0" err="1"/>
              <a:t>terhadap</a:t>
            </a:r>
            <a:r>
              <a:rPr lang="en-US" sz="3400" dirty="0"/>
              <a:t> </a:t>
            </a:r>
            <a:r>
              <a:rPr lang="en-US" sz="3400" i="1" dirty="0"/>
              <a:t>audit delay</a:t>
            </a:r>
            <a:r>
              <a:rPr lang="en-US" sz="3400" dirty="0"/>
              <a:t>.</a:t>
            </a:r>
          </a:p>
          <a:p>
            <a:r>
              <a:rPr lang="en-US" sz="3400" dirty="0" err="1"/>
              <a:t>Faktor</a:t>
            </a:r>
            <a:r>
              <a:rPr lang="en-US" sz="3400" dirty="0"/>
              <a:t> </a:t>
            </a:r>
            <a:r>
              <a:rPr lang="en-US" sz="3400" dirty="0" err="1"/>
              <a:t>kedua</a:t>
            </a:r>
            <a:r>
              <a:rPr lang="en-US" sz="3400" dirty="0"/>
              <a:t> yang </a:t>
            </a:r>
            <a:r>
              <a:rPr lang="en-US" sz="3400" dirty="0" err="1"/>
              <a:t>mempengaruhi</a:t>
            </a:r>
            <a:r>
              <a:rPr lang="en-US" sz="3400" dirty="0"/>
              <a:t> </a:t>
            </a:r>
            <a:r>
              <a:rPr lang="en-US" sz="3400" i="1" dirty="0"/>
              <a:t>audit delay</a:t>
            </a:r>
            <a:r>
              <a:rPr lang="en-US" sz="3400" dirty="0"/>
              <a:t> </a:t>
            </a:r>
            <a:r>
              <a:rPr lang="en-US" sz="3400" dirty="0" err="1"/>
              <a:t>adalah</a:t>
            </a:r>
            <a:r>
              <a:rPr lang="en-US" sz="3400" dirty="0"/>
              <a:t> </a:t>
            </a:r>
            <a:r>
              <a:rPr lang="en-US" sz="3400" dirty="0" err="1"/>
              <a:t>opini</a:t>
            </a:r>
            <a:r>
              <a:rPr lang="en-US" sz="3400" dirty="0"/>
              <a:t> audit. </a:t>
            </a:r>
            <a:r>
              <a:rPr lang="en-US" sz="3400" dirty="0" err="1"/>
              <a:t>Dalam</a:t>
            </a:r>
            <a:r>
              <a:rPr lang="en-US" sz="3400" dirty="0"/>
              <a:t> </a:t>
            </a:r>
            <a:r>
              <a:rPr lang="en-US" sz="3400" dirty="0" err="1"/>
              <a:t>penelitian</a:t>
            </a:r>
            <a:r>
              <a:rPr lang="en-US" sz="3400" dirty="0"/>
              <a:t> </a:t>
            </a:r>
            <a:r>
              <a:rPr lang="en-US" sz="3400" dirty="0" err="1"/>
              <a:t>Rustiarini</a:t>
            </a:r>
            <a:r>
              <a:rPr lang="en-US" sz="3400" dirty="0"/>
              <a:t> </a:t>
            </a:r>
            <a:r>
              <a:rPr lang="en-US" sz="3400" dirty="0" err="1"/>
              <a:t>dan</a:t>
            </a:r>
            <a:r>
              <a:rPr lang="en-US" sz="3400" dirty="0"/>
              <a:t> </a:t>
            </a:r>
            <a:r>
              <a:rPr lang="en-US" sz="3400" dirty="0" err="1"/>
              <a:t>Sugiarti</a:t>
            </a:r>
            <a:r>
              <a:rPr lang="en-US" sz="3400" dirty="0"/>
              <a:t> (2013), Lestari </a:t>
            </a:r>
            <a:r>
              <a:rPr lang="en-US" sz="3400" dirty="0" err="1"/>
              <a:t>dan</a:t>
            </a:r>
            <a:r>
              <a:rPr lang="en-US" sz="3400" dirty="0"/>
              <a:t> </a:t>
            </a:r>
            <a:r>
              <a:rPr lang="en-US" sz="3400" dirty="0" err="1"/>
              <a:t>Latrini</a:t>
            </a:r>
            <a:r>
              <a:rPr lang="en-US" sz="3400" dirty="0"/>
              <a:t> (2018), </a:t>
            </a:r>
            <a:r>
              <a:rPr lang="en-US" sz="3400" dirty="0" err="1"/>
              <a:t>Fitria</a:t>
            </a:r>
            <a:r>
              <a:rPr lang="en-US" sz="3400" dirty="0"/>
              <a:t> </a:t>
            </a:r>
            <a:r>
              <a:rPr lang="en-US" sz="3400" dirty="0" err="1"/>
              <a:t>dan</a:t>
            </a:r>
            <a:r>
              <a:rPr lang="en-US" sz="3400" dirty="0"/>
              <a:t> </a:t>
            </a:r>
            <a:r>
              <a:rPr lang="en-US" sz="3400" dirty="0" err="1"/>
              <a:t>Mustikawati</a:t>
            </a:r>
            <a:r>
              <a:rPr lang="en-US" sz="3400" dirty="0"/>
              <a:t> (2015), </a:t>
            </a:r>
            <a:r>
              <a:rPr lang="en-US" sz="3400" dirty="0" err="1"/>
              <a:t>Laurencius</a:t>
            </a:r>
            <a:r>
              <a:rPr lang="en-US" sz="3400" dirty="0"/>
              <a:t> et.al (2018), </a:t>
            </a:r>
            <a:r>
              <a:rPr lang="en-US" sz="3400" dirty="0" err="1"/>
              <a:t>opini</a:t>
            </a:r>
            <a:r>
              <a:rPr lang="en-US" sz="3400" dirty="0"/>
              <a:t> auditor </a:t>
            </a:r>
            <a:r>
              <a:rPr lang="en-US" sz="3400" dirty="0" err="1"/>
              <a:t>tidak</a:t>
            </a:r>
            <a:r>
              <a:rPr lang="en-US" sz="3400" dirty="0"/>
              <a:t> </a:t>
            </a:r>
            <a:r>
              <a:rPr lang="en-US" sz="3400" dirty="0" err="1"/>
              <a:t>berpengaruh</a:t>
            </a:r>
            <a:r>
              <a:rPr lang="en-US" sz="3400" dirty="0"/>
              <a:t> </a:t>
            </a:r>
            <a:r>
              <a:rPr lang="en-US" sz="3400" dirty="0" err="1"/>
              <a:t>terhadap</a:t>
            </a:r>
            <a:r>
              <a:rPr lang="en-US" sz="3400" dirty="0"/>
              <a:t> </a:t>
            </a:r>
            <a:r>
              <a:rPr lang="en-US" sz="3400" i="1" dirty="0"/>
              <a:t>audit </a:t>
            </a:r>
            <a:r>
              <a:rPr lang="en-US" sz="3400" i="1" dirty="0" smtClean="0"/>
              <a:t>delay</a:t>
            </a:r>
          </a:p>
          <a:p>
            <a:r>
              <a:rPr lang="en-US" sz="3400" dirty="0" err="1"/>
              <a:t>Selanjutnya</a:t>
            </a:r>
            <a:r>
              <a:rPr lang="en-US" sz="3400" dirty="0"/>
              <a:t>, </a:t>
            </a:r>
            <a:r>
              <a:rPr lang="en-US" sz="3400" dirty="0" err="1"/>
              <a:t>faktor</a:t>
            </a:r>
            <a:r>
              <a:rPr lang="en-US" sz="3400" dirty="0"/>
              <a:t> </a:t>
            </a:r>
            <a:r>
              <a:rPr lang="en-US" sz="3400" dirty="0" err="1"/>
              <a:t>ketiga</a:t>
            </a:r>
            <a:r>
              <a:rPr lang="en-US" sz="3400" dirty="0"/>
              <a:t> yang </a:t>
            </a:r>
            <a:r>
              <a:rPr lang="en-US" sz="3400" dirty="0" err="1"/>
              <a:t>mempengaruhi</a:t>
            </a:r>
            <a:r>
              <a:rPr lang="en-US" sz="3400" dirty="0"/>
              <a:t> </a:t>
            </a:r>
            <a:r>
              <a:rPr lang="en-US" sz="3400" i="1" dirty="0"/>
              <a:t>audit delay</a:t>
            </a:r>
            <a:r>
              <a:rPr lang="en-US" sz="3400" dirty="0"/>
              <a:t> </a:t>
            </a:r>
            <a:r>
              <a:rPr lang="en-US" sz="3400" dirty="0" err="1"/>
              <a:t>adalah</a:t>
            </a:r>
            <a:r>
              <a:rPr lang="en-US" sz="3400" dirty="0"/>
              <a:t> </a:t>
            </a:r>
            <a:r>
              <a:rPr lang="en-US" sz="3400" dirty="0" err="1"/>
              <a:t>ukuran</a:t>
            </a:r>
            <a:r>
              <a:rPr lang="en-US" sz="3400" dirty="0"/>
              <a:t> </a:t>
            </a:r>
            <a:r>
              <a:rPr lang="en-US" sz="3400" dirty="0" err="1"/>
              <a:t>perusahaan</a:t>
            </a:r>
            <a:r>
              <a:rPr lang="en-US" sz="3400" dirty="0"/>
              <a:t>. </a:t>
            </a:r>
            <a:r>
              <a:rPr lang="en-US" sz="3400" dirty="0" err="1"/>
              <a:t>Menurut</a:t>
            </a:r>
            <a:r>
              <a:rPr lang="en-US" sz="3400" dirty="0"/>
              <a:t> </a:t>
            </a:r>
            <a:r>
              <a:rPr lang="en-US" sz="3400" dirty="0" err="1"/>
              <a:t>hasil</a:t>
            </a:r>
            <a:r>
              <a:rPr lang="en-US" sz="3400" dirty="0"/>
              <a:t> </a:t>
            </a:r>
            <a:r>
              <a:rPr lang="en-US" sz="3400" dirty="0" err="1"/>
              <a:t>penelitian</a:t>
            </a:r>
            <a:r>
              <a:rPr lang="en-US" sz="3400" dirty="0"/>
              <a:t> </a:t>
            </a:r>
            <a:r>
              <a:rPr lang="en-US" sz="3400" dirty="0" err="1"/>
              <a:t>dari</a:t>
            </a:r>
            <a:r>
              <a:rPr lang="en-US" sz="3400" dirty="0"/>
              <a:t> </a:t>
            </a:r>
            <a:r>
              <a:rPr lang="en-US" sz="3400" dirty="0" err="1"/>
              <a:t>Prastiwi</a:t>
            </a:r>
            <a:r>
              <a:rPr lang="en-US" sz="3400" dirty="0"/>
              <a:t> et., al (2018), </a:t>
            </a:r>
            <a:r>
              <a:rPr lang="en-US" sz="3400" dirty="0" err="1"/>
              <a:t>Fitria</a:t>
            </a:r>
            <a:r>
              <a:rPr lang="en-US" sz="3400" dirty="0"/>
              <a:t> </a:t>
            </a:r>
            <a:r>
              <a:rPr lang="en-US" sz="3400" dirty="0" err="1"/>
              <a:t>dan</a:t>
            </a:r>
            <a:r>
              <a:rPr lang="en-US" sz="3400" dirty="0"/>
              <a:t> </a:t>
            </a:r>
            <a:r>
              <a:rPr lang="en-US" sz="3400" dirty="0" err="1"/>
              <a:t>Mustikawati</a:t>
            </a:r>
            <a:r>
              <a:rPr lang="en-US" sz="3400" dirty="0"/>
              <a:t> (2015), </a:t>
            </a:r>
            <a:r>
              <a:rPr lang="en-US" sz="3400" dirty="0" err="1"/>
              <a:t>Wirykriyana</a:t>
            </a:r>
            <a:r>
              <a:rPr lang="en-US" sz="3400" dirty="0"/>
              <a:t> </a:t>
            </a:r>
            <a:r>
              <a:rPr lang="en-US" sz="3400" dirty="0" err="1"/>
              <a:t>dan</a:t>
            </a:r>
            <a:r>
              <a:rPr lang="en-US" sz="3400" dirty="0"/>
              <a:t> </a:t>
            </a:r>
            <a:r>
              <a:rPr lang="en-US" sz="3400" dirty="0" err="1"/>
              <a:t>Widhiyanti</a:t>
            </a:r>
            <a:r>
              <a:rPr lang="en-US" sz="3400" dirty="0"/>
              <a:t> (2017), </a:t>
            </a:r>
            <a:r>
              <a:rPr lang="en-US" sz="3400" dirty="0" err="1"/>
              <a:t>Syahri</a:t>
            </a:r>
            <a:r>
              <a:rPr lang="en-US" sz="3400" dirty="0"/>
              <a:t> </a:t>
            </a:r>
            <a:r>
              <a:rPr lang="en-US" sz="3400" dirty="0" err="1"/>
              <a:t>dan</a:t>
            </a:r>
            <a:r>
              <a:rPr lang="en-US" sz="3400" dirty="0"/>
              <a:t> Suzan (2018), </a:t>
            </a:r>
            <a:r>
              <a:rPr lang="en-US" sz="3400" dirty="0" err="1"/>
              <a:t>dan</a:t>
            </a:r>
            <a:r>
              <a:rPr lang="en-US" sz="3400" dirty="0"/>
              <a:t> </a:t>
            </a:r>
            <a:r>
              <a:rPr lang="en-US" sz="3400" dirty="0" err="1"/>
              <a:t>Puji</a:t>
            </a:r>
            <a:r>
              <a:rPr lang="en-US" sz="3400" dirty="0"/>
              <a:t> </a:t>
            </a:r>
            <a:r>
              <a:rPr lang="en-US" sz="3400" dirty="0" err="1"/>
              <a:t>Astuti</a:t>
            </a:r>
            <a:r>
              <a:rPr lang="en-US" sz="3400" dirty="0"/>
              <a:t> (2019), </a:t>
            </a:r>
            <a:r>
              <a:rPr lang="en-US" sz="3400" dirty="0" err="1"/>
              <a:t>menunjukkan</a:t>
            </a:r>
            <a:r>
              <a:rPr lang="en-US" sz="3400" dirty="0"/>
              <a:t> </a:t>
            </a:r>
            <a:r>
              <a:rPr lang="en-US" sz="3400" dirty="0" err="1"/>
              <a:t>bahwa</a:t>
            </a:r>
            <a:r>
              <a:rPr lang="en-US" sz="3400" dirty="0"/>
              <a:t> </a:t>
            </a:r>
            <a:r>
              <a:rPr lang="en-US" sz="3400" dirty="0" err="1"/>
              <a:t>faktor</a:t>
            </a:r>
            <a:r>
              <a:rPr lang="en-US" sz="3400" dirty="0"/>
              <a:t> </a:t>
            </a:r>
            <a:r>
              <a:rPr lang="en-US" sz="3400" dirty="0" err="1"/>
              <a:t>ukuran</a:t>
            </a:r>
            <a:r>
              <a:rPr lang="en-US" sz="3400" dirty="0"/>
              <a:t> </a:t>
            </a:r>
            <a:r>
              <a:rPr lang="en-US" sz="3400" dirty="0" err="1"/>
              <a:t>perusahaan</a:t>
            </a:r>
            <a:r>
              <a:rPr lang="en-US" sz="3400" dirty="0"/>
              <a:t> </a:t>
            </a:r>
            <a:r>
              <a:rPr lang="en-US" sz="3400" dirty="0" err="1"/>
              <a:t>tidak</a:t>
            </a:r>
            <a:r>
              <a:rPr lang="en-US" sz="3400" dirty="0"/>
              <a:t> </a:t>
            </a:r>
            <a:r>
              <a:rPr lang="en-US" sz="3400" dirty="0" err="1"/>
              <a:t>berpengaruh</a:t>
            </a:r>
            <a:r>
              <a:rPr lang="en-US" sz="3400" dirty="0"/>
              <a:t> </a:t>
            </a:r>
            <a:r>
              <a:rPr lang="en-US" sz="3400" dirty="0" err="1"/>
              <a:t>terhadap</a:t>
            </a:r>
            <a:r>
              <a:rPr lang="en-US" sz="3400" dirty="0"/>
              <a:t> </a:t>
            </a:r>
            <a:r>
              <a:rPr lang="en-US" sz="3400" i="1" dirty="0"/>
              <a:t>audit delay</a:t>
            </a:r>
            <a:r>
              <a:rPr lang="en-US" sz="3400" dirty="0" smtClean="0"/>
              <a:t>.</a:t>
            </a:r>
          </a:p>
          <a:p>
            <a:r>
              <a:rPr lang="en-US" sz="3400" dirty="0" err="1"/>
              <a:t>Faktor</a:t>
            </a:r>
            <a:r>
              <a:rPr lang="en-US" sz="3400" dirty="0"/>
              <a:t> </a:t>
            </a:r>
            <a:r>
              <a:rPr lang="en-US" sz="3400" dirty="0" err="1"/>
              <a:t>terakhir</a:t>
            </a:r>
            <a:r>
              <a:rPr lang="en-US" sz="3400" dirty="0"/>
              <a:t> </a:t>
            </a:r>
            <a:r>
              <a:rPr lang="en-US" sz="3400" dirty="0" err="1"/>
              <a:t>adalah</a:t>
            </a:r>
            <a:r>
              <a:rPr lang="en-US" sz="3400" dirty="0"/>
              <a:t> </a:t>
            </a:r>
            <a:r>
              <a:rPr lang="en-US" sz="3400" dirty="0" err="1"/>
              <a:t>profitabilitas</a:t>
            </a:r>
            <a:r>
              <a:rPr lang="en-US" sz="3400" dirty="0"/>
              <a:t>. </a:t>
            </a:r>
            <a:r>
              <a:rPr lang="en-US" sz="3400" dirty="0" err="1"/>
              <a:t>Menurut</a:t>
            </a:r>
            <a:r>
              <a:rPr lang="en-US" sz="3400" dirty="0"/>
              <a:t> Silvia </a:t>
            </a:r>
            <a:r>
              <a:rPr lang="en-US" sz="3400" dirty="0" err="1"/>
              <a:t>dan</a:t>
            </a:r>
            <a:r>
              <a:rPr lang="en-US" sz="3400" dirty="0"/>
              <a:t> </a:t>
            </a:r>
            <a:r>
              <a:rPr lang="en-US" sz="3400" dirty="0" err="1"/>
              <a:t>Wirakusuma</a:t>
            </a:r>
            <a:r>
              <a:rPr lang="en-US" sz="3400" dirty="0"/>
              <a:t> (2013), </a:t>
            </a:r>
            <a:r>
              <a:rPr lang="en-US" sz="3400" dirty="0" err="1"/>
              <a:t>Simatupang</a:t>
            </a:r>
            <a:r>
              <a:rPr lang="en-US" sz="3400" dirty="0"/>
              <a:t> et., al (2018) </a:t>
            </a:r>
            <a:r>
              <a:rPr lang="en-US" sz="3400" dirty="0" err="1"/>
              <a:t>profitabilitas</a:t>
            </a:r>
            <a:r>
              <a:rPr lang="en-US" sz="3400" dirty="0"/>
              <a:t> </a:t>
            </a:r>
            <a:r>
              <a:rPr lang="en-US" sz="3400" dirty="0" err="1"/>
              <a:t>tidak</a:t>
            </a:r>
            <a:r>
              <a:rPr lang="en-US" sz="3400" dirty="0"/>
              <a:t> </a:t>
            </a:r>
            <a:r>
              <a:rPr lang="en-US" sz="3400" dirty="0" err="1"/>
              <a:t>berpengaruh</a:t>
            </a:r>
            <a:r>
              <a:rPr lang="en-US" sz="3400" dirty="0"/>
              <a:t> </a:t>
            </a:r>
            <a:r>
              <a:rPr lang="en-US" sz="3400" dirty="0" err="1"/>
              <a:t>terhadap</a:t>
            </a:r>
            <a:r>
              <a:rPr lang="en-US" sz="3400" dirty="0"/>
              <a:t> </a:t>
            </a:r>
            <a:r>
              <a:rPr lang="en-US" sz="3400" i="1" dirty="0"/>
              <a:t>audit delay</a:t>
            </a:r>
            <a:r>
              <a:rPr lang="en-US" sz="3400" dirty="0"/>
              <a:t>. </a:t>
            </a:r>
            <a:r>
              <a:rPr lang="en-US" sz="3400" dirty="0" err="1"/>
              <a:t>Hasil</a:t>
            </a:r>
            <a:r>
              <a:rPr lang="en-US" sz="3400" dirty="0"/>
              <a:t> </a:t>
            </a:r>
            <a:r>
              <a:rPr lang="en-US" sz="3400" dirty="0" err="1"/>
              <a:t>penelitian</a:t>
            </a:r>
            <a:r>
              <a:rPr lang="en-US" sz="3400" dirty="0"/>
              <a:t> </a:t>
            </a:r>
            <a:r>
              <a:rPr lang="en-US" sz="3400" dirty="0" err="1"/>
              <a:t>Fitria</a:t>
            </a:r>
            <a:r>
              <a:rPr lang="en-US" sz="3400" dirty="0"/>
              <a:t> </a:t>
            </a:r>
            <a:r>
              <a:rPr lang="en-US" sz="3400" dirty="0" err="1"/>
              <a:t>dan</a:t>
            </a:r>
            <a:r>
              <a:rPr lang="en-US" sz="3400" dirty="0"/>
              <a:t> </a:t>
            </a:r>
            <a:r>
              <a:rPr lang="en-US" sz="3400" dirty="0" err="1"/>
              <a:t>Mustikawati</a:t>
            </a:r>
            <a:r>
              <a:rPr lang="en-US" sz="3400" dirty="0"/>
              <a:t> (2015) </a:t>
            </a:r>
            <a:r>
              <a:rPr lang="en-US" sz="3400" dirty="0" err="1"/>
              <a:t>menunjukkan</a:t>
            </a:r>
            <a:r>
              <a:rPr lang="en-US" sz="3400" dirty="0"/>
              <a:t> </a:t>
            </a:r>
            <a:r>
              <a:rPr lang="en-US" sz="3400" dirty="0" err="1"/>
              <a:t>variabel</a:t>
            </a:r>
            <a:r>
              <a:rPr lang="en-US" sz="3400" dirty="0"/>
              <a:t> </a:t>
            </a:r>
            <a:r>
              <a:rPr lang="en-US" sz="3400" dirty="0" err="1"/>
              <a:t>proftabilitas</a:t>
            </a:r>
            <a:r>
              <a:rPr lang="en-US" sz="3400" dirty="0"/>
              <a:t> </a:t>
            </a:r>
            <a:r>
              <a:rPr lang="en-US" sz="3400" dirty="0" err="1"/>
              <a:t>berpengaruh</a:t>
            </a:r>
            <a:r>
              <a:rPr lang="en-US" sz="3400" dirty="0"/>
              <a:t> </a:t>
            </a:r>
            <a:r>
              <a:rPr lang="en-US" sz="3400" dirty="0" err="1"/>
              <a:t>positif</a:t>
            </a:r>
            <a:r>
              <a:rPr lang="en-US" sz="3400" dirty="0"/>
              <a:t> </a:t>
            </a:r>
            <a:r>
              <a:rPr lang="en-US" sz="3400" dirty="0" err="1"/>
              <a:t>signifikan</a:t>
            </a:r>
            <a:r>
              <a:rPr lang="en-US" sz="3400" dirty="0"/>
              <a:t> </a:t>
            </a:r>
            <a:r>
              <a:rPr lang="en-US" sz="3400" dirty="0" err="1"/>
              <a:t>terhadap</a:t>
            </a:r>
            <a:r>
              <a:rPr lang="en-US" sz="3400" dirty="0"/>
              <a:t> </a:t>
            </a:r>
            <a:r>
              <a:rPr lang="en-US" sz="3400" i="1" dirty="0"/>
              <a:t>audit delay</a:t>
            </a:r>
            <a:r>
              <a:rPr lang="en-US" sz="3400" dirty="0"/>
              <a:t>. </a:t>
            </a:r>
            <a:r>
              <a:rPr lang="en-US" sz="3400" dirty="0" err="1"/>
              <a:t>Menurut</a:t>
            </a:r>
            <a:r>
              <a:rPr lang="en-US" sz="3400" dirty="0"/>
              <a:t> Imam </a:t>
            </a:r>
            <a:r>
              <a:rPr lang="en-US" sz="3400" dirty="0" err="1"/>
              <a:t>dan</a:t>
            </a:r>
            <a:r>
              <a:rPr lang="en-US" sz="3400" dirty="0"/>
              <a:t> </a:t>
            </a:r>
            <a:r>
              <a:rPr lang="en-US" sz="3400" dirty="0" err="1"/>
              <a:t>Yudowati</a:t>
            </a:r>
            <a:r>
              <a:rPr lang="en-US" sz="3400" dirty="0"/>
              <a:t> (2018), </a:t>
            </a:r>
            <a:r>
              <a:rPr lang="en-US" sz="3400" dirty="0" err="1"/>
              <a:t>profitabilitas</a:t>
            </a:r>
            <a:r>
              <a:rPr lang="en-US" sz="3400" dirty="0"/>
              <a:t> </a:t>
            </a:r>
            <a:r>
              <a:rPr lang="en-US" sz="3400" dirty="0" err="1"/>
              <a:t>berpengaruh</a:t>
            </a:r>
            <a:r>
              <a:rPr lang="en-US" sz="3400" dirty="0"/>
              <a:t> </a:t>
            </a:r>
            <a:r>
              <a:rPr lang="en-US" sz="3400" dirty="0" err="1"/>
              <a:t>negatif</a:t>
            </a:r>
            <a:r>
              <a:rPr lang="en-US" sz="3400" dirty="0"/>
              <a:t> </a:t>
            </a:r>
            <a:r>
              <a:rPr lang="en-US" sz="3400" dirty="0" err="1"/>
              <a:t>signifikan</a:t>
            </a:r>
            <a:r>
              <a:rPr lang="en-US" sz="3400" dirty="0"/>
              <a:t> </a:t>
            </a:r>
            <a:r>
              <a:rPr lang="en-US" sz="3400" dirty="0" err="1"/>
              <a:t>terhadap</a:t>
            </a:r>
            <a:r>
              <a:rPr lang="en-US" sz="3400" dirty="0"/>
              <a:t> </a:t>
            </a:r>
            <a:r>
              <a:rPr lang="en-US" sz="3400" i="1" dirty="0"/>
              <a:t>audit delay</a:t>
            </a:r>
            <a:r>
              <a:rPr lang="en-US" sz="3400" dirty="0"/>
              <a:t>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817224" y="2151531"/>
            <a:ext cx="3536576" cy="32407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/>
              <a:t>Rumusan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: </a:t>
            </a:r>
            <a:endParaRPr lang="en-US" sz="2000" dirty="0" smtClean="0"/>
          </a:p>
          <a:p>
            <a:r>
              <a:rPr lang="en-US" sz="2000" dirty="0" err="1" smtClean="0"/>
              <a:t>apakah</a:t>
            </a:r>
            <a:r>
              <a:rPr lang="en-US" sz="2000" dirty="0" smtClean="0"/>
              <a:t> </a:t>
            </a:r>
            <a:r>
              <a:rPr lang="en-US" sz="2000" dirty="0" err="1"/>
              <a:t>faktor</a:t>
            </a:r>
            <a:r>
              <a:rPr lang="en-US" sz="2000" dirty="0"/>
              <a:t> </a:t>
            </a:r>
            <a:r>
              <a:rPr lang="en-US" sz="2000" dirty="0" err="1"/>
              <a:t>reputasi</a:t>
            </a:r>
            <a:r>
              <a:rPr lang="en-US" sz="2000" dirty="0"/>
              <a:t> auditor, </a:t>
            </a:r>
            <a:r>
              <a:rPr lang="en-US" sz="2000" dirty="0" err="1"/>
              <a:t>opini</a:t>
            </a:r>
            <a:r>
              <a:rPr lang="en-US" sz="2000" dirty="0"/>
              <a:t> audit, </a:t>
            </a:r>
            <a:r>
              <a:rPr lang="en-US" sz="2000" dirty="0" err="1"/>
              <a:t>ukuran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, </a:t>
            </a:r>
            <a:r>
              <a:rPr lang="en-US" sz="2000" dirty="0" err="1"/>
              <a:t>profitabilitas</a:t>
            </a:r>
            <a:r>
              <a:rPr lang="en-US" sz="2000" dirty="0"/>
              <a:t> </a:t>
            </a:r>
            <a:r>
              <a:rPr lang="en-US" sz="2000" dirty="0" err="1"/>
              <a:t>mempengaruhi</a:t>
            </a:r>
            <a:r>
              <a:rPr lang="en-US" sz="2000" dirty="0"/>
              <a:t> audit delay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 </a:t>
            </a:r>
            <a:r>
              <a:rPr lang="en-US" sz="2000" dirty="0" err="1"/>
              <a:t>otomotif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komponen</a:t>
            </a:r>
            <a:r>
              <a:rPr lang="en-US" sz="2000" dirty="0"/>
              <a:t> di Bursa </a:t>
            </a:r>
            <a:r>
              <a:rPr lang="en-US" sz="2000" dirty="0" err="1"/>
              <a:t>Efek</a:t>
            </a:r>
            <a:r>
              <a:rPr lang="en-US" sz="2000" dirty="0"/>
              <a:t> Indonesia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tahun</a:t>
            </a:r>
            <a:r>
              <a:rPr lang="en-US" sz="2000" dirty="0"/>
              <a:t> 2012-2016?</a:t>
            </a:r>
          </a:p>
          <a:p>
            <a:endParaRPr lang="en-US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 rot="10800000">
            <a:off x="7140387" y="3455893"/>
            <a:ext cx="900953" cy="874059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31623" y="5896998"/>
            <a:ext cx="134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Dr. Sparta</a:t>
            </a:r>
            <a:endParaRPr lang="en-US" b="1" dirty="0"/>
          </a:p>
        </p:txBody>
      </p:sp>
      <p:pic>
        <p:nvPicPr>
          <p:cNvPr id="7" name="Picture 6" descr="Home - Indonesia Banking 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399" y="473729"/>
            <a:ext cx="815584" cy="347569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27789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2. STUDI </a:t>
            </a:r>
            <a:r>
              <a:rPr lang="en-US" sz="3600" b="1" dirty="0"/>
              <a:t>LITERATUR DAN PENGEMBANGAN HIPOTESIS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4907"/>
            <a:ext cx="3814482" cy="3553199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Agensi</a:t>
            </a:r>
            <a:r>
              <a:rPr lang="en-US" dirty="0" smtClean="0"/>
              <a:t> </a:t>
            </a:r>
          </a:p>
          <a:p>
            <a:r>
              <a:rPr lang="en-US" dirty="0" smtClean="0"/>
              <a:t>Audit Delay </a:t>
            </a:r>
          </a:p>
          <a:p>
            <a:r>
              <a:rPr lang="en-US" dirty="0" err="1" smtClean="0"/>
              <a:t>Reputasi</a:t>
            </a:r>
            <a:r>
              <a:rPr lang="en-US" dirty="0" smtClean="0"/>
              <a:t> Auditor</a:t>
            </a:r>
          </a:p>
          <a:p>
            <a:r>
              <a:rPr lang="en-US" dirty="0" err="1" smtClean="0"/>
              <a:t>Opini</a:t>
            </a:r>
            <a:r>
              <a:rPr lang="en-US" dirty="0" smtClean="0"/>
              <a:t> Audit</a:t>
            </a:r>
          </a:p>
          <a:p>
            <a:r>
              <a:rPr lang="en-US" dirty="0" err="1" smtClean="0"/>
              <a:t>Ukuran</a:t>
            </a:r>
            <a:r>
              <a:rPr lang="en-US" dirty="0" smtClean="0"/>
              <a:t> Perusahaan </a:t>
            </a:r>
          </a:p>
          <a:p>
            <a:r>
              <a:rPr lang="en-US" dirty="0" err="1" smtClean="0"/>
              <a:t>Profitabilitas</a:t>
            </a:r>
            <a:endParaRPr lang="en-US" dirty="0" smtClean="0"/>
          </a:p>
          <a:p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terdahulu</a:t>
            </a: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096000" y="2134906"/>
                <a:ext cx="3814482" cy="3553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:r>
                  <a:rPr lang="en-US" dirty="0" err="1"/>
                  <a:t>Reputasi</a:t>
                </a:r>
                <a:r>
                  <a:rPr lang="en-US" dirty="0"/>
                  <a:t> Auditor </a:t>
                </a:r>
                <a:r>
                  <a:rPr lang="en-US" dirty="0" err="1"/>
                  <a:t>berpengaruh</a:t>
                </a:r>
                <a:r>
                  <a:rPr lang="en-US" dirty="0"/>
                  <a:t> </a:t>
                </a:r>
                <a:r>
                  <a:rPr lang="en-US" dirty="0" err="1"/>
                  <a:t>terhadap</a:t>
                </a:r>
                <a:r>
                  <a:rPr lang="en-US" dirty="0"/>
                  <a:t> Audit </a:t>
                </a:r>
                <a:r>
                  <a:rPr lang="en-US" dirty="0" smtClean="0"/>
                  <a:t>Delay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:r>
                  <a:rPr lang="en-US" dirty="0" err="1"/>
                  <a:t>Opini</a:t>
                </a:r>
                <a:r>
                  <a:rPr lang="en-US" dirty="0"/>
                  <a:t> Auditor </a:t>
                </a:r>
                <a:r>
                  <a:rPr lang="en-US" dirty="0" err="1"/>
                  <a:t>berpengaruh</a:t>
                </a:r>
                <a:r>
                  <a:rPr lang="en-US" dirty="0"/>
                  <a:t> </a:t>
                </a:r>
                <a:r>
                  <a:rPr lang="en-US" dirty="0" err="1"/>
                  <a:t>terhadap</a:t>
                </a:r>
                <a:r>
                  <a:rPr lang="en-US" dirty="0"/>
                  <a:t> Audit Delay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:r>
                  <a:rPr lang="en-US" dirty="0" err="1"/>
                  <a:t>Ukuran</a:t>
                </a:r>
                <a:r>
                  <a:rPr lang="en-US" dirty="0"/>
                  <a:t> Perusahaan </a:t>
                </a:r>
                <a:r>
                  <a:rPr lang="en-US" dirty="0" err="1"/>
                  <a:t>berpengaruh</a:t>
                </a:r>
                <a:r>
                  <a:rPr lang="en-US" dirty="0"/>
                  <a:t> </a:t>
                </a:r>
                <a:r>
                  <a:rPr lang="en-US" dirty="0" err="1"/>
                  <a:t>terhadap</a:t>
                </a:r>
                <a:r>
                  <a:rPr lang="en-US" dirty="0"/>
                  <a:t> Audit </a:t>
                </a:r>
                <a:r>
                  <a:rPr lang="en-US" dirty="0" smtClean="0"/>
                  <a:t>Delay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134906"/>
                <a:ext cx="3814482" cy="3553199"/>
              </a:xfrm>
              <a:prstGeom prst="rect">
                <a:avLst/>
              </a:prstGeom>
              <a:blipFill rotWithShape="0">
                <a:blip r:embed="rId2"/>
                <a:stretch>
                  <a:fillRect t="-3248" r="-22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4356847" y="3644153"/>
            <a:ext cx="1936377" cy="123712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9941" y="6132325"/>
            <a:ext cx="134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Dr. Sparta</a:t>
            </a:r>
            <a:endParaRPr lang="en-US" b="1" dirty="0"/>
          </a:p>
        </p:txBody>
      </p:sp>
      <p:pic>
        <p:nvPicPr>
          <p:cNvPr id="7" name="Picture 6" descr="Home - Indonesia Banking Scho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49" y="365125"/>
            <a:ext cx="815584" cy="347569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5710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427431"/>
              </p:ext>
            </p:extLst>
          </p:nvPr>
        </p:nvGraphicFramePr>
        <p:xfrm>
          <a:off x="340658" y="472093"/>
          <a:ext cx="5386481" cy="3037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4" imgW="5037667" imgH="3811737" progId="Word.Document.12">
                  <p:embed/>
                </p:oleObj>
              </mc:Choice>
              <mc:Fallback>
                <p:oleObj name="Document" r:id="rId4" imgW="5037667" imgH="38117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0658" y="472093"/>
                        <a:ext cx="5386481" cy="3037589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2634" y="515597"/>
            <a:ext cx="5040678" cy="29505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598" y="3301090"/>
            <a:ext cx="4663729" cy="331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1717" y="3609864"/>
            <a:ext cx="4622512" cy="28855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40658" y="6246622"/>
            <a:ext cx="134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Dr. Sparta</a:t>
            </a:r>
            <a:endParaRPr lang="en-US" b="1" dirty="0"/>
          </a:p>
        </p:txBody>
      </p:sp>
      <p:pic>
        <p:nvPicPr>
          <p:cNvPr id="10" name="Picture 9" descr="Home - Indonesia Banking Schoo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322" y="701302"/>
            <a:ext cx="815584" cy="347569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78097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3. METODE </a:t>
            </a:r>
            <a:r>
              <a:rPr lang="en-US" b="1" dirty="0"/>
              <a:t>PENELITIAN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90688"/>
            <a:ext cx="3814482" cy="435133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100" dirty="0" err="1"/>
              <a:t>Populasi</a:t>
            </a:r>
            <a:r>
              <a:rPr lang="en-US" sz="2100" dirty="0"/>
              <a:t> </a:t>
            </a:r>
            <a:r>
              <a:rPr lang="en-US" sz="2100" dirty="0" err="1" smtClean="0"/>
              <a:t>adalah</a:t>
            </a:r>
            <a:r>
              <a:rPr lang="en-US" sz="2100" dirty="0" smtClean="0"/>
              <a:t> </a:t>
            </a:r>
            <a:r>
              <a:rPr lang="en-US" sz="2100" dirty="0" err="1"/>
              <a:t>perusahaan</a:t>
            </a:r>
            <a:r>
              <a:rPr lang="en-US" sz="2100" dirty="0"/>
              <a:t> </a:t>
            </a:r>
            <a:r>
              <a:rPr lang="en-US" sz="2100" dirty="0" err="1"/>
              <a:t>otomotif</a:t>
            </a:r>
            <a:r>
              <a:rPr lang="en-US" sz="2100" dirty="0"/>
              <a:t>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komponen</a:t>
            </a:r>
            <a:r>
              <a:rPr lang="en-US" sz="2100" dirty="0"/>
              <a:t> yang </a:t>
            </a:r>
            <a:r>
              <a:rPr lang="en-US" sz="2100" dirty="0" err="1"/>
              <a:t>terdaftar</a:t>
            </a:r>
            <a:r>
              <a:rPr lang="en-US" sz="2100" dirty="0"/>
              <a:t> di </a:t>
            </a:r>
            <a:r>
              <a:rPr lang="en-US" sz="2100" dirty="0" smtClean="0"/>
              <a:t>BEI </a:t>
            </a:r>
            <a:r>
              <a:rPr lang="en-US" sz="2100" dirty="0" err="1" smtClean="0"/>
              <a:t>tahun</a:t>
            </a:r>
            <a:r>
              <a:rPr lang="en-US" sz="2100" dirty="0" smtClean="0"/>
              <a:t> 2012-2016. </a:t>
            </a:r>
            <a:r>
              <a:rPr lang="en-US" sz="2100" dirty="0" err="1" smtClean="0"/>
              <a:t>Pemilihan</a:t>
            </a:r>
            <a:r>
              <a:rPr lang="en-US" sz="2100" dirty="0" smtClean="0"/>
              <a:t> </a:t>
            </a:r>
            <a:r>
              <a:rPr lang="en-US" sz="2100" dirty="0" err="1" smtClean="0"/>
              <a:t>sampel</a:t>
            </a:r>
            <a:r>
              <a:rPr lang="en-US" sz="2100" dirty="0" smtClean="0"/>
              <a:t> </a:t>
            </a:r>
            <a:r>
              <a:rPr lang="en-US" sz="2100" dirty="0" err="1" smtClean="0"/>
              <a:t>dengan</a:t>
            </a:r>
            <a:r>
              <a:rPr lang="en-US" sz="2100" dirty="0" smtClean="0"/>
              <a:t> </a:t>
            </a:r>
            <a:r>
              <a:rPr lang="en-US" sz="2100" dirty="0" err="1"/>
              <a:t>metode</a:t>
            </a:r>
            <a:r>
              <a:rPr lang="en-US" sz="2100" dirty="0"/>
              <a:t> </a:t>
            </a:r>
            <a:r>
              <a:rPr lang="en-US" sz="2100" i="1" dirty="0"/>
              <a:t>purposive </a:t>
            </a:r>
            <a:r>
              <a:rPr lang="en-US" sz="2100" i="1" dirty="0" smtClean="0"/>
              <a:t>sampling </a:t>
            </a:r>
            <a:r>
              <a:rPr lang="en-US" sz="2100" i="1" dirty="0" err="1" smtClean="0"/>
              <a:t>dengan</a:t>
            </a:r>
            <a:r>
              <a:rPr lang="en-US" sz="2100" i="1" dirty="0" smtClean="0"/>
              <a:t> </a:t>
            </a:r>
            <a:r>
              <a:rPr lang="en-US" sz="2100" i="1" dirty="0" err="1" smtClean="0"/>
              <a:t>jumlah</a:t>
            </a:r>
            <a:r>
              <a:rPr lang="en-US" sz="2100" dirty="0" smtClean="0"/>
              <a:t> 13 </a:t>
            </a:r>
            <a:r>
              <a:rPr lang="en-US" sz="2100" dirty="0" err="1" smtClean="0"/>
              <a:t>perusahan</a:t>
            </a:r>
            <a:r>
              <a:rPr lang="en-US" sz="2100" i="1" dirty="0" smtClean="0"/>
              <a:t>. </a:t>
            </a:r>
            <a:r>
              <a:rPr lang="en-US" sz="2100" i="1" dirty="0" err="1" smtClean="0"/>
              <a:t>Sehingga</a:t>
            </a:r>
            <a:r>
              <a:rPr lang="en-US" sz="2100" i="1" dirty="0" smtClean="0"/>
              <a:t> </a:t>
            </a:r>
            <a:r>
              <a:rPr lang="en-US" sz="2100" dirty="0" err="1" smtClean="0"/>
              <a:t>jumlah</a:t>
            </a:r>
            <a:r>
              <a:rPr lang="en-US" sz="2100" dirty="0" smtClean="0"/>
              <a:t> </a:t>
            </a:r>
            <a:r>
              <a:rPr lang="en-US" sz="2100" dirty="0" err="1" smtClean="0"/>
              <a:t>si</a:t>
            </a:r>
            <a:r>
              <a:rPr lang="en-US" sz="2100" dirty="0" smtClean="0"/>
              <a:t> </a:t>
            </a:r>
            <a:r>
              <a:rPr lang="en-US" sz="2100" dirty="0" err="1" smtClean="0"/>
              <a:t>observasi</a:t>
            </a:r>
            <a:r>
              <a:rPr lang="en-US" sz="2100" dirty="0" smtClean="0"/>
              <a:t> </a:t>
            </a:r>
            <a:r>
              <a:rPr lang="en-US" sz="2100" dirty="0"/>
              <a:t>60 </a:t>
            </a:r>
            <a:r>
              <a:rPr lang="en-US" sz="2100" dirty="0" err="1" smtClean="0"/>
              <a:t>sampel</a:t>
            </a:r>
            <a:endParaRPr lang="en-US" sz="2100" dirty="0" smtClean="0"/>
          </a:p>
          <a:p>
            <a:r>
              <a:rPr lang="en-US" sz="2100" b="1" dirty="0" err="1"/>
              <a:t>Uji</a:t>
            </a:r>
            <a:r>
              <a:rPr lang="en-US" sz="2100" b="1" dirty="0"/>
              <a:t> </a:t>
            </a:r>
            <a:r>
              <a:rPr lang="en-US" sz="2100" b="1" dirty="0" err="1"/>
              <a:t>Asumsi</a:t>
            </a:r>
            <a:r>
              <a:rPr lang="en-US" sz="2100" b="1" dirty="0"/>
              <a:t> </a:t>
            </a:r>
            <a:r>
              <a:rPr lang="en-US" sz="2100" b="1" dirty="0" err="1" smtClean="0"/>
              <a:t>Klasik:</a:t>
            </a:r>
            <a:r>
              <a:rPr lang="en-US" sz="2100" dirty="0" err="1" smtClean="0"/>
              <a:t>Uji</a:t>
            </a:r>
            <a:r>
              <a:rPr lang="en-US" sz="2100" dirty="0" smtClean="0"/>
              <a:t> </a:t>
            </a:r>
            <a:r>
              <a:rPr lang="en-US" sz="2100" dirty="0" err="1" smtClean="0"/>
              <a:t>Normalitas</a:t>
            </a:r>
            <a:r>
              <a:rPr lang="en-US" sz="2100" dirty="0" smtClean="0"/>
              <a:t>, </a:t>
            </a:r>
            <a:r>
              <a:rPr lang="en-US" sz="2100" dirty="0" err="1" smtClean="0"/>
              <a:t>Uji</a:t>
            </a:r>
            <a:r>
              <a:rPr lang="en-US" sz="2100" dirty="0" smtClean="0"/>
              <a:t> </a:t>
            </a:r>
            <a:r>
              <a:rPr lang="en-US" sz="2100" dirty="0" err="1" smtClean="0"/>
              <a:t>Autokorelasi</a:t>
            </a:r>
            <a:r>
              <a:rPr lang="en-US" sz="2100" dirty="0" smtClean="0"/>
              <a:t>, </a:t>
            </a:r>
            <a:r>
              <a:rPr lang="en-US" sz="2100" dirty="0" err="1" smtClean="0"/>
              <a:t>Uji</a:t>
            </a:r>
            <a:r>
              <a:rPr lang="en-US" sz="2100" dirty="0" smtClean="0"/>
              <a:t> </a:t>
            </a:r>
            <a:r>
              <a:rPr lang="en-US" sz="2100" dirty="0" err="1" smtClean="0"/>
              <a:t>Heterokedastisitas</a:t>
            </a:r>
            <a:r>
              <a:rPr lang="en-US" sz="2100" dirty="0" smtClean="0"/>
              <a:t>, </a:t>
            </a:r>
            <a:r>
              <a:rPr lang="en-US" sz="2100" dirty="0" err="1" smtClean="0"/>
              <a:t>Uji</a:t>
            </a:r>
            <a:r>
              <a:rPr lang="en-US" sz="2100" dirty="0" smtClean="0"/>
              <a:t> </a:t>
            </a:r>
            <a:r>
              <a:rPr lang="en-US" sz="2100" dirty="0" err="1" smtClean="0"/>
              <a:t>Multikolinearitas</a:t>
            </a:r>
            <a:endParaRPr lang="en-US" sz="2100" dirty="0" smtClean="0"/>
          </a:p>
          <a:p>
            <a:r>
              <a:rPr lang="en-US" sz="2100" dirty="0" err="1" smtClean="0">
                <a:effectLst/>
              </a:rPr>
              <a:t>Uji</a:t>
            </a:r>
            <a:r>
              <a:rPr lang="en-US" sz="2100" dirty="0" smtClean="0">
                <a:effectLst/>
              </a:rPr>
              <a:t> </a:t>
            </a:r>
            <a:r>
              <a:rPr lang="en-US" sz="2100" dirty="0" err="1" smtClean="0">
                <a:effectLst/>
              </a:rPr>
              <a:t>Hipthesis</a:t>
            </a:r>
            <a:r>
              <a:rPr lang="en-US" sz="2100" dirty="0" smtClean="0">
                <a:effectLst/>
              </a:rPr>
              <a:t>: </a:t>
            </a:r>
            <a:r>
              <a:rPr lang="en-US" sz="2100" dirty="0" err="1" smtClean="0">
                <a:effectLst/>
              </a:rPr>
              <a:t>Uj</a:t>
            </a:r>
            <a:r>
              <a:rPr lang="en-US" sz="2100" dirty="0" err="1" smtClean="0"/>
              <a:t>i</a:t>
            </a:r>
            <a:r>
              <a:rPr lang="en-US" sz="2100" dirty="0" smtClean="0"/>
              <a:t> t</a:t>
            </a:r>
            <a:endParaRPr lang="en-US" sz="2100" dirty="0" smtClean="0">
              <a:effectLst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963" y="1708478"/>
            <a:ext cx="6113929" cy="668011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069541" y="2605473"/>
                <a:ext cx="6096000" cy="363407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360045" algn="just">
                  <a:lnSpc>
                    <a:spcPct val="107000"/>
                  </a:lnSpc>
                </a:pPr>
                <a:r>
                  <a:rPr lang="en-US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Keterangan: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60045" algn="just">
                  <a:lnSpc>
                    <a:spcPct val="107000"/>
                  </a:lnSpc>
                  <a:tabLst>
                    <a:tab pos="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𝐴𝑈𝐷𝐸𝑌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𝑖𝑡</m:t>
                        </m:r>
                      </m:sub>
                    </m:sSub>
                    <m:r>
                      <a:rPr lang="en-US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</m:t>
                    </m:r>
                  </m:oMath>
                </a14:m>
                <a:r>
                  <a:rPr lang="en-US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Audit Delay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60045" algn="just">
                  <a:lnSpc>
                    <a:spcPct val="107000"/>
                  </a:lnSpc>
                  <a:tabLst>
                    <a:tab pos="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𝑆𝑖𝑧𝑒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Ukuran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Perusahaan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60045" algn="just">
                  <a:lnSpc>
                    <a:spcPct val="107000"/>
                  </a:lnSpc>
                  <a:tabLst>
                    <a:tab pos="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𝑃𝑅𝑂𝐹𝐼𝑇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𝑖𝑡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</a:t>
                </a:r>
                <a:r>
                  <a:rPr lang="en-US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Profitabilitas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60045" algn="just">
                  <a:lnSpc>
                    <a:spcPct val="107000"/>
                  </a:lnSpc>
                  <a:tabLst>
                    <a:tab pos="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-US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Opini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audit 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60045" algn="just">
                  <a:lnSpc>
                    <a:spcPct val="107000"/>
                  </a:lnSpc>
                  <a:tabLst>
                    <a:tab pos="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𝑅𝐸𝐴𝑈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Reputasi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auditor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60045" algn="just">
                  <a:lnSpc>
                    <a:spcPct val="107000"/>
                  </a:lnSpc>
                  <a:tabLst>
                    <a:tab pos="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=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Konstanta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60045" algn="just">
                  <a:lnSpc>
                    <a:spcPct val="107000"/>
                  </a:lnSpc>
                  <a:tabLst>
                    <a:tab pos="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=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Koefisien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regresi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60045" algn="just">
                  <a:lnSpc>
                    <a:spcPct val="107000"/>
                  </a:lnSpc>
                  <a:tabLst>
                    <a:tab pos="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=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Standar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eror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60045" algn="just">
                  <a:lnSpc>
                    <a:spcPct val="107000"/>
                  </a:lnSpc>
                  <a:tabLst>
                    <a:tab pos="0" algn="l"/>
                  </a:tabLst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	</a:t>
                </a:r>
                <a:r>
                  <a:rPr lang="en-US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cross section identifiers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60045" algn="just">
                  <a:lnSpc>
                    <a:spcPct val="107000"/>
                  </a:lnSpc>
                  <a:tabLst>
                    <a:tab pos="0" algn="l"/>
                  </a:tabLst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	</a:t>
                </a:r>
                <a:r>
                  <a:rPr lang="en-US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time series identifiers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60045" algn="just">
                  <a:lnSpc>
                    <a:spcPct val="107000"/>
                  </a:lnSpc>
                  <a:tabLst>
                    <a:tab pos="0" algn="l"/>
                  </a:tabLs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541" y="2605473"/>
                <a:ext cx="6096000" cy="3634072"/>
              </a:xfrm>
              <a:prstGeom prst="rect">
                <a:avLst/>
              </a:prstGeom>
              <a:blipFill rotWithShape="0">
                <a:blip r:embed="rId3"/>
                <a:stretch>
                  <a:fillRect t="-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94447" y="6239545"/>
            <a:ext cx="134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Dr. Sparta</a:t>
            </a:r>
            <a:endParaRPr lang="en-US" b="1" dirty="0"/>
          </a:p>
        </p:txBody>
      </p:sp>
      <p:pic>
        <p:nvPicPr>
          <p:cNvPr id="9" name="Picture 8" descr="Home - Indonesia Banking Scho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49" y="365125"/>
            <a:ext cx="815584" cy="347569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87767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809" t="26459" r="25993" b="14493"/>
          <a:stretch/>
        </p:blipFill>
        <p:spPr>
          <a:xfrm>
            <a:off x="2179942" y="403412"/>
            <a:ext cx="8960965" cy="6172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917" y="6090491"/>
            <a:ext cx="134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Dr. Sparta</a:t>
            </a:r>
            <a:endParaRPr lang="en-US" b="1" dirty="0"/>
          </a:p>
        </p:txBody>
      </p:sp>
      <p:pic>
        <p:nvPicPr>
          <p:cNvPr id="5" name="Picture 4" descr="Home - Indonesia Banking Scho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49" y="365125"/>
            <a:ext cx="815584" cy="347569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47489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29836" cy="88545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4. HASIL </a:t>
            </a:r>
            <a:r>
              <a:rPr lang="en-US" sz="3600" b="1" dirty="0">
                <a:latin typeface="+mn-lt"/>
              </a:rPr>
              <a:t>DAN PEMBAHASAN</a:t>
            </a:r>
            <a:endParaRPr lang="en-US" sz="36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133" t="32737" r="29411" b="23320"/>
          <a:stretch/>
        </p:blipFill>
        <p:spPr>
          <a:xfrm>
            <a:off x="277906" y="3469339"/>
            <a:ext cx="5298141" cy="3012141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315344"/>
              </p:ext>
            </p:extLst>
          </p:nvPr>
        </p:nvGraphicFramePr>
        <p:xfrm>
          <a:off x="5970494" y="2641000"/>
          <a:ext cx="5997388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190"/>
                <a:gridCol w="1815916"/>
                <a:gridCol w="37382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Analisis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Pengaruh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Reputasi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Auditor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terhadap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Audit Delay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Sign,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sesuai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Puji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Astuti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(2019),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Witono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Damayanti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(2019),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tidak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seusia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degan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Prastiwi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Astuti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Fadjar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Harimurti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(2018),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Analisis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Pengaruh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Opini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Auditor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terhadap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Audit Delay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Sign.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Sesuai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Rustiarini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Sugiarti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(2013),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Simatupang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Putra,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Herawaty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(2018),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Saemargani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Mustikawati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(2015),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Lestari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Latrini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(2018).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Tidak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seusia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Ni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Nengah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Devi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Aryaningsih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I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Ketut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Budiartha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(2014),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variabel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opini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audit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menunjukkan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pengaruh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negatif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signifikan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terhadap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audit delay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Analisis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Pengaruh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Ukuran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Perusahaan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terhadap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Audit Delay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Sign.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Sesuai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Witono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Damayanti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(2019),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Simatupang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Putra,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Herawaty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(2018), Lestari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Latrini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(2018) .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Tidak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seusai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Fitria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Ingga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Mustikawati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(2015),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Wirykriyana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Widhiyanti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(2017),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Syahri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Suzan (2018),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Astuti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(2019),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Astuti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Harimurti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(2018)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karena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hasilya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tidak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signfikan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Analisis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Pengaruh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Profitabilitas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terhadap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Audit Delay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Tidak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sign,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sesuai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Silvia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Wirakusuma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(2013),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Simatupang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Putra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Herawaty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(2018).  Dan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tidak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sesuai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Yudowati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(2018),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Fitria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Indah (2015)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5295900" y="4592167"/>
            <a:ext cx="954741" cy="76648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1765" t="21163" r="26655" b="49019"/>
          <a:stretch/>
        </p:blipFill>
        <p:spPr>
          <a:xfrm>
            <a:off x="277908" y="1063661"/>
            <a:ext cx="4885764" cy="20439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3971" t="46469" r="31067" b="26459"/>
          <a:stretch/>
        </p:blipFill>
        <p:spPr>
          <a:xfrm>
            <a:off x="6837829" y="632012"/>
            <a:ext cx="4262718" cy="18556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Home - Indonesia Banking Schoo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49" y="365125"/>
            <a:ext cx="815584" cy="347569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03498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5. SIMPULAN</a:t>
            </a:r>
            <a:r>
              <a:rPr lang="en-US" sz="3600" b="1" dirty="0">
                <a:latin typeface="+mn-lt"/>
              </a:rPr>
              <a:t>, IMPLIKASI, KETERBATASAN PENELITIAN</a:t>
            </a:r>
            <a:endParaRPr lang="en-US" sz="36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0259" y="1690688"/>
            <a:ext cx="10291482" cy="46782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kesimpulan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didapat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berikut:1).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Reputasi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Auditor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berpengaruh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positif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signifikan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audit delay. Hal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menunjukkan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lama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cepatnya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auditor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menyampaikan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laporan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KAP Big Four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maupun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BigFour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pasti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menjaga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kualitas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professional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pekerjaan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menjaga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reputasi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KAPnya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2).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Opini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Audit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berpengaruh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positif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signifikan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audit delay.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Ukuran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Perusahaan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berpengaruh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positif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delay. 4).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Profitabilitas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berpengaruh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delay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keterbatasan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aplikasinya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diterapkan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otomotif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sedangkan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idustri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perbedaan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kharakterisktik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disarankan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riset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sampel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indutri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diterapkan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idustri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Implikasi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perlunya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auditor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professional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pekerjaan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agar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reputasi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KAP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Perlunya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auditor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pekerjan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pemeriksaan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sitematis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meskipun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opini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unqualified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7906" y="6283196"/>
            <a:ext cx="134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Dr. Sparta</a:t>
            </a:r>
            <a:endParaRPr lang="en-US" b="1" dirty="0"/>
          </a:p>
        </p:txBody>
      </p:sp>
      <p:pic>
        <p:nvPicPr>
          <p:cNvPr id="5" name="Picture 4" descr="Home - Indonesia Banking 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49" y="365125"/>
            <a:ext cx="815584" cy="347569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413342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1030</Words>
  <Application>Microsoft Office PowerPoint</Application>
  <PresentationFormat>Widescreen</PresentationFormat>
  <Paragraphs>111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Verdana</vt:lpstr>
      <vt:lpstr>Wingdings</vt:lpstr>
      <vt:lpstr>Office Theme</vt:lpstr>
      <vt:lpstr>Document</vt:lpstr>
      <vt:lpstr>PENGARUH REPUTASI AUDITOR, OPINI AUDITOR, UKURAN PERUSAHAAN, DAN PROFITABILITAS TERHADAP AUDIT DELAY</vt:lpstr>
      <vt:lpstr>CONTENT </vt:lpstr>
      <vt:lpstr>1. PENDAHULUAN</vt:lpstr>
      <vt:lpstr>2. STUDI LITERATUR DAN PENGEMBANGAN HIPOTESIS </vt:lpstr>
      <vt:lpstr>PowerPoint Presentation</vt:lpstr>
      <vt:lpstr>3. METODE PENELITIAN</vt:lpstr>
      <vt:lpstr>PowerPoint Presentation</vt:lpstr>
      <vt:lpstr>4. HASIL DAN PEMBAHASAN</vt:lpstr>
      <vt:lpstr>5. SIMPULAN, IMPLIKASI, KETERBATASAN PENELITIAN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PENGARUH REPUTASI AUDITOR, OPINI AUDITOR, UKURAN PERUSAHAAN, DAN PROFITABILITAS TERHADAP AUDIT DELAY</dc:title>
  <dc:creator>sparta</dc:creator>
  <cp:lastModifiedBy>sparta</cp:lastModifiedBy>
  <cp:revision>23</cp:revision>
  <dcterms:created xsi:type="dcterms:W3CDTF">2022-03-15T06:51:20Z</dcterms:created>
  <dcterms:modified xsi:type="dcterms:W3CDTF">2023-02-09T06:46:32Z</dcterms:modified>
</cp:coreProperties>
</file>