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7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3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3E6-1876-4259-9B7A-1356E553DFF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4ADC-757B-4720-8CE0-4F669AA8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.png"/><Relationship Id="rId2" Type="http://schemas.openxmlformats.org/officeDocument/2006/relationships/hyperlink" Target="http://www.idx.co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94" t="38818" r="60956" b="45880"/>
          <a:stretch/>
        </p:blipFill>
        <p:spPr>
          <a:xfrm>
            <a:off x="757005" y="447419"/>
            <a:ext cx="695278" cy="531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2353" t="39014" r="49816" b="47450"/>
          <a:stretch/>
        </p:blipFill>
        <p:spPr>
          <a:xfrm>
            <a:off x="9795199" y="489825"/>
            <a:ext cx="666613" cy="60406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5690" y="3101126"/>
            <a:ext cx="10066616" cy="1640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latin typeface="+mn-lt"/>
              </a:rPr>
              <a:t>PENGARUH RISIKO KREDIT, KECUKUPAN MODAL, RISIKO LIKUIDITAS DAN EFISIENSI OPERASIONAL TERHADAP 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+mn-lt"/>
              </a:rPr>
              <a:t>KINERJA KEUANGAN BANK SEBELUM DAN MASA COVID-19</a:t>
            </a:r>
            <a:endParaRPr lang="en-US" sz="3600" dirty="0">
              <a:latin typeface="+mn-l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039719" y="4810002"/>
            <a:ext cx="3583641" cy="1069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Sparta </a:t>
            </a:r>
            <a:r>
              <a:rPr lang="en-US" dirty="0" err="1" smtClean="0"/>
              <a:t>dan</a:t>
            </a:r>
            <a:r>
              <a:rPr lang="en-US" dirty="0" smtClean="0"/>
              <a:t> Tiara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INDONESIA BANKING SCHOOL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Kendari</a:t>
            </a:r>
            <a:r>
              <a:rPr lang="en-US" dirty="0" smtClean="0"/>
              <a:t> 7 September 2022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5478" t="41172" r="33382" b="46666"/>
          <a:stretch/>
        </p:blipFill>
        <p:spPr>
          <a:xfrm>
            <a:off x="10461812" y="493592"/>
            <a:ext cx="977898" cy="600294"/>
          </a:xfrm>
          <a:prstGeom prst="rect">
            <a:avLst/>
          </a:prstGeom>
        </p:spPr>
      </p:pic>
      <p:pic>
        <p:nvPicPr>
          <p:cNvPr id="1028" name="Picture 4" descr="Profile Indonesia Banking School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5" y="1693533"/>
            <a:ext cx="4763992" cy="16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2923" y="5852803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1030" name="Picture 6" descr="Mengenal Universitas Haluoleo, Kampus Terbesar di Luar Jawa | Real - Jeda.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" y="430"/>
            <a:ext cx="12188494" cy="68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7794" t="38818" r="60956" b="45880"/>
          <a:stretch/>
        </p:blipFill>
        <p:spPr>
          <a:xfrm>
            <a:off x="458972" y="255372"/>
            <a:ext cx="1369827" cy="10475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2353" t="39014" r="49816" b="47450"/>
          <a:stretch/>
        </p:blipFill>
        <p:spPr>
          <a:xfrm>
            <a:off x="9947599" y="642225"/>
            <a:ext cx="666613" cy="6040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5478" t="41172" r="33382" b="46666"/>
          <a:stretch/>
        </p:blipFill>
        <p:spPr>
          <a:xfrm>
            <a:off x="10614212" y="645992"/>
            <a:ext cx="977898" cy="60029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92322" y="4597284"/>
            <a:ext cx="6458079" cy="9331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latin typeface="+mn-lt"/>
              </a:rPr>
              <a:t>PENGARUH RISIKO KREDIT, KECUKUPAN MODAL, RISIKO LIKUIDITAS DAN EFISIENSI OPERASIONAL TERHADAP 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+mn-lt"/>
              </a:rPr>
              <a:t>KINERJA KEUANGAN BANK SEBELUM DAN MASA COVID-19</a:t>
            </a:r>
            <a:endParaRPr lang="en-US" sz="3600" dirty="0">
              <a:latin typeface="+mn-lt"/>
            </a:endParaRPr>
          </a:p>
        </p:txBody>
      </p:sp>
      <p:pic>
        <p:nvPicPr>
          <p:cNvPr id="25" name="Picture 4" descr="Profile Indonesia Banking School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34" y="4560291"/>
            <a:ext cx="4025766" cy="2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3333444" y="5716112"/>
            <a:ext cx="2435036" cy="652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By Sparta </a:t>
            </a:r>
            <a:r>
              <a:rPr lang="en-US" dirty="0" err="1" smtClean="0"/>
              <a:t>dan</a:t>
            </a:r>
            <a:r>
              <a:rPr lang="en-US" dirty="0" smtClean="0"/>
              <a:t> Tiara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INDONESIA BANKING SCHOOL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Kendari</a:t>
            </a:r>
            <a:r>
              <a:rPr lang="en-US" dirty="0" smtClean="0"/>
              <a:t> 7 September 2022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5323" y="6005203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2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9734"/>
            <a:ext cx="4123765" cy="6808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PENDAHULUAN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837" y="1999223"/>
            <a:ext cx="3550023" cy="330667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u="sng" dirty="0" err="1"/>
              <a:t>Rumusan</a:t>
            </a:r>
            <a:r>
              <a:rPr lang="en-US" sz="2900" b="1" u="sng" dirty="0"/>
              <a:t> </a:t>
            </a:r>
            <a:r>
              <a:rPr lang="en-US" dirty="0" smtClean="0"/>
              <a:t>:</a:t>
            </a:r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?; </a:t>
            </a:r>
            <a:endParaRPr lang="en-US" dirty="0" smtClean="0"/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likuiditas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?; </a:t>
            </a:r>
            <a:endParaRPr lang="en-US" dirty="0" smtClean="0"/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kecukupan</a:t>
            </a:r>
            <a:r>
              <a:rPr lang="en-US" dirty="0"/>
              <a:t> modal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?; </a:t>
            </a:r>
            <a:endParaRPr lang="en-US" dirty="0" smtClean="0"/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?; </a:t>
            </a:r>
            <a:endParaRPr lang="en-US" dirty="0" smtClean="0"/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masa pandemic Covid-19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Covid-19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?.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1808" y="1438836"/>
            <a:ext cx="6010837" cy="49216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/>
              <a:t>Covid-19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berdampak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berbagai</a:t>
            </a:r>
            <a:r>
              <a:rPr lang="en-US" sz="1400" dirty="0" smtClean="0"/>
              <a:t> sector </a:t>
            </a:r>
            <a:r>
              <a:rPr lang="en-US" sz="1400" dirty="0" err="1" smtClean="0"/>
              <a:t>ekonomi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industri</a:t>
            </a:r>
            <a:r>
              <a:rPr lang="en-US" sz="14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Purba</a:t>
            </a:r>
            <a:r>
              <a:rPr lang="en-US" sz="1400" dirty="0" smtClean="0"/>
              <a:t> (2018), Sparta (2017), Chandra &amp; </a:t>
            </a:r>
            <a:r>
              <a:rPr lang="en-US" sz="1400" dirty="0" err="1" smtClean="0"/>
              <a:t>Anggraini</a:t>
            </a:r>
            <a:r>
              <a:rPr lang="en-US" sz="1400" dirty="0" smtClean="0"/>
              <a:t> (2020), Million &amp; </a:t>
            </a:r>
            <a:r>
              <a:rPr lang="en-US" sz="1400" dirty="0" err="1" smtClean="0"/>
              <a:t>Utary</a:t>
            </a:r>
            <a:r>
              <a:rPr lang="en-US" sz="1400" dirty="0" smtClean="0"/>
              <a:t> (2017),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Setiyawati</a:t>
            </a:r>
            <a:r>
              <a:rPr lang="en-US" sz="1400" dirty="0" smtClean="0"/>
              <a:t> (2019a) </a:t>
            </a:r>
            <a:r>
              <a:rPr lang="en-US" sz="1400" dirty="0" err="1" smtClean="0"/>
              <a:t>membuktikan</a:t>
            </a:r>
            <a:r>
              <a:rPr lang="en-US" sz="1400" dirty="0" smtClean="0"/>
              <a:t> </a:t>
            </a:r>
            <a:r>
              <a:rPr lang="en-US" sz="1400" i="1" dirty="0" err="1" smtClean="0"/>
              <a:t>Risiko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kredit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.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Ekinci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Poyraz</a:t>
            </a:r>
            <a:r>
              <a:rPr lang="en-US" sz="1400" dirty="0" smtClean="0"/>
              <a:t> (2019) </a:t>
            </a:r>
            <a:r>
              <a:rPr lang="en-US" sz="1400" dirty="0" err="1" smtClean="0"/>
              <a:t>dan</a:t>
            </a:r>
            <a:r>
              <a:rPr lang="en-US" sz="1400" dirty="0" smtClean="0"/>
              <a:t> Ezekiel &amp; Johnson (2018) </a:t>
            </a:r>
            <a:r>
              <a:rPr lang="en-US" sz="1400" dirty="0" err="1" smtClean="0"/>
              <a:t>Risiko</a:t>
            </a:r>
            <a:r>
              <a:rPr lang="en-US" sz="1400" dirty="0" smtClean="0"/>
              <a:t> </a:t>
            </a:r>
            <a:r>
              <a:rPr lang="en-US" sz="1400" dirty="0" err="1" smtClean="0"/>
              <a:t>Kredit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hubungan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risiko</a:t>
            </a:r>
            <a:r>
              <a:rPr lang="en-US" sz="1400" dirty="0" smtClean="0"/>
              <a:t> </a:t>
            </a:r>
            <a:r>
              <a:rPr lang="en-US" sz="1400" dirty="0" err="1" smtClean="0"/>
              <a:t>likuiditas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ROA (</a:t>
            </a:r>
            <a:r>
              <a:rPr lang="en-US" sz="1400" dirty="0" err="1" smtClean="0"/>
              <a:t>Puspitasari</a:t>
            </a:r>
            <a:r>
              <a:rPr lang="en-US" sz="1400" dirty="0" smtClean="0"/>
              <a:t> et al., 2021; Purba,2018; </a:t>
            </a:r>
            <a:r>
              <a:rPr lang="en-US" sz="1400" dirty="0" err="1" smtClean="0"/>
              <a:t>Yildirim</a:t>
            </a:r>
            <a:r>
              <a:rPr lang="en-US" sz="1400" dirty="0" smtClean="0"/>
              <a:t> &amp; Ildokuz,2020; Chandra &amp; Anggraini,2020).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Sari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Murni</a:t>
            </a:r>
            <a:r>
              <a:rPr lang="en-US" sz="1400" dirty="0" smtClean="0"/>
              <a:t> (2017) </a:t>
            </a:r>
            <a:r>
              <a:rPr lang="en-US" sz="1400" dirty="0" err="1" smtClean="0"/>
              <a:t>risiko</a:t>
            </a:r>
            <a:r>
              <a:rPr lang="en-US" sz="1400" dirty="0" smtClean="0"/>
              <a:t> </a:t>
            </a:r>
            <a:r>
              <a:rPr lang="en-US" sz="1400" dirty="0" err="1" smtClean="0"/>
              <a:t>likuiditas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ROA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kecukupan</a:t>
            </a:r>
            <a:r>
              <a:rPr lang="en-US" sz="1400" dirty="0" smtClean="0"/>
              <a:t> modal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 (Sparta,2017; </a:t>
            </a:r>
            <a:r>
              <a:rPr lang="en-US" sz="1400" dirty="0" err="1" smtClean="0"/>
              <a:t>Puspitasari</a:t>
            </a:r>
            <a:r>
              <a:rPr lang="en-US" sz="1400" dirty="0" smtClean="0"/>
              <a:t> et al.,2021; </a:t>
            </a:r>
            <a:r>
              <a:rPr lang="en-US" sz="1400" dirty="0" err="1" smtClean="0"/>
              <a:t>Yildirim</a:t>
            </a:r>
            <a:r>
              <a:rPr lang="en-US" sz="1400" dirty="0" smtClean="0"/>
              <a:t> &amp; Ildokuz,2020; Sari &amp; </a:t>
            </a:r>
            <a:r>
              <a:rPr lang="en-US" sz="1400" dirty="0" err="1" smtClean="0"/>
              <a:t>Murni</a:t>
            </a:r>
            <a:r>
              <a:rPr lang="en-US" sz="1400" dirty="0" smtClean="0"/>
              <a:t>, 2017;, Million &amp; Utary,2017;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Ekinci</a:t>
            </a:r>
            <a:r>
              <a:rPr lang="en-US" sz="1400" dirty="0" smtClean="0"/>
              <a:t> &amp; Poyraz.2019).  Chandra &amp; </a:t>
            </a:r>
            <a:r>
              <a:rPr lang="en-US" sz="1400" dirty="0" err="1" smtClean="0"/>
              <a:t>Anggraini</a:t>
            </a:r>
            <a:r>
              <a:rPr lang="en-US" sz="1400" dirty="0" smtClean="0"/>
              <a:t> (2020) </a:t>
            </a:r>
            <a:r>
              <a:rPr lang="en-US" sz="1400" dirty="0" err="1" smtClean="0"/>
              <a:t>kecukupan</a:t>
            </a:r>
            <a:r>
              <a:rPr lang="en-US" sz="1400" dirty="0" smtClean="0"/>
              <a:t> modal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 </a:t>
            </a:r>
            <a:r>
              <a:rPr lang="en-US" sz="1400" dirty="0" err="1" smtClean="0"/>
              <a:t>perbankan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efisiensi</a:t>
            </a:r>
            <a:r>
              <a:rPr lang="en-US" sz="1400" dirty="0" smtClean="0"/>
              <a:t> </a:t>
            </a:r>
            <a:r>
              <a:rPr lang="en-US" sz="1400" dirty="0" err="1" smtClean="0"/>
              <a:t>operasional</a:t>
            </a:r>
            <a:r>
              <a:rPr lang="en-US" sz="1400" dirty="0" smtClean="0"/>
              <a:t> sign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perbakan</a:t>
            </a:r>
            <a:r>
              <a:rPr lang="en-US" sz="1400" dirty="0" smtClean="0"/>
              <a:t> (Sparta,2017; </a:t>
            </a:r>
            <a:r>
              <a:rPr lang="en-US" sz="1400" dirty="0" err="1" smtClean="0"/>
              <a:t>Puspitasari</a:t>
            </a:r>
            <a:r>
              <a:rPr lang="en-US" sz="1400" dirty="0" smtClean="0"/>
              <a:t> et al., 2021; Fang et al., 2019; Chandra &amp; </a:t>
            </a:r>
            <a:r>
              <a:rPr lang="en-US" sz="1400" dirty="0" err="1" smtClean="0"/>
              <a:t>Anggraini</a:t>
            </a:r>
            <a:r>
              <a:rPr lang="en-US" sz="1400" dirty="0" smtClean="0"/>
              <a:t>, 2020; </a:t>
            </a:r>
            <a:r>
              <a:rPr lang="en-US" sz="1400" dirty="0" err="1" smtClean="0"/>
              <a:t>dan</a:t>
            </a:r>
            <a:r>
              <a:rPr lang="en-US" sz="1400" dirty="0" smtClean="0"/>
              <a:t> Million &amp; </a:t>
            </a:r>
            <a:r>
              <a:rPr lang="en-US" sz="1400" dirty="0" err="1" smtClean="0"/>
              <a:t>Utary</a:t>
            </a:r>
            <a:r>
              <a:rPr lang="en-US" sz="1400" dirty="0" smtClean="0"/>
              <a:t>, 2017), </a:t>
            </a:r>
            <a:r>
              <a:rPr lang="en-US" sz="1400" dirty="0" err="1" smtClean="0"/>
              <a:t>Duho</a:t>
            </a:r>
            <a:r>
              <a:rPr lang="en-US" sz="1400" dirty="0" smtClean="0"/>
              <a:t> et al., (2020)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Rembet</a:t>
            </a:r>
            <a:r>
              <a:rPr lang="en-US" sz="1400" dirty="0" smtClean="0"/>
              <a:t> &amp; </a:t>
            </a:r>
            <a:r>
              <a:rPr lang="en-US" sz="1400" dirty="0" err="1" smtClean="0"/>
              <a:t>Baramul</a:t>
            </a:r>
            <a:r>
              <a:rPr lang="en-US" sz="1400" dirty="0" smtClean="0"/>
              <a:t>, (2020) </a:t>
            </a:r>
            <a:r>
              <a:rPr lang="en-US" sz="1400" dirty="0" err="1" smtClean="0"/>
              <a:t>efisiensi</a:t>
            </a:r>
            <a:r>
              <a:rPr lang="en-US" sz="1400" dirty="0" smtClean="0"/>
              <a:t> </a:t>
            </a:r>
            <a:r>
              <a:rPr lang="en-US" sz="1400" dirty="0" err="1" smtClean="0"/>
              <a:t>operasional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6705607" y="3452393"/>
            <a:ext cx="941292" cy="101189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9093667" y="770731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3074" name="Picture 2" descr="10 Tempat Wisata di Kendari yang Jarang Diketahui Wisata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712134"/>
            <a:ext cx="4123765" cy="68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latin typeface="+mn-lt"/>
              </a:rPr>
              <a:t>PENDAHULUAN</a:t>
            </a:r>
            <a:endParaRPr lang="en-US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54208" y="1591236"/>
            <a:ext cx="6010837" cy="49216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/>
              <a:t>Covid-19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berdampak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berbagai</a:t>
            </a:r>
            <a:r>
              <a:rPr lang="en-US" sz="1400" dirty="0" smtClean="0"/>
              <a:t> sector </a:t>
            </a:r>
            <a:r>
              <a:rPr lang="en-US" sz="1400" dirty="0" err="1" smtClean="0"/>
              <a:t>ekonomi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industri</a:t>
            </a:r>
            <a:r>
              <a:rPr lang="en-US" sz="14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Purba</a:t>
            </a:r>
            <a:r>
              <a:rPr lang="en-US" sz="1400" dirty="0" smtClean="0"/>
              <a:t> (2018), Sparta (2017), Chandra &amp; </a:t>
            </a:r>
            <a:r>
              <a:rPr lang="en-US" sz="1400" dirty="0" err="1" smtClean="0"/>
              <a:t>Anggraini</a:t>
            </a:r>
            <a:r>
              <a:rPr lang="en-US" sz="1400" dirty="0" smtClean="0"/>
              <a:t> (2020), Million &amp; </a:t>
            </a:r>
            <a:r>
              <a:rPr lang="en-US" sz="1400" dirty="0" err="1" smtClean="0"/>
              <a:t>Utary</a:t>
            </a:r>
            <a:r>
              <a:rPr lang="en-US" sz="1400" dirty="0" smtClean="0"/>
              <a:t> (2017),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Setiyawati</a:t>
            </a:r>
            <a:r>
              <a:rPr lang="en-US" sz="1400" dirty="0" smtClean="0"/>
              <a:t> (2019a) </a:t>
            </a:r>
            <a:r>
              <a:rPr lang="en-US" sz="1400" dirty="0" err="1" smtClean="0"/>
              <a:t>membuktikan</a:t>
            </a:r>
            <a:r>
              <a:rPr lang="en-US" sz="1400" dirty="0" smtClean="0"/>
              <a:t> </a:t>
            </a:r>
            <a:r>
              <a:rPr lang="en-US" sz="1400" i="1" dirty="0" err="1" smtClean="0"/>
              <a:t>Risiko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kredit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.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Ekinci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Poyraz</a:t>
            </a:r>
            <a:r>
              <a:rPr lang="en-US" sz="1400" dirty="0" smtClean="0"/>
              <a:t> (2019) </a:t>
            </a:r>
            <a:r>
              <a:rPr lang="en-US" sz="1400" dirty="0" err="1" smtClean="0"/>
              <a:t>dan</a:t>
            </a:r>
            <a:r>
              <a:rPr lang="en-US" sz="1400" dirty="0" smtClean="0"/>
              <a:t> Ezekiel &amp; Johnson (2018) </a:t>
            </a:r>
            <a:r>
              <a:rPr lang="en-US" sz="1400" dirty="0" err="1" smtClean="0"/>
              <a:t>Risiko</a:t>
            </a:r>
            <a:r>
              <a:rPr lang="en-US" sz="1400" dirty="0" smtClean="0"/>
              <a:t> </a:t>
            </a:r>
            <a:r>
              <a:rPr lang="en-US" sz="1400" dirty="0" err="1" smtClean="0"/>
              <a:t>Kredit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hubungan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risiko</a:t>
            </a:r>
            <a:r>
              <a:rPr lang="en-US" sz="1400" dirty="0" smtClean="0"/>
              <a:t> </a:t>
            </a:r>
            <a:r>
              <a:rPr lang="en-US" sz="1400" dirty="0" err="1" smtClean="0"/>
              <a:t>likuiditas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ROA (</a:t>
            </a:r>
            <a:r>
              <a:rPr lang="en-US" sz="1400" dirty="0" err="1" smtClean="0"/>
              <a:t>Puspitasari</a:t>
            </a:r>
            <a:r>
              <a:rPr lang="en-US" sz="1400" dirty="0" smtClean="0"/>
              <a:t> et al., 2021; Purba,2018; </a:t>
            </a:r>
            <a:r>
              <a:rPr lang="en-US" sz="1400" dirty="0" err="1" smtClean="0"/>
              <a:t>Yildirim</a:t>
            </a:r>
            <a:r>
              <a:rPr lang="en-US" sz="1400" dirty="0" smtClean="0"/>
              <a:t> &amp; Ildokuz,2020; Chandra &amp; Anggraini,2020).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Sari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Murni</a:t>
            </a:r>
            <a:r>
              <a:rPr lang="en-US" sz="1400" dirty="0" smtClean="0"/>
              <a:t> (2017) </a:t>
            </a:r>
            <a:r>
              <a:rPr lang="en-US" sz="1400" dirty="0" err="1" smtClean="0"/>
              <a:t>risiko</a:t>
            </a:r>
            <a:r>
              <a:rPr lang="en-US" sz="1400" dirty="0" smtClean="0"/>
              <a:t> </a:t>
            </a:r>
            <a:r>
              <a:rPr lang="en-US" sz="1400" dirty="0" err="1" smtClean="0"/>
              <a:t>likuiditas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ROA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kecukupan</a:t>
            </a:r>
            <a:r>
              <a:rPr lang="en-US" sz="1400" dirty="0" smtClean="0"/>
              <a:t> modal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 (Sparta,2017; </a:t>
            </a:r>
            <a:r>
              <a:rPr lang="en-US" sz="1400" dirty="0" err="1" smtClean="0"/>
              <a:t>Puspitasari</a:t>
            </a:r>
            <a:r>
              <a:rPr lang="en-US" sz="1400" dirty="0" smtClean="0"/>
              <a:t> et al.,2021; </a:t>
            </a:r>
            <a:r>
              <a:rPr lang="en-US" sz="1400" dirty="0" err="1" smtClean="0"/>
              <a:t>Yildirim</a:t>
            </a:r>
            <a:r>
              <a:rPr lang="en-US" sz="1400" dirty="0" smtClean="0"/>
              <a:t> &amp; Ildokuz,2020; Sari &amp; </a:t>
            </a:r>
            <a:r>
              <a:rPr lang="en-US" sz="1400" dirty="0" err="1" smtClean="0"/>
              <a:t>Murni</a:t>
            </a:r>
            <a:r>
              <a:rPr lang="en-US" sz="1400" dirty="0" smtClean="0"/>
              <a:t>, 2017;, Million &amp; Utary,2017;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Ekinci</a:t>
            </a:r>
            <a:r>
              <a:rPr lang="en-US" sz="1400" dirty="0" smtClean="0"/>
              <a:t> &amp; Poyraz.2019).  Chandra &amp; </a:t>
            </a:r>
            <a:r>
              <a:rPr lang="en-US" sz="1400" dirty="0" err="1" smtClean="0"/>
              <a:t>Anggraini</a:t>
            </a:r>
            <a:r>
              <a:rPr lang="en-US" sz="1400" dirty="0" smtClean="0"/>
              <a:t> (2020) </a:t>
            </a:r>
            <a:r>
              <a:rPr lang="en-US" sz="1400" dirty="0" err="1" smtClean="0"/>
              <a:t>kecukupan</a:t>
            </a:r>
            <a:r>
              <a:rPr lang="en-US" sz="1400" dirty="0" smtClean="0"/>
              <a:t> modal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 </a:t>
            </a:r>
            <a:r>
              <a:rPr lang="en-US" sz="1400" dirty="0" err="1" smtClean="0"/>
              <a:t>perbankan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efisiensi</a:t>
            </a:r>
            <a:r>
              <a:rPr lang="en-US" sz="1400" dirty="0" smtClean="0"/>
              <a:t> </a:t>
            </a:r>
            <a:r>
              <a:rPr lang="en-US" sz="1400" dirty="0" err="1" smtClean="0"/>
              <a:t>operasional</a:t>
            </a:r>
            <a:r>
              <a:rPr lang="en-US" sz="1400" dirty="0" smtClean="0"/>
              <a:t> sign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perbakan</a:t>
            </a:r>
            <a:r>
              <a:rPr lang="en-US" sz="1400" dirty="0" smtClean="0"/>
              <a:t> (Sparta,2017; </a:t>
            </a:r>
            <a:r>
              <a:rPr lang="en-US" sz="1400" dirty="0" err="1" smtClean="0"/>
              <a:t>Puspitasari</a:t>
            </a:r>
            <a:r>
              <a:rPr lang="en-US" sz="1400" dirty="0" smtClean="0"/>
              <a:t> et al., 2021; Fang et al., 2019; Chandra &amp; </a:t>
            </a:r>
            <a:r>
              <a:rPr lang="en-US" sz="1400" dirty="0" err="1" smtClean="0"/>
              <a:t>Anggraini</a:t>
            </a:r>
            <a:r>
              <a:rPr lang="en-US" sz="1400" dirty="0" smtClean="0"/>
              <a:t>, 2020; </a:t>
            </a:r>
            <a:r>
              <a:rPr lang="en-US" sz="1400" dirty="0" err="1" smtClean="0"/>
              <a:t>dan</a:t>
            </a:r>
            <a:r>
              <a:rPr lang="en-US" sz="1400" dirty="0" smtClean="0"/>
              <a:t> Million &amp; </a:t>
            </a:r>
            <a:r>
              <a:rPr lang="en-US" sz="1400" dirty="0" err="1" smtClean="0"/>
              <a:t>Utary</a:t>
            </a:r>
            <a:r>
              <a:rPr lang="en-US" sz="1400" dirty="0" smtClean="0"/>
              <a:t>, 2017), </a:t>
            </a:r>
            <a:r>
              <a:rPr lang="en-US" sz="1400" dirty="0" err="1" smtClean="0"/>
              <a:t>Duho</a:t>
            </a:r>
            <a:r>
              <a:rPr lang="en-US" sz="1400" dirty="0" smtClean="0"/>
              <a:t> et al., (2020)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Rembet</a:t>
            </a:r>
            <a:r>
              <a:rPr lang="en-US" sz="1400" dirty="0" smtClean="0"/>
              <a:t> &amp; </a:t>
            </a:r>
            <a:r>
              <a:rPr lang="en-US" sz="1400" dirty="0" err="1" smtClean="0"/>
              <a:t>Baramul</a:t>
            </a:r>
            <a:r>
              <a:rPr lang="en-US" sz="1400" dirty="0" smtClean="0"/>
              <a:t>, (2020) </a:t>
            </a:r>
            <a:r>
              <a:rPr lang="en-US" sz="1400" dirty="0" err="1" smtClean="0"/>
              <a:t>efisiensi</a:t>
            </a:r>
            <a:r>
              <a:rPr lang="en-US" sz="1400" dirty="0" smtClean="0"/>
              <a:t> </a:t>
            </a:r>
            <a:r>
              <a:rPr lang="en-US" sz="1400" dirty="0" err="1" smtClean="0"/>
              <a:t>operasional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>
            <a:off x="6858007" y="3604793"/>
            <a:ext cx="941292" cy="101189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87237" y="2151623"/>
            <a:ext cx="3550023" cy="3306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u="sng" smtClean="0"/>
              <a:t>Rumusan </a:t>
            </a:r>
            <a:r>
              <a:rPr lang="en-US" smtClean="0"/>
              <a:t>:</a:t>
            </a:r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mtClean="0"/>
              <a:t>Apakah terdapat pengaruh risiko kredit terhadap kinerja keuangan?; </a:t>
            </a:r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mtClean="0"/>
              <a:t>Apakah terdapat pengaruh risiko likuiditas terhadap kinerja keuangan?; </a:t>
            </a:r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mtClean="0"/>
              <a:t>Apakah terdapat pengaruh kecukupan modal terhadap kinerja keuangan?; </a:t>
            </a:r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mtClean="0"/>
              <a:t>Apakah terdapat pengaruh efisiensi operasional terhadap kinerja keuangan?; </a:t>
            </a:r>
          </a:p>
          <a:p>
            <a:pPr marL="282575" indent="-2825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mtClean="0"/>
              <a:t>Apakah terdapat pengaruh sebelum masa pandemic Covid-19 dan pada masa Covid-19 terhadap kinerja perbankan?. </a:t>
            </a:r>
            <a:endParaRPr lang="en-US" dirty="0"/>
          </a:p>
        </p:txBody>
      </p:sp>
      <p:pic>
        <p:nvPicPr>
          <p:cNvPr id="12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9246067" y="923131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95916" y="6021161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794" t="38818" r="60956" b="45880"/>
          <a:stretch/>
        </p:blipFill>
        <p:spPr>
          <a:xfrm>
            <a:off x="458973" y="255372"/>
            <a:ext cx="815510" cy="6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824"/>
            <a:ext cx="10515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KERANGKA TEORI DAN PENGEMBANGAN HIPOTHESIS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000"/>
            <a:ext cx="6369424" cy="495169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sz="3100" dirty="0"/>
              <a:t>Teori </a:t>
            </a:r>
            <a:r>
              <a:rPr lang="en-US" sz="3100" dirty="0" err="1"/>
              <a:t>keagenan</a:t>
            </a:r>
            <a:r>
              <a:rPr lang="en-US" sz="3100" dirty="0"/>
              <a:t> </a:t>
            </a:r>
            <a:r>
              <a:rPr lang="en-US" sz="3100" dirty="0" err="1"/>
              <a:t>menurut</a:t>
            </a:r>
            <a:r>
              <a:rPr lang="en-US" sz="3100" dirty="0"/>
              <a:t> Jensen &amp; </a:t>
            </a:r>
            <a:r>
              <a:rPr lang="en-US" sz="3100" dirty="0" err="1"/>
              <a:t>Meckling</a:t>
            </a:r>
            <a:r>
              <a:rPr lang="en-US" sz="3100" dirty="0"/>
              <a:t> (1976</a:t>
            </a:r>
            <a:r>
              <a:rPr lang="en-US" sz="3100" dirty="0" smtClean="0"/>
              <a:t>)</a:t>
            </a:r>
          </a:p>
          <a:p>
            <a:r>
              <a:rPr lang="en-US" sz="3100" dirty="0" err="1"/>
              <a:t>Risiko</a:t>
            </a:r>
            <a:r>
              <a:rPr lang="en-US" sz="3100" dirty="0"/>
              <a:t> </a:t>
            </a:r>
            <a:r>
              <a:rPr lang="en-US" sz="3100" dirty="0" err="1"/>
              <a:t>kredit</a:t>
            </a:r>
            <a:r>
              <a:rPr lang="en-US" sz="3100" dirty="0"/>
              <a:t> </a:t>
            </a:r>
            <a:r>
              <a:rPr lang="en-US" sz="3100" dirty="0" err="1" smtClean="0"/>
              <a:t>berdampak</a:t>
            </a:r>
            <a:r>
              <a:rPr lang="en-US" sz="3100" dirty="0" smtClean="0"/>
              <a:t> </a:t>
            </a:r>
            <a:r>
              <a:rPr lang="en-US" sz="3100" dirty="0" err="1" smtClean="0"/>
              <a:t>negatif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laba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/>
              <a:t>berdampak</a:t>
            </a:r>
            <a:r>
              <a:rPr lang="en-US" sz="3100" dirty="0"/>
              <a:t> </a:t>
            </a:r>
            <a:r>
              <a:rPr lang="en-US" sz="3100" dirty="0" err="1"/>
              <a:t>pada</a:t>
            </a:r>
            <a:r>
              <a:rPr lang="en-US" sz="3100" dirty="0"/>
              <a:t> </a:t>
            </a:r>
            <a:r>
              <a:rPr lang="en-US" sz="3100" dirty="0" err="1"/>
              <a:t>kinerja</a:t>
            </a:r>
            <a:r>
              <a:rPr lang="en-US" sz="3100" dirty="0"/>
              <a:t> bank (</a:t>
            </a:r>
            <a:r>
              <a:rPr lang="en-US" sz="3100" dirty="0" err="1"/>
              <a:t>Rembet</a:t>
            </a:r>
            <a:r>
              <a:rPr lang="en-US" sz="3100" dirty="0"/>
              <a:t> &amp; </a:t>
            </a:r>
            <a:r>
              <a:rPr lang="en-US" sz="3100" dirty="0" err="1"/>
              <a:t>Baramul</a:t>
            </a:r>
            <a:r>
              <a:rPr lang="en-US" sz="3100" dirty="0"/>
              <a:t>, 2020</a:t>
            </a:r>
            <a:r>
              <a:rPr lang="en-US" sz="3100" dirty="0" smtClean="0"/>
              <a:t>).</a:t>
            </a:r>
            <a:r>
              <a:rPr lang="en-US" sz="3100" dirty="0"/>
              <a:t> </a:t>
            </a:r>
            <a:r>
              <a:rPr lang="en-US" sz="3100" dirty="0" err="1"/>
              <a:t>Ismanto</a:t>
            </a:r>
            <a:r>
              <a:rPr lang="en-US" sz="3100" dirty="0"/>
              <a:t> (2020</a:t>
            </a:r>
            <a:r>
              <a:rPr lang="en-US" sz="3100" dirty="0" smtClean="0"/>
              <a:t>), </a:t>
            </a:r>
            <a:r>
              <a:rPr lang="en-US" sz="3100" dirty="0" err="1" smtClean="0"/>
              <a:t>Setiyawati</a:t>
            </a:r>
            <a:r>
              <a:rPr lang="en-US" sz="3100" dirty="0" smtClean="0"/>
              <a:t> (2019), </a:t>
            </a:r>
            <a:r>
              <a:rPr lang="en-US" sz="3100" dirty="0" err="1" smtClean="0"/>
              <a:t>Azizah</a:t>
            </a:r>
            <a:r>
              <a:rPr lang="en-US" sz="3100" dirty="0" smtClean="0"/>
              <a:t> &amp; </a:t>
            </a:r>
            <a:r>
              <a:rPr lang="en-US" sz="3100" dirty="0" err="1" smtClean="0"/>
              <a:t>Taswan</a:t>
            </a:r>
            <a:r>
              <a:rPr lang="en-US" sz="3100" dirty="0" smtClean="0"/>
              <a:t> (2019), </a:t>
            </a:r>
            <a:r>
              <a:rPr lang="en-US" sz="3100" dirty="0" err="1" smtClean="0"/>
              <a:t>Ekinci</a:t>
            </a:r>
            <a:r>
              <a:rPr lang="en-US" sz="3100" dirty="0" smtClean="0"/>
              <a:t> &amp; </a:t>
            </a:r>
            <a:r>
              <a:rPr lang="en-US" sz="3100" dirty="0" err="1" smtClean="0"/>
              <a:t>Poyraz</a:t>
            </a:r>
            <a:r>
              <a:rPr lang="en-US" sz="3100" dirty="0" smtClean="0"/>
              <a:t> (2019) </a:t>
            </a:r>
            <a:r>
              <a:rPr lang="en-US" sz="3100" dirty="0" err="1"/>
              <a:t>membuktikan</a:t>
            </a:r>
            <a:r>
              <a:rPr lang="en-US" sz="3100" dirty="0"/>
              <a:t> </a:t>
            </a:r>
            <a:r>
              <a:rPr lang="en-US" sz="3100" dirty="0" err="1"/>
              <a:t>adanya</a:t>
            </a:r>
            <a:r>
              <a:rPr lang="en-US" sz="3100" dirty="0"/>
              <a:t> </a:t>
            </a:r>
            <a:r>
              <a:rPr lang="en-US" sz="3100" dirty="0" err="1"/>
              <a:t>pengaruh</a:t>
            </a:r>
            <a:r>
              <a:rPr lang="en-US" sz="3100" dirty="0"/>
              <a:t> </a:t>
            </a:r>
            <a:r>
              <a:rPr lang="en-US" sz="3100" dirty="0" err="1"/>
              <a:t>negatif</a:t>
            </a:r>
            <a:r>
              <a:rPr lang="en-US" sz="3100" dirty="0"/>
              <a:t> </a:t>
            </a:r>
            <a:r>
              <a:rPr lang="en-US" sz="3100" dirty="0" err="1" smtClean="0"/>
              <a:t>risiko</a:t>
            </a:r>
            <a:r>
              <a:rPr lang="en-US" sz="3100" dirty="0" smtClean="0"/>
              <a:t> </a:t>
            </a:r>
            <a:r>
              <a:rPr lang="en-US" sz="3100" dirty="0" err="1"/>
              <a:t>kredit</a:t>
            </a:r>
            <a:r>
              <a:rPr lang="en-US" sz="3100" dirty="0"/>
              <a:t> </a:t>
            </a:r>
            <a:r>
              <a:rPr lang="en-US" sz="3100" dirty="0" err="1" smtClean="0"/>
              <a:t>terhadap</a:t>
            </a:r>
            <a:r>
              <a:rPr lang="en-US" sz="3100" dirty="0" smtClean="0"/>
              <a:t> </a:t>
            </a:r>
            <a:r>
              <a:rPr lang="en-US" sz="3100" dirty="0" err="1"/>
              <a:t>kinerja</a:t>
            </a:r>
            <a:r>
              <a:rPr lang="en-US" sz="3100" dirty="0"/>
              <a:t> </a:t>
            </a:r>
            <a:r>
              <a:rPr lang="en-US" sz="3100" dirty="0" err="1"/>
              <a:t>keuangan</a:t>
            </a:r>
            <a:r>
              <a:rPr lang="en-US" sz="3100" dirty="0"/>
              <a:t>. </a:t>
            </a:r>
            <a:endParaRPr lang="en-US" sz="3100" dirty="0" smtClean="0"/>
          </a:p>
          <a:p>
            <a:r>
              <a:rPr lang="en-US" sz="3100" dirty="0" err="1" smtClean="0"/>
              <a:t>kecukupan</a:t>
            </a:r>
            <a:r>
              <a:rPr lang="en-US" sz="3100" dirty="0" smtClean="0"/>
              <a:t> </a:t>
            </a:r>
            <a:r>
              <a:rPr lang="en-US" sz="3100" dirty="0"/>
              <a:t>modal </a:t>
            </a:r>
            <a:r>
              <a:rPr lang="en-US" sz="3100" dirty="0" err="1" smtClean="0"/>
              <a:t>cerminan</a:t>
            </a:r>
            <a:r>
              <a:rPr lang="en-US" sz="3100" dirty="0" smtClean="0"/>
              <a:t> </a:t>
            </a:r>
            <a:r>
              <a:rPr lang="en-US" sz="3100" dirty="0" err="1"/>
              <a:t>atas</a:t>
            </a:r>
            <a:r>
              <a:rPr lang="en-US" sz="3100" dirty="0"/>
              <a:t> </a:t>
            </a:r>
            <a:r>
              <a:rPr lang="en-US" sz="3100" dirty="0" err="1"/>
              <a:t>kemampuan</a:t>
            </a:r>
            <a:r>
              <a:rPr lang="en-US" sz="3100" dirty="0"/>
              <a:t> </a:t>
            </a:r>
            <a:r>
              <a:rPr lang="en-US" sz="3100" dirty="0" err="1" smtClean="0"/>
              <a:t>pemeliharaan</a:t>
            </a:r>
            <a:r>
              <a:rPr lang="en-US" sz="3100" dirty="0" smtClean="0"/>
              <a:t> modal, </a:t>
            </a:r>
            <a:r>
              <a:rPr lang="en-US" sz="3100" dirty="0" err="1" smtClean="0"/>
              <a:t>manajemen</a:t>
            </a:r>
            <a:r>
              <a:rPr lang="en-US" sz="3100" dirty="0" smtClean="0"/>
              <a:t> </a:t>
            </a:r>
            <a:r>
              <a:rPr lang="en-US" sz="3100" dirty="0" err="1"/>
              <a:t>memiliki</a:t>
            </a:r>
            <a:r>
              <a:rPr lang="en-US" sz="3100" dirty="0"/>
              <a:t> </a:t>
            </a:r>
            <a:r>
              <a:rPr lang="en-US" sz="3100" dirty="0" err="1"/>
              <a:t>peran</a:t>
            </a:r>
            <a:r>
              <a:rPr lang="en-US" sz="3100" dirty="0"/>
              <a:t> </a:t>
            </a:r>
            <a:r>
              <a:rPr lang="en-US" sz="3100" dirty="0" err="1" smtClean="0"/>
              <a:t>dalam</a:t>
            </a:r>
            <a:r>
              <a:rPr lang="en-US" sz="3100" dirty="0" smtClean="0"/>
              <a:t> </a:t>
            </a:r>
            <a:r>
              <a:rPr lang="en-US" sz="3100" dirty="0" err="1" smtClean="0"/>
              <a:t>mitigasi</a:t>
            </a:r>
            <a:r>
              <a:rPr lang="en-US" sz="3100" dirty="0" smtClean="0"/>
              <a:t> </a:t>
            </a:r>
            <a:r>
              <a:rPr lang="en-US" sz="3100" dirty="0" err="1"/>
              <a:t>potensi</a:t>
            </a:r>
            <a:r>
              <a:rPr lang="en-US" sz="3100" dirty="0"/>
              <a:t> </a:t>
            </a:r>
            <a:r>
              <a:rPr lang="en-US" sz="3100" dirty="0" err="1"/>
              <a:t>risiko</a:t>
            </a:r>
            <a:r>
              <a:rPr lang="en-US" sz="3100" dirty="0"/>
              <a:t> yang </a:t>
            </a:r>
            <a:r>
              <a:rPr lang="en-US" sz="3100" dirty="0" err="1"/>
              <a:t>akan</a:t>
            </a:r>
            <a:r>
              <a:rPr lang="en-US" sz="3100" dirty="0"/>
              <a:t> </a:t>
            </a:r>
            <a:r>
              <a:rPr lang="en-US" sz="3100" dirty="0" err="1"/>
              <a:t>dihadapi</a:t>
            </a:r>
            <a:r>
              <a:rPr lang="en-US" sz="3100" dirty="0"/>
              <a:t> </a:t>
            </a:r>
            <a:r>
              <a:rPr lang="en-US" sz="3100" dirty="0" smtClean="0"/>
              <a:t>(</a:t>
            </a:r>
            <a:r>
              <a:rPr lang="en-US" sz="3100" dirty="0" err="1"/>
              <a:t>Kuncoro</a:t>
            </a:r>
            <a:r>
              <a:rPr lang="en-US" sz="3100" dirty="0"/>
              <a:t> &amp; </a:t>
            </a:r>
            <a:r>
              <a:rPr lang="en-US" sz="3100" dirty="0" err="1"/>
              <a:t>Suhardjono</a:t>
            </a:r>
            <a:r>
              <a:rPr lang="en-US" sz="3100" dirty="0"/>
              <a:t>, 2011</a:t>
            </a:r>
            <a:r>
              <a:rPr lang="en-US" sz="3100" dirty="0" smtClean="0"/>
              <a:t>).</a:t>
            </a:r>
            <a:r>
              <a:rPr lang="en-US" sz="3100" dirty="0"/>
              <a:t> </a:t>
            </a:r>
            <a:r>
              <a:rPr lang="en-US" sz="3100" dirty="0" err="1" smtClean="0"/>
              <a:t>penelitian</a:t>
            </a:r>
            <a:r>
              <a:rPr lang="en-US" sz="3100" dirty="0" smtClean="0"/>
              <a:t> </a:t>
            </a:r>
            <a:r>
              <a:rPr lang="en-US" sz="3100" dirty="0"/>
              <a:t>Sparta (2017) </a:t>
            </a:r>
            <a:r>
              <a:rPr lang="en-US" sz="3100" dirty="0" err="1" smtClean="0"/>
              <a:t>pengaruh</a:t>
            </a:r>
            <a:r>
              <a:rPr lang="en-US" sz="3100" dirty="0" smtClean="0"/>
              <a:t> negative CAR </a:t>
            </a:r>
            <a:r>
              <a:rPr lang="en-US" sz="3100" dirty="0" err="1" smtClean="0"/>
              <a:t>terhadap</a:t>
            </a:r>
            <a:r>
              <a:rPr lang="en-US" sz="3100" dirty="0" smtClean="0"/>
              <a:t> </a:t>
            </a:r>
            <a:r>
              <a:rPr lang="en-US" sz="3100" dirty="0" err="1"/>
              <a:t>kinerja</a:t>
            </a:r>
            <a:r>
              <a:rPr lang="en-US" sz="3100" dirty="0"/>
              <a:t> </a:t>
            </a:r>
            <a:r>
              <a:rPr lang="en-US" sz="3100" dirty="0" err="1" smtClean="0"/>
              <a:t>keuangan</a:t>
            </a:r>
            <a:endParaRPr lang="en-US" sz="3100" dirty="0" smtClean="0"/>
          </a:p>
          <a:p>
            <a:r>
              <a:rPr lang="en-US" sz="3100" dirty="0" err="1"/>
              <a:t>Risiko</a:t>
            </a:r>
            <a:r>
              <a:rPr lang="en-US" sz="3100" dirty="0"/>
              <a:t> </a:t>
            </a:r>
            <a:r>
              <a:rPr lang="en-US" sz="3100" dirty="0" err="1" smtClean="0"/>
              <a:t>likuiditas</a:t>
            </a:r>
            <a:r>
              <a:rPr lang="en-US" sz="3100" dirty="0" smtClean="0"/>
              <a:t> </a:t>
            </a:r>
            <a:r>
              <a:rPr lang="en-US" sz="3100" dirty="0" err="1" smtClean="0"/>
              <a:t>berdampak</a:t>
            </a:r>
            <a:r>
              <a:rPr lang="en-US" sz="3100" dirty="0" smtClean="0"/>
              <a:t> </a:t>
            </a:r>
            <a:r>
              <a:rPr lang="en-US" sz="3100" dirty="0" err="1" smtClean="0"/>
              <a:t>kepada</a:t>
            </a:r>
            <a:r>
              <a:rPr lang="en-US" sz="3100" dirty="0" smtClean="0"/>
              <a:t> </a:t>
            </a:r>
            <a:r>
              <a:rPr lang="en-US" sz="3100" dirty="0" err="1" smtClean="0"/>
              <a:t>turunnya</a:t>
            </a:r>
            <a:r>
              <a:rPr lang="en-US" sz="3100" dirty="0" smtClean="0"/>
              <a:t> </a:t>
            </a:r>
            <a:r>
              <a:rPr lang="en-US" sz="3100" dirty="0" err="1" smtClean="0"/>
              <a:t>laba</a:t>
            </a:r>
            <a:r>
              <a:rPr lang="en-US" sz="3100" dirty="0" smtClean="0"/>
              <a:t> </a:t>
            </a:r>
            <a:r>
              <a:rPr lang="en-US" sz="3100" dirty="0" err="1" smtClean="0"/>
              <a:t>sehingga</a:t>
            </a:r>
            <a:r>
              <a:rPr lang="en-US" sz="3100" dirty="0" smtClean="0"/>
              <a:t> </a:t>
            </a:r>
            <a:r>
              <a:rPr lang="en-US" sz="3100" dirty="0" err="1" smtClean="0"/>
              <a:t>dampak</a:t>
            </a:r>
            <a:r>
              <a:rPr lang="en-US" sz="3100" dirty="0" smtClean="0"/>
              <a:t> </a:t>
            </a:r>
            <a:r>
              <a:rPr lang="en-US" sz="3100" dirty="0" err="1" smtClean="0"/>
              <a:t>negatif</a:t>
            </a:r>
            <a:r>
              <a:rPr lang="en-US" sz="3100" dirty="0" smtClean="0"/>
              <a:t> </a:t>
            </a:r>
            <a:r>
              <a:rPr lang="en-US" sz="3100" dirty="0" err="1" smtClean="0"/>
              <a:t>kinerja</a:t>
            </a:r>
            <a:r>
              <a:rPr lang="en-US" sz="3100" dirty="0" smtClean="0"/>
              <a:t> </a:t>
            </a:r>
            <a:r>
              <a:rPr lang="en-US" sz="3100" dirty="0" err="1" smtClean="0"/>
              <a:t>perbankan</a:t>
            </a:r>
            <a:r>
              <a:rPr lang="en-US" sz="3100" dirty="0" smtClean="0"/>
              <a:t> (Sounder , 2018).</a:t>
            </a:r>
            <a:r>
              <a:rPr lang="en-US" sz="3100" dirty="0"/>
              <a:t> </a:t>
            </a:r>
            <a:r>
              <a:rPr lang="en-US" sz="3100" dirty="0" err="1" smtClean="0"/>
              <a:t>Penelitian</a:t>
            </a:r>
            <a:r>
              <a:rPr lang="en-US" sz="3100" dirty="0" smtClean="0"/>
              <a:t> </a:t>
            </a:r>
            <a:r>
              <a:rPr lang="en-US" sz="3100" dirty="0" err="1"/>
              <a:t>Azizah</a:t>
            </a:r>
            <a:r>
              <a:rPr lang="en-US" sz="3100" dirty="0"/>
              <a:t> &amp; </a:t>
            </a:r>
            <a:r>
              <a:rPr lang="en-US" sz="3100" dirty="0" err="1"/>
              <a:t>Taswan</a:t>
            </a:r>
            <a:r>
              <a:rPr lang="en-US" sz="3100" dirty="0"/>
              <a:t> (2019)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Ismanto</a:t>
            </a:r>
            <a:r>
              <a:rPr lang="en-US" sz="3100" dirty="0"/>
              <a:t> (2020) yang </a:t>
            </a:r>
            <a:r>
              <a:rPr lang="en-US" sz="3100" dirty="0" err="1"/>
              <a:t>membuktikan</a:t>
            </a:r>
            <a:r>
              <a:rPr lang="en-US" sz="3100" dirty="0"/>
              <a:t> </a:t>
            </a:r>
            <a:r>
              <a:rPr lang="en-US" sz="3100" dirty="0" err="1"/>
              <a:t>risiko</a:t>
            </a:r>
            <a:r>
              <a:rPr lang="en-US" sz="3100" dirty="0"/>
              <a:t> </a:t>
            </a:r>
            <a:r>
              <a:rPr lang="en-US" sz="3100" dirty="0" err="1"/>
              <a:t>likuiditas</a:t>
            </a:r>
            <a:r>
              <a:rPr lang="en-US" sz="3100" dirty="0"/>
              <a:t> </a:t>
            </a:r>
            <a:r>
              <a:rPr lang="en-US" sz="3100" dirty="0" err="1"/>
              <a:t>berpengaruh</a:t>
            </a:r>
            <a:r>
              <a:rPr lang="en-US" sz="3100" dirty="0"/>
              <a:t> </a:t>
            </a:r>
            <a:r>
              <a:rPr lang="en-US" sz="3100" dirty="0" err="1"/>
              <a:t>negatif</a:t>
            </a:r>
            <a:r>
              <a:rPr lang="en-US" sz="3100" dirty="0"/>
              <a:t> </a:t>
            </a:r>
            <a:r>
              <a:rPr lang="en-US" sz="3100" dirty="0" err="1"/>
              <a:t>terhadap</a:t>
            </a:r>
            <a:r>
              <a:rPr lang="en-US" sz="3100" dirty="0"/>
              <a:t> ROA. </a:t>
            </a:r>
            <a:r>
              <a:rPr lang="en-US" sz="3100" dirty="0" smtClean="0"/>
              <a:t>‘</a:t>
            </a:r>
          </a:p>
          <a:p>
            <a:r>
              <a:rPr lang="en-US" sz="3100" dirty="0" err="1" smtClean="0"/>
              <a:t>Efesiensi</a:t>
            </a:r>
            <a:r>
              <a:rPr lang="en-US" sz="3100" dirty="0" smtClean="0"/>
              <a:t> </a:t>
            </a:r>
            <a:r>
              <a:rPr lang="en-US" sz="3100" dirty="0" err="1" smtClean="0"/>
              <a:t>operasional</a:t>
            </a:r>
            <a:r>
              <a:rPr lang="en-US" sz="3100" dirty="0" smtClean="0"/>
              <a:t> </a:t>
            </a:r>
            <a:r>
              <a:rPr lang="en-US" sz="3100" dirty="0" err="1" smtClean="0"/>
              <a:t>menggnakan</a:t>
            </a:r>
            <a:r>
              <a:rPr lang="en-US" sz="3100" dirty="0" smtClean="0"/>
              <a:t> BOPO yang </a:t>
            </a:r>
            <a:r>
              <a:rPr lang="en-US" sz="3100" dirty="0" err="1" smtClean="0"/>
              <a:t>digunakan</a:t>
            </a:r>
            <a:r>
              <a:rPr lang="en-US" sz="3100" dirty="0" smtClean="0"/>
              <a:t> Sparta </a:t>
            </a:r>
            <a:r>
              <a:rPr lang="en-US" sz="3100" dirty="0"/>
              <a:t>(2017), Chandra &amp; </a:t>
            </a:r>
            <a:r>
              <a:rPr lang="en-US" sz="3100" dirty="0" err="1"/>
              <a:t>Anggraini</a:t>
            </a:r>
            <a:r>
              <a:rPr lang="en-US" sz="3100" dirty="0"/>
              <a:t> (2020), </a:t>
            </a:r>
            <a:r>
              <a:rPr lang="en-US" sz="3100" dirty="0" err="1"/>
              <a:t>Setyarini</a:t>
            </a:r>
            <a:r>
              <a:rPr lang="en-US" sz="3100" dirty="0"/>
              <a:t> (2020a), Sari &amp; I Mei </a:t>
            </a:r>
            <a:r>
              <a:rPr lang="en-US" sz="3100" dirty="0" err="1"/>
              <a:t>Murni</a:t>
            </a:r>
            <a:r>
              <a:rPr lang="en-US" sz="3100" dirty="0"/>
              <a:t> (2017)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Imhanzenobe</a:t>
            </a:r>
            <a:r>
              <a:rPr lang="en-US" sz="3100" dirty="0"/>
              <a:t> (2019</a:t>
            </a:r>
            <a:r>
              <a:rPr lang="en-US" sz="3100" dirty="0" smtClean="0"/>
              <a:t>).</a:t>
            </a:r>
            <a:r>
              <a:rPr lang="en-US" sz="3100" dirty="0"/>
              <a:t> </a:t>
            </a:r>
            <a:r>
              <a:rPr lang="en-US" sz="3100" dirty="0" err="1" smtClean="0"/>
              <a:t>Penelitian</a:t>
            </a:r>
            <a:r>
              <a:rPr lang="en-US" sz="3100" dirty="0" smtClean="0"/>
              <a:t> </a:t>
            </a:r>
            <a:r>
              <a:rPr lang="en-US" sz="3100" dirty="0"/>
              <a:t>Sparta (2017), Chandra &amp; </a:t>
            </a:r>
            <a:r>
              <a:rPr lang="en-US" sz="3100" dirty="0" err="1"/>
              <a:t>Anggraini</a:t>
            </a:r>
            <a:r>
              <a:rPr lang="en-US" sz="3100" dirty="0"/>
              <a:t> (2020) </a:t>
            </a:r>
            <a:r>
              <a:rPr lang="en-US" sz="3100" dirty="0" smtClean="0"/>
              <a:t>Yusuf, (2017),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Muliana</a:t>
            </a:r>
            <a:r>
              <a:rPr lang="en-US" sz="3100" dirty="0" smtClean="0"/>
              <a:t> &amp; </a:t>
            </a:r>
            <a:r>
              <a:rPr lang="en-US" sz="3100" dirty="0" err="1" smtClean="0"/>
              <a:t>Karmila</a:t>
            </a:r>
            <a:r>
              <a:rPr lang="en-US" sz="3100" dirty="0" smtClean="0"/>
              <a:t> G, (2019) b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/>
              <a:t>menggunakan</a:t>
            </a:r>
            <a:r>
              <a:rPr lang="en-US" sz="3100" dirty="0"/>
              <a:t> </a:t>
            </a:r>
            <a:r>
              <a:rPr lang="en-US" sz="3100" dirty="0" err="1"/>
              <a:t>metode</a:t>
            </a:r>
            <a:r>
              <a:rPr lang="en-US" sz="3100" dirty="0"/>
              <a:t> </a:t>
            </a:r>
            <a:r>
              <a:rPr lang="en-US" sz="3100" dirty="0" err="1"/>
              <a:t>tradisional</a:t>
            </a:r>
            <a:r>
              <a:rPr lang="en-US" sz="3100" dirty="0"/>
              <a:t> </a:t>
            </a:r>
            <a:r>
              <a:rPr lang="en-US" sz="3100" dirty="0" err="1"/>
              <a:t>yaitu</a:t>
            </a:r>
            <a:r>
              <a:rPr lang="en-US" sz="3100" dirty="0"/>
              <a:t> </a:t>
            </a:r>
            <a:r>
              <a:rPr lang="en-US" sz="3100" dirty="0" err="1"/>
              <a:t>bahwa</a:t>
            </a:r>
            <a:r>
              <a:rPr lang="en-US" sz="3100" dirty="0"/>
              <a:t> </a:t>
            </a:r>
            <a:r>
              <a:rPr lang="en-US" sz="3100" dirty="0" err="1"/>
              <a:t>efisiensi</a:t>
            </a:r>
            <a:r>
              <a:rPr lang="en-US" sz="3100" dirty="0"/>
              <a:t> </a:t>
            </a:r>
            <a:r>
              <a:rPr lang="en-US" sz="3100" dirty="0" err="1"/>
              <a:t>operasional</a:t>
            </a:r>
            <a:r>
              <a:rPr lang="en-US" sz="3100" dirty="0"/>
              <a:t> bank </a:t>
            </a:r>
            <a:r>
              <a:rPr lang="en-US" sz="3100" dirty="0" err="1"/>
              <a:t>berpengaruh</a:t>
            </a:r>
            <a:r>
              <a:rPr lang="en-US" sz="3100" dirty="0"/>
              <a:t> </a:t>
            </a:r>
            <a:r>
              <a:rPr lang="en-US" sz="3100" dirty="0" err="1"/>
              <a:t>negatif</a:t>
            </a:r>
            <a:r>
              <a:rPr lang="en-US" sz="3100" dirty="0"/>
              <a:t> </a:t>
            </a:r>
            <a:r>
              <a:rPr lang="en-US" sz="3100" dirty="0" err="1"/>
              <a:t>terhadap</a:t>
            </a:r>
            <a:r>
              <a:rPr lang="en-US" sz="3100" dirty="0"/>
              <a:t> </a:t>
            </a:r>
            <a:r>
              <a:rPr lang="en-US" sz="3100" dirty="0" err="1"/>
              <a:t>kinerja</a:t>
            </a:r>
            <a:r>
              <a:rPr lang="en-US" sz="3100" dirty="0"/>
              <a:t> </a:t>
            </a:r>
            <a:r>
              <a:rPr lang="en-US" sz="3100" dirty="0" err="1" smtClean="0"/>
              <a:t>perbankan</a:t>
            </a:r>
            <a:r>
              <a:rPr lang="en-US" sz="3100" dirty="0" smtClean="0"/>
              <a:t>.</a:t>
            </a:r>
          </a:p>
          <a:p>
            <a:r>
              <a:rPr lang="en-US" sz="3100" dirty="0" err="1"/>
              <a:t>Pandemi</a:t>
            </a:r>
            <a:r>
              <a:rPr lang="en-US" sz="3100" dirty="0"/>
              <a:t> Covid-19 juga </a:t>
            </a:r>
            <a:r>
              <a:rPr lang="en-US" sz="3100" dirty="0" err="1"/>
              <a:t>memberikan</a:t>
            </a:r>
            <a:r>
              <a:rPr lang="en-US" sz="3100" dirty="0"/>
              <a:t> </a:t>
            </a:r>
            <a:r>
              <a:rPr lang="en-US" sz="3100" dirty="0" err="1"/>
              <a:t>dampak</a:t>
            </a:r>
            <a:r>
              <a:rPr lang="en-US" sz="3100" dirty="0"/>
              <a:t> </a:t>
            </a:r>
            <a:r>
              <a:rPr lang="en-US" sz="3100" dirty="0" err="1"/>
              <a:t>buruk</a:t>
            </a:r>
            <a:r>
              <a:rPr lang="en-US" sz="3100" dirty="0"/>
              <a:t> </a:t>
            </a:r>
            <a:r>
              <a:rPr lang="en-US" sz="3100" dirty="0" err="1"/>
              <a:t>kepada</a:t>
            </a:r>
            <a:r>
              <a:rPr lang="en-US" sz="3100" dirty="0"/>
              <a:t> </a:t>
            </a:r>
            <a:r>
              <a:rPr lang="en-US" sz="3100" dirty="0" err="1"/>
              <a:t>perekonomian</a:t>
            </a:r>
            <a:r>
              <a:rPr lang="en-US" sz="3100" dirty="0"/>
              <a:t>, </a:t>
            </a:r>
            <a:r>
              <a:rPr lang="en-US" sz="3100" dirty="0" err="1"/>
              <a:t>khususnya</a:t>
            </a:r>
            <a:r>
              <a:rPr lang="en-US" sz="3100" dirty="0"/>
              <a:t> </a:t>
            </a:r>
            <a:r>
              <a:rPr lang="en-US" sz="3100" dirty="0" err="1"/>
              <a:t>perbankan</a:t>
            </a:r>
            <a:r>
              <a:rPr lang="en-US" sz="3100" dirty="0"/>
              <a:t> (</a:t>
            </a:r>
            <a:r>
              <a:rPr lang="en-US" sz="3100" dirty="0" err="1"/>
              <a:t>Aldin</a:t>
            </a:r>
            <a:r>
              <a:rPr lang="en-US" sz="3100" dirty="0"/>
              <a:t>, 2020). </a:t>
            </a:r>
            <a:endParaRPr lang="en-US" sz="3100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5164" y="1865964"/>
            <a:ext cx="3886200" cy="4010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err="1" smtClean="0"/>
              <a:t>Hipothesis</a:t>
            </a:r>
            <a:r>
              <a:rPr lang="en-US" sz="2000" b="1" u="sng" dirty="0" smtClean="0"/>
              <a:t>:</a:t>
            </a:r>
          </a:p>
          <a:p>
            <a:r>
              <a:rPr lang="en-US" sz="2000" b="1" dirty="0" smtClean="0"/>
              <a:t>Ha1 </a:t>
            </a:r>
            <a:r>
              <a:rPr lang="en-US" sz="2000" b="1" dirty="0"/>
              <a:t>: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kredit</a:t>
            </a:r>
            <a:r>
              <a:rPr lang="en-US" sz="2000" dirty="0" smtClean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perbankan</a:t>
            </a:r>
            <a:endParaRPr lang="en-US" sz="2000" dirty="0" smtClean="0"/>
          </a:p>
          <a:p>
            <a:r>
              <a:rPr lang="en-US" sz="2000" b="1" dirty="0" smtClean="0"/>
              <a:t>Ha2 </a:t>
            </a:r>
            <a:r>
              <a:rPr lang="en-US" sz="2000" b="1" dirty="0"/>
              <a:t>: </a:t>
            </a:r>
            <a:r>
              <a:rPr lang="en-US" sz="2000" dirty="0" err="1" smtClean="0"/>
              <a:t>kecukupan</a:t>
            </a:r>
            <a:r>
              <a:rPr lang="en-US" sz="2000" dirty="0" smtClean="0"/>
              <a:t> modal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perbankan</a:t>
            </a:r>
            <a:endParaRPr lang="en-US" sz="2000" dirty="0" smtClean="0"/>
          </a:p>
          <a:p>
            <a:r>
              <a:rPr lang="en-US" sz="2000" b="1" dirty="0" smtClean="0"/>
              <a:t>Ha3: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liuiditas</a:t>
            </a:r>
            <a:r>
              <a:rPr lang="en-US" sz="2000" dirty="0" smtClean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perbankan</a:t>
            </a:r>
            <a:endParaRPr lang="en-US" sz="2000" dirty="0" smtClean="0"/>
          </a:p>
          <a:p>
            <a:r>
              <a:rPr lang="en-US" sz="2000" b="1" dirty="0" smtClean="0"/>
              <a:t>Ha4 </a:t>
            </a:r>
            <a:r>
              <a:rPr lang="en-US" sz="2000" dirty="0"/>
              <a:t>: </a:t>
            </a:r>
            <a:r>
              <a:rPr lang="en-US" sz="2000" dirty="0" err="1" smtClean="0"/>
              <a:t>efisensi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endParaRPr lang="en-US" sz="2000" dirty="0" smtClean="0"/>
          </a:p>
          <a:p>
            <a:r>
              <a:rPr lang="en-US" sz="2000" b="1" dirty="0" smtClean="0"/>
              <a:t>Ha5 </a:t>
            </a:r>
            <a:r>
              <a:rPr lang="en-US" sz="2000" b="1" dirty="0"/>
              <a:t>: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masa </a:t>
            </a:r>
            <a:r>
              <a:rPr lang="en-US" sz="2000" dirty="0" err="1"/>
              <a:t>covid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perbankan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046258" y="3724835"/>
            <a:ext cx="874059" cy="8606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270669" y="189849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4098" name="Picture 2" descr="13 Tempat Wisata di Kendari Terbaru &amp; Lagi Hits Dikunjungi - Celebes 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5764" y="1042148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KER</a:t>
            </a:r>
            <a:r>
              <a:rPr lang="en-US" sz="3600" b="1" dirty="0" smtClean="0">
                <a:latin typeface="+mn-lt"/>
              </a:rPr>
              <a:t>ANGKA TEORI DAN PENGEMBANGAN HIPOTHESIS</a:t>
            </a:r>
            <a:endParaRPr lang="en-US" sz="3600" dirty="0">
              <a:latin typeface="+mn-lt"/>
            </a:endParaRPr>
          </a:p>
        </p:txBody>
      </p:sp>
      <p:pic>
        <p:nvPicPr>
          <p:cNvPr id="9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423069" y="342249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90600" y="1628400"/>
            <a:ext cx="6369424" cy="4951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Teori </a:t>
            </a:r>
            <a:r>
              <a:rPr lang="en-US" sz="3100" dirty="0" err="1" smtClean="0"/>
              <a:t>keagenan</a:t>
            </a:r>
            <a:r>
              <a:rPr lang="en-US" sz="3100" dirty="0" smtClean="0"/>
              <a:t> </a:t>
            </a:r>
            <a:r>
              <a:rPr lang="en-US" sz="3100" dirty="0" err="1" smtClean="0"/>
              <a:t>menurut</a:t>
            </a:r>
            <a:r>
              <a:rPr lang="en-US" sz="3100" dirty="0" smtClean="0"/>
              <a:t> Jensen &amp; </a:t>
            </a:r>
            <a:r>
              <a:rPr lang="en-US" sz="3100" dirty="0" err="1" smtClean="0"/>
              <a:t>Meckling</a:t>
            </a:r>
            <a:r>
              <a:rPr lang="en-US" sz="3100" dirty="0" smtClean="0"/>
              <a:t> (1976)</a:t>
            </a:r>
          </a:p>
          <a:p>
            <a:r>
              <a:rPr lang="en-US" sz="3100" dirty="0" err="1" smtClean="0"/>
              <a:t>Risiko</a:t>
            </a:r>
            <a:r>
              <a:rPr lang="en-US" sz="3100" dirty="0" smtClean="0"/>
              <a:t> </a:t>
            </a:r>
            <a:r>
              <a:rPr lang="en-US" sz="3100" dirty="0" err="1" smtClean="0"/>
              <a:t>kredit</a:t>
            </a:r>
            <a:r>
              <a:rPr lang="en-US" sz="3100" dirty="0" smtClean="0"/>
              <a:t> </a:t>
            </a:r>
            <a:r>
              <a:rPr lang="en-US" sz="3100" dirty="0" err="1" smtClean="0"/>
              <a:t>berdampak</a:t>
            </a:r>
            <a:r>
              <a:rPr lang="en-US" sz="3100" dirty="0" smtClean="0"/>
              <a:t> </a:t>
            </a:r>
            <a:r>
              <a:rPr lang="en-US" sz="3100" dirty="0" err="1" smtClean="0"/>
              <a:t>negatif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laba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berdampak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kinerja</a:t>
            </a:r>
            <a:r>
              <a:rPr lang="en-US" sz="3100" dirty="0" smtClean="0"/>
              <a:t> bank (</a:t>
            </a:r>
            <a:r>
              <a:rPr lang="en-US" sz="3100" dirty="0" err="1" smtClean="0"/>
              <a:t>Rembet</a:t>
            </a:r>
            <a:r>
              <a:rPr lang="en-US" sz="3100" dirty="0" smtClean="0"/>
              <a:t> &amp; </a:t>
            </a:r>
            <a:r>
              <a:rPr lang="en-US" sz="3100" dirty="0" err="1" smtClean="0"/>
              <a:t>Baramul</a:t>
            </a:r>
            <a:r>
              <a:rPr lang="en-US" sz="3100" dirty="0" smtClean="0"/>
              <a:t>, 2020). </a:t>
            </a:r>
            <a:r>
              <a:rPr lang="en-US" sz="3100" dirty="0" err="1" smtClean="0"/>
              <a:t>Ismanto</a:t>
            </a:r>
            <a:r>
              <a:rPr lang="en-US" sz="3100" dirty="0" smtClean="0"/>
              <a:t> (2020), </a:t>
            </a:r>
            <a:r>
              <a:rPr lang="en-US" sz="3100" dirty="0" err="1" smtClean="0"/>
              <a:t>Setiyawati</a:t>
            </a:r>
            <a:r>
              <a:rPr lang="en-US" sz="3100" dirty="0" smtClean="0"/>
              <a:t> (2019), </a:t>
            </a:r>
            <a:r>
              <a:rPr lang="en-US" sz="3100" dirty="0" err="1" smtClean="0"/>
              <a:t>Azizah</a:t>
            </a:r>
            <a:r>
              <a:rPr lang="en-US" sz="3100" dirty="0" smtClean="0"/>
              <a:t> &amp; </a:t>
            </a:r>
            <a:r>
              <a:rPr lang="en-US" sz="3100" dirty="0" err="1" smtClean="0"/>
              <a:t>Taswan</a:t>
            </a:r>
            <a:r>
              <a:rPr lang="en-US" sz="3100" dirty="0" smtClean="0"/>
              <a:t> (2019), </a:t>
            </a:r>
            <a:r>
              <a:rPr lang="en-US" sz="3100" dirty="0" err="1" smtClean="0"/>
              <a:t>Ekinci</a:t>
            </a:r>
            <a:r>
              <a:rPr lang="en-US" sz="3100" dirty="0" smtClean="0"/>
              <a:t> &amp; </a:t>
            </a:r>
            <a:r>
              <a:rPr lang="en-US" sz="3100" dirty="0" err="1" smtClean="0"/>
              <a:t>Poyraz</a:t>
            </a:r>
            <a:r>
              <a:rPr lang="en-US" sz="3100" dirty="0" smtClean="0"/>
              <a:t> (2019) </a:t>
            </a:r>
            <a:r>
              <a:rPr lang="en-US" sz="3100" dirty="0" err="1" smtClean="0"/>
              <a:t>membuktikan</a:t>
            </a:r>
            <a:r>
              <a:rPr lang="en-US" sz="3100" dirty="0" smtClean="0"/>
              <a:t> </a:t>
            </a:r>
            <a:r>
              <a:rPr lang="en-US" sz="3100" dirty="0" err="1" smtClean="0"/>
              <a:t>adanya</a:t>
            </a:r>
            <a:r>
              <a:rPr lang="en-US" sz="3100" dirty="0" smtClean="0"/>
              <a:t> </a:t>
            </a:r>
            <a:r>
              <a:rPr lang="en-US" sz="3100" dirty="0" err="1" smtClean="0"/>
              <a:t>pengaruh</a:t>
            </a:r>
            <a:r>
              <a:rPr lang="en-US" sz="3100" dirty="0" smtClean="0"/>
              <a:t> </a:t>
            </a:r>
            <a:r>
              <a:rPr lang="en-US" sz="3100" dirty="0" err="1" smtClean="0"/>
              <a:t>negatif</a:t>
            </a:r>
            <a:r>
              <a:rPr lang="en-US" sz="3100" dirty="0" smtClean="0"/>
              <a:t> </a:t>
            </a:r>
            <a:r>
              <a:rPr lang="en-US" sz="3100" dirty="0" err="1" smtClean="0"/>
              <a:t>risiko</a:t>
            </a:r>
            <a:r>
              <a:rPr lang="en-US" sz="3100" dirty="0" smtClean="0"/>
              <a:t> </a:t>
            </a:r>
            <a:r>
              <a:rPr lang="en-US" sz="3100" dirty="0" err="1" smtClean="0"/>
              <a:t>kredit</a:t>
            </a:r>
            <a:r>
              <a:rPr lang="en-US" sz="3100" dirty="0" smtClean="0"/>
              <a:t> </a:t>
            </a:r>
            <a:r>
              <a:rPr lang="en-US" sz="3100" dirty="0" err="1" smtClean="0"/>
              <a:t>terhadap</a:t>
            </a:r>
            <a:r>
              <a:rPr lang="en-US" sz="3100" dirty="0" smtClean="0"/>
              <a:t> </a:t>
            </a:r>
            <a:r>
              <a:rPr lang="en-US" sz="3100" dirty="0" err="1" smtClean="0"/>
              <a:t>kinerja</a:t>
            </a:r>
            <a:r>
              <a:rPr lang="en-US" sz="3100" dirty="0" smtClean="0"/>
              <a:t> </a:t>
            </a:r>
            <a:r>
              <a:rPr lang="en-US" sz="3100" dirty="0" err="1" smtClean="0"/>
              <a:t>keuangan</a:t>
            </a:r>
            <a:r>
              <a:rPr lang="en-US" sz="3100" dirty="0" smtClean="0"/>
              <a:t>. </a:t>
            </a:r>
          </a:p>
          <a:p>
            <a:r>
              <a:rPr lang="en-US" sz="3100" dirty="0" err="1" smtClean="0"/>
              <a:t>kecukupan</a:t>
            </a:r>
            <a:r>
              <a:rPr lang="en-US" sz="3100" dirty="0" smtClean="0"/>
              <a:t> modal </a:t>
            </a:r>
            <a:r>
              <a:rPr lang="en-US" sz="3100" dirty="0" err="1" smtClean="0"/>
              <a:t>cerminan</a:t>
            </a:r>
            <a:r>
              <a:rPr lang="en-US" sz="3100" dirty="0" smtClean="0"/>
              <a:t> </a:t>
            </a:r>
            <a:r>
              <a:rPr lang="en-US" sz="3100" dirty="0" err="1" smtClean="0"/>
              <a:t>atas</a:t>
            </a:r>
            <a:r>
              <a:rPr lang="en-US" sz="3100" dirty="0" smtClean="0"/>
              <a:t> </a:t>
            </a:r>
            <a:r>
              <a:rPr lang="en-US" sz="3100" dirty="0" err="1" smtClean="0"/>
              <a:t>kemampuan</a:t>
            </a:r>
            <a:r>
              <a:rPr lang="en-US" sz="3100" dirty="0" smtClean="0"/>
              <a:t> </a:t>
            </a:r>
            <a:r>
              <a:rPr lang="en-US" sz="3100" dirty="0" err="1" smtClean="0"/>
              <a:t>pemeliharaan</a:t>
            </a:r>
            <a:r>
              <a:rPr lang="en-US" sz="3100" dirty="0" smtClean="0"/>
              <a:t> modal, </a:t>
            </a:r>
            <a:r>
              <a:rPr lang="en-US" sz="3100" dirty="0" err="1" smtClean="0"/>
              <a:t>manajemen</a:t>
            </a:r>
            <a:r>
              <a:rPr lang="en-US" sz="3100" dirty="0" smtClean="0"/>
              <a:t> </a:t>
            </a:r>
            <a:r>
              <a:rPr lang="en-US" sz="3100" dirty="0" err="1" smtClean="0"/>
              <a:t>memiliki</a:t>
            </a:r>
            <a:r>
              <a:rPr lang="en-US" sz="3100" dirty="0" smtClean="0"/>
              <a:t> </a:t>
            </a:r>
            <a:r>
              <a:rPr lang="en-US" sz="3100" dirty="0" err="1" smtClean="0"/>
              <a:t>peran</a:t>
            </a:r>
            <a:r>
              <a:rPr lang="en-US" sz="3100" dirty="0" smtClean="0"/>
              <a:t> </a:t>
            </a:r>
            <a:r>
              <a:rPr lang="en-US" sz="3100" dirty="0" err="1" smtClean="0"/>
              <a:t>dalam</a:t>
            </a:r>
            <a:r>
              <a:rPr lang="en-US" sz="3100" dirty="0" smtClean="0"/>
              <a:t> </a:t>
            </a:r>
            <a:r>
              <a:rPr lang="en-US" sz="3100" dirty="0" err="1" smtClean="0"/>
              <a:t>mitigasi</a:t>
            </a:r>
            <a:r>
              <a:rPr lang="en-US" sz="3100" dirty="0" smtClean="0"/>
              <a:t> </a:t>
            </a:r>
            <a:r>
              <a:rPr lang="en-US" sz="3100" dirty="0" err="1" smtClean="0"/>
              <a:t>potensi</a:t>
            </a:r>
            <a:r>
              <a:rPr lang="en-US" sz="3100" dirty="0" smtClean="0"/>
              <a:t> </a:t>
            </a:r>
            <a:r>
              <a:rPr lang="en-US" sz="3100" dirty="0" err="1" smtClean="0"/>
              <a:t>risiko</a:t>
            </a:r>
            <a:r>
              <a:rPr lang="en-US" sz="3100" dirty="0" smtClean="0"/>
              <a:t> yang </a:t>
            </a:r>
            <a:r>
              <a:rPr lang="en-US" sz="3100" dirty="0" err="1" smtClean="0"/>
              <a:t>akan</a:t>
            </a:r>
            <a:r>
              <a:rPr lang="en-US" sz="3100" dirty="0" smtClean="0"/>
              <a:t> </a:t>
            </a:r>
            <a:r>
              <a:rPr lang="en-US" sz="3100" dirty="0" err="1" smtClean="0"/>
              <a:t>dihadapi</a:t>
            </a:r>
            <a:r>
              <a:rPr lang="en-US" sz="3100" dirty="0" smtClean="0"/>
              <a:t> (</a:t>
            </a:r>
            <a:r>
              <a:rPr lang="en-US" sz="3100" dirty="0" err="1" smtClean="0"/>
              <a:t>Kuncoro</a:t>
            </a:r>
            <a:r>
              <a:rPr lang="en-US" sz="3100" dirty="0" smtClean="0"/>
              <a:t> &amp; </a:t>
            </a:r>
            <a:r>
              <a:rPr lang="en-US" sz="3100" dirty="0" err="1" smtClean="0"/>
              <a:t>Suhardjono</a:t>
            </a:r>
            <a:r>
              <a:rPr lang="en-US" sz="3100" dirty="0" smtClean="0"/>
              <a:t>, 2011). </a:t>
            </a:r>
            <a:r>
              <a:rPr lang="en-US" sz="3100" dirty="0" err="1" smtClean="0"/>
              <a:t>penelitian</a:t>
            </a:r>
            <a:r>
              <a:rPr lang="en-US" sz="3100" dirty="0" smtClean="0"/>
              <a:t> Sparta (2017) </a:t>
            </a:r>
            <a:r>
              <a:rPr lang="en-US" sz="3100" dirty="0" err="1" smtClean="0"/>
              <a:t>pengaruh</a:t>
            </a:r>
            <a:r>
              <a:rPr lang="en-US" sz="3100" dirty="0" smtClean="0"/>
              <a:t> negative CAR </a:t>
            </a:r>
            <a:r>
              <a:rPr lang="en-US" sz="3100" dirty="0" err="1" smtClean="0"/>
              <a:t>terhadap</a:t>
            </a:r>
            <a:r>
              <a:rPr lang="en-US" sz="3100" dirty="0" smtClean="0"/>
              <a:t> </a:t>
            </a:r>
            <a:r>
              <a:rPr lang="en-US" sz="3100" dirty="0" err="1" smtClean="0"/>
              <a:t>kinerja</a:t>
            </a:r>
            <a:r>
              <a:rPr lang="en-US" sz="3100" dirty="0" smtClean="0"/>
              <a:t> </a:t>
            </a:r>
            <a:r>
              <a:rPr lang="en-US" sz="3100" dirty="0" err="1" smtClean="0"/>
              <a:t>keuangan</a:t>
            </a:r>
            <a:endParaRPr lang="en-US" sz="3100" dirty="0" smtClean="0"/>
          </a:p>
          <a:p>
            <a:r>
              <a:rPr lang="en-US" sz="3100" dirty="0" err="1" smtClean="0"/>
              <a:t>Risiko</a:t>
            </a:r>
            <a:r>
              <a:rPr lang="en-US" sz="3100" dirty="0" smtClean="0"/>
              <a:t> </a:t>
            </a:r>
            <a:r>
              <a:rPr lang="en-US" sz="3100" dirty="0" err="1" smtClean="0"/>
              <a:t>likuiditas</a:t>
            </a:r>
            <a:r>
              <a:rPr lang="en-US" sz="3100" dirty="0" smtClean="0"/>
              <a:t> </a:t>
            </a:r>
            <a:r>
              <a:rPr lang="en-US" sz="3100" dirty="0" err="1" smtClean="0"/>
              <a:t>berdampak</a:t>
            </a:r>
            <a:r>
              <a:rPr lang="en-US" sz="3100" dirty="0" smtClean="0"/>
              <a:t> </a:t>
            </a:r>
            <a:r>
              <a:rPr lang="en-US" sz="3100" dirty="0" err="1" smtClean="0"/>
              <a:t>kepada</a:t>
            </a:r>
            <a:r>
              <a:rPr lang="en-US" sz="3100" dirty="0" smtClean="0"/>
              <a:t> </a:t>
            </a:r>
            <a:r>
              <a:rPr lang="en-US" sz="3100" dirty="0" err="1" smtClean="0"/>
              <a:t>turunnya</a:t>
            </a:r>
            <a:r>
              <a:rPr lang="en-US" sz="3100" dirty="0" smtClean="0"/>
              <a:t> </a:t>
            </a:r>
            <a:r>
              <a:rPr lang="en-US" sz="3100" dirty="0" err="1" smtClean="0"/>
              <a:t>laba</a:t>
            </a:r>
            <a:r>
              <a:rPr lang="en-US" sz="3100" dirty="0" smtClean="0"/>
              <a:t> </a:t>
            </a:r>
            <a:r>
              <a:rPr lang="en-US" sz="3100" dirty="0" err="1" smtClean="0"/>
              <a:t>sehingga</a:t>
            </a:r>
            <a:r>
              <a:rPr lang="en-US" sz="3100" dirty="0" smtClean="0"/>
              <a:t> </a:t>
            </a:r>
            <a:r>
              <a:rPr lang="en-US" sz="3100" dirty="0" err="1" smtClean="0"/>
              <a:t>dampak</a:t>
            </a:r>
            <a:r>
              <a:rPr lang="en-US" sz="3100" dirty="0" smtClean="0"/>
              <a:t> </a:t>
            </a:r>
            <a:r>
              <a:rPr lang="en-US" sz="3100" dirty="0" err="1" smtClean="0"/>
              <a:t>negatif</a:t>
            </a:r>
            <a:r>
              <a:rPr lang="en-US" sz="3100" dirty="0" smtClean="0"/>
              <a:t> </a:t>
            </a:r>
            <a:r>
              <a:rPr lang="en-US" sz="3100" dirty="0" err="1" smtClean="0"/>
              <a:t>kinerja</a:t>
            </a:r>
            <a:r>
              <a:rPr lang="en-US" sz="3100" dirty="0" smtClean="0"/>
              <a:t> </a:t>
            </a:r>
            <a:r>
              <a:rPr lang="en-US" sz="3100" dirty="0" err="1" smtClean="0"/>
              <a:t>perbankan</a:t>
            </a:r>
            <a:r>
              <a:rPr lang="en-US" sz="3100" dirty="0" smtClean="0"/>
              <a:t> (Sounder , 2018). </a:t>
            </a:r>
            <a:r>
              <a:rPr lang="en-US" sz="3100" dirty="0" err="1" smtClean="0"/>
              <a:t>Penelitian</a:t>
            </a:r>
            <a:r>
              <a:rPr lang="en-US" sz="3100" dirty="0" smtClean="0"/>
              <a:t> </a:t>
            </a:r>
            <a:r>
              <a:rPr lang="en-US" sz="3100" dirty="0" err="1" smtClean="0"/>
              <a:t>Azizah</a:t>
            </a:r>
            <a:r>
              <a:rPr lang="en-US" sz="3100" dirty="0" smtClean="0"/>
              <a:t> &amp; </a:t>
            </a:r>
            <a:r>
              <a:rPr lang="en-US" sz="3100" dirty="0" err="1" smtClean="0"/>
              <a:t>Taswan</a:t>
            </a:r>
            <a:r>
              <a:rPr lang="en-US" sz="3100" dirty="0" smtClean="0"/>
              <a:t> (2019)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Ismanto</a:t>
            </a:r>
            <a:r>
              <a:rPr lang="en-US" sz="3100" dirty="0" smtClean="0"/>
              <a:t> (2020) yang </a:t>
            </a:r>
            <a:r>
              <a:rPr lang="en-US" sz="3100" dirty="0" err="1" smtClean="0"/>
              <a:t>membuktikan</a:t>
            </a:r>
            <a:r>
              <a:rPr lang="en-US" sz="3100" dirty="0" smtClean="0"/>
              <a:t> </a:t>
            </a:r>
            <a:r>
              <a:rPr lang="en-US" sz="3100" dirty="0" err="1" smtClean="0"/>
              <a:t>risiko</a:t>
            </a:r>
            <a:r>
              <a:rPr lang="en-US" sz="3100" dirty="0" smtClean="0"/>
              <a:t> </a:t>
            </a:r>
            <a:r>
              <a:rPr lang="en-US" sz="3100" dirty="0" err="1" smtClean="0"/>
              <a:t>likuiditas</a:t>
            </a:r>
            <a:r>
              <a:rPr lang="en-US" sz="3100" dirty="0" smtClean="0"/>
              <a:t> </a:t>
            </a:r>
            <a:r>
              <a:rPr lang="en-US" sz="3100" dirty="0" err="1" smtClean="0"/>
              <a:t>berpengaruh</a:t>
            </a:r>
            <a:r>
              <a:rPr lang="en-US" sz="3100" dirty="0" smtClean="0"/>
              <a:t> </a:t>
            </a:r>
            <a:r>
              <a:rPr lang="en-US" sz="3100" dirty="0" err="1" smtClean="0"/>
              <a:t>negatif</a:t>
            </a:r>
            <a:r>
              <a:rPr lang="en-US" sz="3100" dirty="0" smtClean="0"/>
              <a:t> </a:t>
            </a:r>
            <a:r>
              <a:rPr lang="en-US" sz="3100" dirty="0" err="1" smtClean="0"/>
              <a:t>terhadap</a:t>
            </a:r>
            <a:r>
              <a:rPr lang="en-US" sz="3100" dirty="0" smtClean="0"/>
              <a:t> ROA. ‘</a:t>
            </a:r>
          </a:p>
          <a:p>
            <a:r>
              <a:rPr lang="en-US" sz="3100" dirty="0" err="1" smtClean="0"/>
              <a:t>Efesiensi</a:t>
            </a:r>
            <a:r>
              <a:rPr lang="en-US" sz="3100" dirty="0" smtClean="0"/>
              <a:t> </a:t>
            </a:r>
            <a:r>
              <a:rPr lang="en-US" sz="3100" dirty="0" err="1" smtClean="0"/>
              <a:t>operasional</a:t>
            </a:r>
            <a:r>
              <a:rPr lang="en-US" sz="3100" dirty="0" smtClean="0"/>
              <a:t> </a:t>
            </a:r>
            <a:r>
              <a:rPr lang="en-US" sz="3100" dirty="0" err="1" smtClean="0"/>
              <a:t>menggunakan</a:t>
            </a:r>
            <a:r>
              <a:rPr lang="en-US" sz="3100" dirty="0" smtClean="0"/>
              <a:t> BOPO yang </a:t>
            </a:r>
            <a:r>
              <a:rPr lang="en-US" sz="3100" dirty="0" err="1" smtClean="0"/>
              <a:t>digunakan</a:t>
            </a:r>
            <a:r>
              <a:rPr lang="en-US" sz="3100" dirty="0" smtClean="0"/>
              <a:t> Sparta (2017), Chandra &amp; </a:t>
            </a:r>
            <a:r>
              <a:rPr lang="en-US" sz="3100" dirty="0" err="1" smtClean="0"/>
              <a:t>Anggraini</a:t>
            </a:r>
            <a:r>
              <a:rPr lang="en-US" sz="3100" dirty="0" smtClean="0"/>
              <a:t> (2020), </a:t>
            </a:r>
            <a:r>
              <a:rPr lang="en-US" sz="3100" dirty="0" err="1" smtClean="0"/>
              <a:t>Setyarini</a:t>
            </a:r>
            <a:r>
              <a:rPr lang="en-US" sz="3100" dirty="0" smtClean="0"/>
              <a:t> (2020a), Sari &amp; I Mei </a:t>
            </a:r>
            <a:r>
              <a:rPr lang="en-US" sz="3100" dirty="0" err="1" smtClean="0"/>
              <a:t>Murni</a:t>
            </a:r>
            <a:r>
              <a:rPr lang="en-US" sz="3100" dirty="0" smtClean="0"/>
              <a:t> (2017)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Imhanzenobe</a:t>
            </a:r>
            <a:r>
              <a:rPr lang="en-US" sz="3100" dirty="0" smtClean="0"/>
              <a:t> (2019). </a:t>
            </a:r>
            <a:r>
              <a:rPr lang="en-US" sz="3100" dirty="0" err="1" smtClean="0"/>
              <a:t>Penelitian</a:t>
            </a:r>
            <a:r>
              <a:rPr lang="en-US" sz="3100" dirty="0" smtClean="0"/>
              <a:t> Sparta (2017), Chandra &amp; </a:t>
            </a:r>
            <a:r>
              <a:rPr lang="en-US" sz="3100" dirty="0" err="1" smtClean="0"/>
              <a:t>Anggraini</a:t>
            </a:r>
            <a:r>
              <a:rPr lang="en-US" sz="3100" dirty="0" smtClean="0"/>
              <a:t> (2020) Yusuf, (2017),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Muliana</a:t>
            </a:r>
            <a:r>
              <a:rPr lang="en-US" sz="3100" dirty="0" smtClean="0"/>
              <a:t> &amp; </a:t>
            </a:r>
            <a:r>
              <a:rPr lang="en-US" sz="3100" dirty="0" err="1" smtClean="0"/>
              <a:t>Karmila</a:t>
            </a:r>
            <a:r>
              <a:rPr lang="en-US" sz="3100" dirty="0" smtClean="0"/>
              <a:t> G, (2019) </a:t>
            </a:r>
            <a:r>
              <a:rPr lang="en-US" sz="3100" dirty="0" err="1" smtClean="0"/>
              <a:t>bahwa</a:t>
            </a:r>
            <a:r>
              <a:rPr lang="en-US" sz="3100" dirty="0" smtClean="0"/>
              <a:t> </a:t>
            </a:r>
            <a:r>
              <a:rPr lang="en-US" sz="3100" dirty="0" err="1" smtClean="0"/>
              <a:t>efisiensi</a:t>
            </a:r>
            <a:r>
              <a:rPr lang="en-US" sz="3100" dirty="0" smtClean="0"/>
              <a:t> </a:t>
            </a:r>
            <a:r>
              <a:rPr lang="en-US" sz="3100" dirty="0" err="1" smtClean="0"/>
              <a:t>operasional</a:t>
            </a:r>
            <a:r>
              <a:rPr lang="en-US" sz="3100" dirty="0" smtClean="0"/>
              <a:t> bank </a:t>
            </a:r>
            <a:r>
              <a:rPr lang="en-US" sz="3100" dirty="0" err="1" smtClean="0"/>
              <a:t>berpengaruh</a:t>
            </a:r>
            <a:r>
              <a:rPr lang="en-US" sz="3100" dirty="0" smtClean="0"/>
              <a:t> </a:t>
            </a:r>
            <a:r>
              <a:rPr lang="en-US" sz="3100" dirty="0" err="1" smtClean="0"/>
              <a:t>negatif</a:t>
            </a:r>
            <a:r>
              <a:rPr lang="en-US" sz="3100" dirty="0" smtClean="0"/>
              <a:t> </a:t>
            </a:r>
            <a:r>
              <a:rPr lang="en-US" sz="3100" dirty="0" err="1" smtClean="0"/>
              <a:t>terhadap</a:t>
            </a:r>
            <a:r>
              <a:rPr lang="en-US" sz="3100" dirty="0" smtClean="0"/>
              <a:t> </a:t>
            </a:r>
            <a:r>
              <a:rPr lang="en-US" sz="3100" dirty="0" err="1" smtClean="0"/>
              <a:t>kinerja</a:t>
            </a:r>
            <a:r>
              <a:rPr lang="en-US" sz="3100" dirty="0" smtClean="0"/>
              <a:t> </a:t>
            </a:r>
            <a:r>
              <a:rPr lang="en-US" sz="3100" dirty="0" err="1" smtClean="0"/>
              <a:t>perbankan</a:t>
            </a:r>
            <a:r>
              <a:rPr lang="en-US" sz="3100" dirty="0" smtClean="0"/>
              <a:t>.</a:t>
            </a:r>
          </a:p>
          <a:p>
            <a:r>
              <a:rPr lang="en-US" sz="3100" dirty="0" err="1" smtClean="0"/>
              <a:t>Pandemi</a:t>
            </a:r>
            <a:r>
              <a:rPr lang="en-US" sz="3100" dirty="0" smtClean="0"/>
              <a:t> Covid-19 juga </a:t>
            </a:r>
            <a:r>
              <a:rPr lang="en-US" sz="3100" dirty="0" err="1" smtClean="0"/>
              <a:t>memberikan</a:t>
            </a:r>
            <a:r>
              <a:rPr lang="en-US" sz="3100" dirty="0" smtClean="0"/>
              <a:t> </a:t>
            </a:r>
            <a:r>
              <a:rPr lang="en-US" sz="3100" dirty="0" err="1" smtClean="0"/>
              <a:t>dampak</a:t>
            </a:r>
            <a:r>
              <a:rPr lang="en-US" sz="3100" dirty="0" smtClean="0"/>
              <a:t> </a:t>
            </a:r>
            <a:r>
              <a:rPr lang="en-US" sz="3100" dirty="0" err="1" smtClean="0"/>
              <a:t>kepada</a:t>
            </a:r>
            <a:r>
              <a:rPr lang="en-US" sz="3100" dirty="0" smtClean="0"/>
              <a:t> </a:t>
            </a:r>
            <a:r>
              <a:rPr lang="en-US" sz="3100" dirty="0" err="1" smtClean="0"/>
              <a:t>perekonomian</a:t>
            </a:r>
            <a:r>
              <a:rPr lang="en-US" sz="3100" dirty="0" smtClean="0"/>
              <a:t>, </a:t>
            </a:r>
            <a:r>
              <a:rPr lang="en-US" sz="3100" dirty="0" err="1" smtClean="0"/>
              <a:t>begtu</a:t>
            </a:r>
            <a:r>
              <a:rPr lang="en-US" sz="3100" dirty="0" smtClean="0"/>
              <a:t> juga </a:t>
            </a:r>
            <a:r>
              <a:rPr lang="en-US" sz="3100" dirty="0" err="1" smtClean="0"/>
              <a:t>thdp</a:t>
            </a:r>
            <a:r>
              <a:rPr lang="en-US" sz="3100" dirty="0" smtClean="0"/>
              <a:t> </a:t>
            </a:r>
            <a:r>
              <a:rPr lang="en-US" sz="3100" dirty="0" err="1" smtClean="0"/>
              <a:t>perbankan</a:t>
            </a:r>
            <a:r>
              <a:rPr lang="en-US" sz="3100" dirty="0" smtClean="0"/>
              <a:t> (</a:t>
            </a:r>
            <a:r>
              <a:rPr lang="en-US" sz="3100" dirty="0" err="1" smtClean="0"/>
              <a:t>Aldin</a:t>
            </a:r>
            <a:r>
              <a:rPr lang="en-US" sz="3100" dirty="0" smtClean="0"/>
              <a:t>, 2020). </a:t>
            </a: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57564" y="2018364"/>
            <a:ext cx="3886200" cy="4010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err="1" smtClean="0"/>
              <a:t>Hipothesis</a:t>
            </a:r>
            <a:r>
              <a:rPr lang="en-US" sz="2000" b="1" u="sng" dirty="0" smtClean="0"/>
              <a:t>:</a:t>
            </a:r>
          </a:p>
          <a:p>
            <a:r>
              <a:rPr lang="en-US" sz="2000" b="1" dirty="0" smtClean="0"/>
              <a:t>Ha1 </a:t>
            </a:r>
            <a:r>
              <a:rPr lang="en-US" sz="2000" b="1" dirty="0"/>
              <a:t>: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kredit</a:t>
            </a:r>
            <a:r>
              <a:rPr lang="en-US" sz="2000" dirty="0" smtClean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perbankan</a:t>
            </a:r>
            <a:endParaRPr lang="en-US" sz="2000" dirty="0" smtClean="0"/>
          </a:p>
          <a:p>
            <a:r>
              <a:rPr lang="en-US" sz="2000" b="1" dirty="0" smtClean="0"/>
              <a:t>Ha2 </a:t>
            </a:r>
            <a:r>
              <a:rPr lang="en-US" sz="2000" b="1" dirty="0"/>
              <a:t>: </a:t>
            </a:r>
            <a:r>
              <a:rPr lang="en-US" sz="2000" dirty="0" err="1" smtClean="0"/>
              <a:t>kecukupan</a:t>
            </a:r>
            <a:r>
              <a:rPr lang="en-US" sz="2000" dirty="0" smtClean="0"/>
              <a:t> modal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perbankan</a:t>
            </a:r>
            <a:endParaRPr lang="en-US" sz="2000" dirty="0" smtClean="0"/>
          </a:p>
          <a:p>
            <a:r>
              <a:rPr lang="en-US" sz="2000" b="1" dirty="0" smtClean="0"/>
              <a:t>Ha3: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liuiditas</a:t>
            </a:r>
            <a:r>
              <a:rPr lang="en-US" sz="2000" dirty="0" smtClean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perbankan</a:t>
            </a:r>
            <a:endParaRPr lang="en-US" sz="2000" dirty="0" smtClean="0"/>
          </a:p>
          <a:p>
            <a:r>
              <a:rPr lang="en-US" sz="2000" b="1" dirty="0" smtClean="0"/>
              <a:t>Ha4 </a:t>
            </a:r>
            <a:r>
              <a:rPr lang="en-US" sz="2000" dirty="0"/>
              <a:t>: </a:t>
            </a:r>
            <a:r>
              <a:rPr lang="en-US" sz="2000" dirty="0" err="1" smtClean="0"/>
              <a:t>efisensi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endParaRPr lang="en-US" sz="2000" dirty="0" smtClean="0"/>
          </a:p>
          <a:p>
            <a:r>
              <a:rPr lang="en-US" sz="2000" b="1" dirty="0" smtClean="0"/>
              <a:t>Ha5 </a:t>
            </a:r>
            <a:r>
              <a:rPr lang="en-US" sz="2000" b="1" dirty="0"/>
              <a:t>: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masa </a:t>
            </a:r>
            <a:r>
              <a:rPr lang="en-US" sz="2000" dirty="0" err="1"/>
              <a:t>covid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perbankan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198658" y="3877235"/>
            <a:ext cx="874059" cy="8606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7300" y="6362670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794" t="38818" r="60956" b="45880"/>
          <a:stretch/>
        </p:blipFill>
        <p:spPr>
          <a:xfrm>
            <a:off x="5518054" y="198053"/>
            <a:ext cx="815510" cy="6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9388" cy="1089305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latin typeface="+mn-lt"/>
              </a:rPr>
              <a:t>METODOLOGI PENELITIAN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48" y="1454430"/>
            <a:ext cx="5065058" cy="1194641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400" dirty="0" err="1"/>
              <a:t>Objek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 smtClean="0"/>
              <a:t>industri</a:t>
            </a:r>
            <a:r>
              <a:rPr lang="en-US" sz="1400" dirty="0" smtClean="0"/>
              <a:t> </a:t>
            </a:r>
            <a:r>
              <a:rPr lang="en-US" sz="1400" dirty="0" err="1"/>
              <a:t>perbankan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konvensional</a:t>
            </a:r>
            <a:r>
              <a:rPr lang="en-US" sz="1400" dirty="0"/>
              <a:t> yang </a:t>
            </a:r>
            <a:r>
              <a:rPr lang="en-US" sz="1400" dirty="0" err="1"/>
              <a:t>terdaftar</a:t>
            </a:r>
            <a:r>
              <a:rPr lang="en-US" sz="1400" dirty="0"/>
              <a:t> di </a:t>
            </a:r>
            <a:r>
              <a:rPr lang="en-US" sz="1400" dirty="0" smtClean="0"/>
              <a:t>BEI </a:t>
            </a:r>
            <a:r>
              <a:rPr lang="en-US" sz="1400" dirty="0" err="1" smtClean="0"/>
              <a:t>periode</a:t>
            </a:r>
            <a:r>
              <a:rPr lang="en-US" sz="1400" dirty="0" smtClean="0"/>
              <a:t> 2016-2020</a:t>
            </a:r>
            <a:r>
              <a:rPr lang="en-US" sz="1400" dirty="0"/>
              <a:t>. </a:t>
            </a:r>
            <a:r>
              <a:rPr lang="en-US" sz="1400" dirty="0" err="1"/>
              <a:t>Sumber</a:t>
            </a:r>
            <a:r>
              <a:rPr lang="en-US" sz="1400" dirty="0"/>
              <a:t> data </a:t>
            </a:r>
            <a:r>
              <a:rPr lang="en-US" sz="1400" dirty="0" smtClean="0">
                <a:hlinkClick r:id="rId2"/>
              </a:rPr>
              <a:t>www.idx.co.id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kriteria</a:t>
            </a:r>
            <a:r>
              <a:rPr lang="en-US" sz="1400" dirty="0"/>
              <a:t> </a:t>
            </a:r>
            <a:r>
              <a:rPr lang="en-US" sz="1400" dirty="0" err="1" smtClean="0"/>
              <a:t>sampel</a:t>
            </a:r>
            <a:r>
              <a:rPr lang="en-US" sz="1400" dirty="0" smtClean="0"/>
              <a:t> 1</a:t>
            </a:r>
            <a:r>
              <a:rPr lang="en-US" sz="1400" dirty="0"/>
              <a:t>). </a:t>
            </a:r>
            <a:r>
              <a:rPr lang="en-US" sz="1400" dirty="0" err="1"/>
              <a:t>Perbankan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konvensional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/>
              <a:t>terdaftar</a:t>
            </a:r>
            <a:r>
              <a:rPr lang="en-US" sz="1400" dirty="0"/>
              <a:t> </a:t>
            </a:r>
            <a:r>
              <a:rPr lang="en-US" sz="1400" dirty="0" smtClean="0"/>
              <a:t>di BEI 2016-2020</a:t>
            </a:r>
            <a:r>
              <a:rPr lang="en-US" sz="1400" dirty="0"/>
              <a:t>. Dan 2). </a:t>
            </a:r>
            <a:r>
              <a:rPr lang="en-US" sz="1400" dirty="0" err="1" smtClean="0"/>
              <a:t>publikasi</a:t>
            </a:r>
            <a:r>
              <a:rPr lang="en-US" sz="1400" dirty="0" smtClean="0"/>
              <a:t> </a:t>
            </a:r>
            <a:r>
              <a:rPr lang="en-US" sz="1400" i="1" dirty="0"/>
              <a:t>annual report </a:t>
            </a:r>
            <a:r>
              <a:rPr lang="en-US" sz="1400" i="1" dirty="0" smtClean="0"/>
              <a:t> </a:t>
            </a:r>
            <a:r>
              <a:rPr lang="en-US" sz="1400" dirty="0" smtClean="0"/>
              <a:t>2016-2020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8" y="2779994"/>
            <a:ext cx="5065058" cy="383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919" t="43134" r="25662" b="28225"/>
          <a:stretch/>
        </p:blipFill>
        <p:spPr>
          <a:xfrm>
            <a:off x="5493159" y="1821611"/>
            <a:ext cx="6287222" cy="2243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93159" y="4563314"/>
            <a:ext cx="6273017" cy="11865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Persamaan</a:t>
            </a:r>
            <a:r>
              <a:rPr lang="en-US" sz="1400" dirty="0" smtClean="0"/>
              <a:t> Fit : </a:t>
            </a:r>
            <a:r>
              <a:rPr lang="en-US" sz="1400" dirty="0" err="1" smtClean="0"/>
              <a:t>Uji</a:t>
            </a:r>
            <a:r>
              <a:rPr lang="en-US" sz="1400" dirty="0" smtClean="0"/>
              <a:t> Chow test, </a:t>
            </a:r>
            <a:r>
              <a:rPr lang="en-US" sz="1400" dirty="0" err="1" smtClean="0"/>
              <a:t>Hausman</a:t>
            </a:r>
            <a:r>
              <a:rPr lang="en-US" sz="1400" dirty="0" smtClean="0"/>
              <a:t> Test and </a:t>
            </a:r>
            <a:r>
              <a:rPr lang="en-US" sz="1400" dirty="0" err="1"/>
              <a:t>Langrange</a:t>
            </a:r>
            <a:r>
              <a:rPr lang="en-US" sz="1400" dirty="0"/>
              <a:t> </a:t>
            </a:r>
            <a:r>
              <a:rPr lang="en-US" sz="1400" dirty="0" smtClean="0"/>
              <a:t>Multiplier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Normalitas</a:t>
            </a:r>
            <a:r>
              <a:rPr lang="en-US" sz="1400" dirty="0" smtClean="0"/>
              <a:t> residual </a:t>
            </a:r>
            <a:r>
              <a:rPr lang="en-US" sz="1400" dirty="0" err="1" smtClean="0"/>
              <a:t>regresi</a:t>
            </a:r>
            <a:r>
              <a:rPr lang="en-US" sz="1400" dirty="0" smtClean="0"/>
              <a:t>,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gejalas</a:t>
            </a:r>
            <a:r>
              <a:rPr lang="en-US" sz="1400" dirty="0" smtClean="0"/>
              <a:t> </a:t>
            </a:r>
            <a:r>
              <a:rPr lang="en-US" sz="1400" dirty="0" err="1" smtClean="0"/>
              <a:t>klasik</a:t>
            </a:r>
            <a:r>
              <a:rPr lang="en-US" sz="1400" dirty="0" smtClean="0"/>
              <a:t>: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/>
              <a:t>multicolinearitas</a:t>
            </a:r>
            <a:r>
              <a:rPr lang="en-US" sz="1400" dirty="0"/>
              <a:t>, </a:t>
            </a: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err="1"/>
              <a:t>otokorelasi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err="1"/>
              <a:t>heteroskedasitas</a:t>
            </a:r>
            <a:r>
              <a:rPr lang="en-US" sz="14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err="1"/>
              <a:t>hipotesis</a:t>
            </a:r>
            <a:r>
              <a:rPr lang="en-US" sz="1400" dirty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smtClean="0"/>
              <a:t>t,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/>
              <a:t>menguji</a:t>
            </a:r>
            <a:r>
              <a:rPr lang="en-US" sz="1400" dirty="0"/>
              <a:t> Ha1 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Ha4.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9" name="Google Shape;343;p27" descr="Home - Indonesia Banking School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9295374" y="784038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5122" name="Picture 2" descr="Wisata Bahari Eksotis di Sudut Kendari - Travel Tempo.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" y="0"/>
            <a:ext cx="12189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90600" y="517526"/>
            <a:ext cx="6759388" cy="80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+mn-lt"/>
              </a:rPr>
              <a:t>METODOLOGI PENELITIAN</a:t>
            </a:r>
            <a:endParaRPr lang="en-US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75448" y="1606830"/>
            <a:ext cx="5065058" cy="1194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/>
              <a:t>Objek penelitian industri perbankan umum konvensional yang terdaftar di BEI periode 2016-2020. Sumber data </a:t>
            </a:r>
            <a:r>
              <a:rPr lang="en-US" sz="1400" smtClean="0">
                <a:hlinkClick r:id="rId2"/>
              </a:rPr>
              <a:t>www.idx.co.id</a:t>
            </a:r>
            <a:r>
              <a:rPr lang="en-US" sz="1400" smtClean="0"/>
              <a:t>.</a:t>
            </a:r>
          </a:p>
          <a:p>
            <a:r>
              <a:rPr lang="en-US" sz="1400" smtClean="0"/>
              <a:t>kriteria sampel 1). Perbankan umum konvensional  terdaftar di BEI 2016-2020. Dan 2). publikasi </a:t>
            </a:r>
            <a:r>
              <a:rPr lang="en-US" sz="1400" i="1" smtClean="0"/>
              <a:t>annual report  </a:t>
            </a:r>
            <a:r>
              <a:rPr lang="en-US" sz="1400" smtClean="0"/>
              <a:t>2016-2020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48" y="2932394"/>
            <a:ext cx="5065058" cy="383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919" t="43134" r="25662" b="28225"/>
          <a:stretch/>
        </p:blipFill>
        <p:spPr>
          <a:xfrm>
            <a:off x="5645559" y="1974011"/>
            <a:ext cx="6287222" cy="2243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645559" y="4715714"/>
            <a:ext cx="6273017" cy="11865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Persamaan</a:t>
            </a:r>
            <a:r>
              <a:rPr lang="en-US" sz="1400" dirty="0" smtClean="0"/>
              <a:t> Fit : </a:t>
            </a:r>
            <a:r>
              <a:rPr lang="en-US" sz="1400" dirty="0" err="1" smtClean="0"/>
              <a:t>Uji</a:t>
            </a:r>
            <a:r>
              <a:rPr lang="en-US" sz="1400" dirty="0" smtClean="0"/>
              <a:t> Chow test, </a:t>
            </a:r>
            <a:r>
              <a:rPr lang="en-US" sz="1400" dirty="0" err="1" smtClean="0"/>
              <a:t>Hausman</a:t>
            </a:r>
            <a:r>
              <a:rPr lang="en-US" sz="1400" dirty="0" smtClean="0"/>
              <a:t> Test and </a:t>
            </a:r>
            <a:r>
              <a:rPr lang="en-US" sz="1400" dirty="0" err="1"/>
              <a:t>Langrange</a:t>
            </a:r>
            <a:r>
              <a:rPr lang="en-US" sz="1400" dirty="0"/>
              <a:t> </a:t>
            </a:r>
            <a:r>
              <a:rPr lang="en-US" sz="1400" dirty="0" smtClean="0"/>
              <a:t>Multiplier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Normalitas</a:t>
            </a:r>
            <a:r>
              <a:rPr lang="en-US" sz="1400" dirty="0" smtClean="0"/>
              <a:t> residual </a:t>
            </a:r>
            <a:r>
              <a:rPr lang="en-US" sz="1400" dirty="0" err="1" smtClean="0"/>
              <a:t>regresi</a:t>
            </a:r>
            <a:r>
              <a:rPr lang="en-US" sz="1400" dirty="0" smtClean="0"/>
              <a:t>,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gejalas</a:t>
            </a:r>
            <a:r>
              <a:rPr lang="en-US" sz="1400" dirty="0" smtClean="0"/>
              <a:t> </a:t>
            </a:r>
            <a:r>
              <a:rPr lang="en-US" sz="1400" dirty="0" err="1" smtClean="0"/>
              <a:t>klasik</a:t>
            </a:r>
            <a:r>
              <a:rPr lang="en-US" sz="1400" dirty="0" smtClean="0"/>
              <a:t>: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/>
              <a:t>multicolinearitas</a:t>
            </a:r>
            <a:r>
              <a:rPr lang="en-US" sz="1400" dirty="0"/>
              <a:t>, </a:t>
            </a: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err="1"/>
              <a:t>otokorelasi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err="1"/>
              <a:t>heteroskedasitas</a:t>
            </a:r>
            <a:r>
              <a:rPr lang="en-US" sz="14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err="1"/>
              <a:t>hipotesis</a:t>
            </a:r>
            <a:r>
              <a:rPr lang="en-US" sz="1400" dirty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smtClean="0"/>
              <a:t>t,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/>
              <a:t>menguji</a:t>
            </a:r>
            <a:r>
              <a:rPr lang="en-US" sz="1400" dirty="0"/>
              <a:t> Ha1 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Ha4.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15" name="Google Shape;343;p27" descr="Home - Indonesia Banking School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9403462" y="800990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34548" y="6397304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27794" t="38818" r="60956" b="45880"/>
          <a:stretch/>
        </p:blipFill>
        <p:spPr>
          <a:xfrm>
            <a:off x="7973660" y="729401"/>
            <a:ext cx="815510" cy="6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141695" cy="105662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HASIL &amp; PEMBAHASAN</a:t>
            </a:r>
            <a:endParaRPr lang="en-US" sz="32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5735" t="26655" r="35037" b="51177"/>
          <a:stretch/>
        </p:blipFill>
        <p:spPr>
          <a:xfrm>
            <a:off x="849401" y="1194967"/>
            <a:ext cx="4130494" cy="1519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081" t="52550" r="33272" b="27244"/>
          <a:stretch/>
        </p:blipFill>
        <p:spPr>
          <a:xfrm>
            <a:off x="849401" y="2714485"/>
            <a:ext cx="4130494" cy="1385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2978" t="72952" r="33052" b="8215"/>
          <a:stretch/>
        </p:blipFill>
        <p:spPr>
          <a:xfrm>
            <a:off x="849401" y="4101353"/>
            <a:ext cx="4141695" cy="1290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2758" t="61770" r="32279" b="19397"/>
          <a:stretch/>
        </p:blipFill>
        <p:spPr>
          <a:xfrm>
            <a:off x="838199" y="5392271"/>
            <a:ext cx="4141695" cy="1290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659471" y="678826"/>
            <a:ext cx="2235580" cy="2844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1800" dirty="0" err="1"/>
              <a:t>periode</a:t>
            </a:r>
            <a:r>
              <a:rPr lang="en-US" sz="1800" dirty="0"/>
              <a:t> 2016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smtClean="0"/>
              <a:t>2019, 39 Bank di BEI</a:t>
            </a:r>
            <a:endParaRPr lang="en-US" sz="2000" u="sng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000" u="sng" dirty="0" err="1" smtClean="0"/>
              <a:t>Hasil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uji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multikolinearitas</a:t>
            </a:r>
            <a:r>
              <a:rPr lang="en-US" sz="2000" u="sng" dirty="0" smtClean="0"/>
              <a:t>_</a:t>
            </a:r>
            <a:r>
              <a:rPr lang="en-US" sz="2000" u="sng" dirty="0" smtClean="0">
                <a:sym typeface="Wingdings" panose="05000000000000000000" pitchFamily="2" charset="2"/>
              </a:rPr>
              <a:t></a:t>
            </a:r>
            <a:r>
              <a:rPr lang="en-US" sz="2000" u="sng" dirty="0" smtClean="0"/>
              <a:t>paling </a:t>
            </a:r>
            <a:r>
              <a:rPr lang="en-US" sz="2000" u="sng" dirty="0" err="1" smtClean="0"/>
              <a:t>rendah</a:t>
            </a:r>
            <a:r>
              <a:rPr lang="en-US" sz="2000" u="sng" dirty="0" smtClean="0"/>
              <a:t> minus 0,53 </a:t>
            </a:r>
            <a:r>
              <a:rPr lang="en-US" sz="2000" u="sng" dirty="0" err="1" smtClean="0"/>
              <a:t>dan</a:t>
            </a:r>
            <a:r>
              <a:rPr lang="en-US" sz="2000" u="sng" dirty="0" smtClean="0"/>
              <a:t> paling </a:t>
            </a:r>
            <a:r>
              <a:rPr lang="en-US" sz="2000" u="sng" dirty="0" err="1" smtClean="0"/>
              <a:t>tinggi</a:t>
            </a:r>
            <a:r>
              <a:rPr lang="en-US" sz="2000" u="sng" dirty="0" smtClean="0"/>
              <a:t> 0,63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000" u="sng" dirty="0" err="1" smtClean="0"/>
              <a:t>Hasil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otokorelasi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heteroskedasitas</a:t>
            </a:r>
            <a:r>
              <a:rPr lang="en-US" sz="2000" u="sng" dirty="0" smtClean="0"/>
              <a:t>  </a:t>
            </a:r>
            <a:r>
              <a:rPr lang="en-US" sz="2000" u="sng" dirty="0" smtClean="0">
                <a:sym typeface="Wingdings" panose="05000000000000000000" pitchFamily="2" charset="2"/>
              </a:rPr>
              <a:t> </a:t>
            </a:r>
            <a:r>
              <a:rPr lang="en-US" sz="2000" u="sng" dirty="0" err="1" smtClean="0">
                <a:sym typeface="Wingdings" panose="05000000000000000000" pitchFamily="2" charset="2"/>
              </a:rPr>
              <a:t>tidak</a:t>
            </a:r>
            <a:r>
              <a:rPr lang="en-US" sz="2000" u="sng" dirty="0" smtClean="0">
                <a:sym typeface="Wingdings" panose="05000000000000000000" pitchFamily="2" charset="2"/>
              </a:rPr>
              <a:t> </a:t>
            </a:r>
            <a:r>
              <a:rPr lang="en-US" sz="2000" u="sng" dirty="0" err="1" smtClean="0">
                <a:sym typeface="Wingdings" panose="05000000000000000000" pitchFamily="2" charset="2"/>
              </a:rPr>
              <a:t>ada</a:t>
            </a:r>
            <a:r>
              <a:rPr lang="en-US" sz="2000" u="sng" dirty="0" smtClean="0">
                <a:sym typeface="Wingdings" panose="05000000000000000000" pitchFamily="2" charset="2"/>
              </a:rPr>
              <a:t> </a:t>
            </a:r>
            <a:r>
              <a:rPr lang="en-US" sz="2000" u="sng" dirty="0" err="1" smtClean="0">
                <a:sym typeface="Wingdings" panose="05000000000000000000" pitchFamily="2" charset="2"/>
              </a:rPr>
              <a:t>gejala</a:t>
            </a:r>
            <a:r>
              <a:rPr lang="en-US" sz="2000" u="sng" dirty="0" smtClean="0">
                <a:sym typeface="Wingdings" panose="05000000000000000000" pitchFamily="2" charset="2"/>
              </a:rPr>
              <a:t> </a:t>
            </a:r>
            <a:r>
              <a:rPr lang="en-US" sz="2000" u="sng" dirty="0" err="1" smtClean="0">
                <a:sym typeface="Wingdings" panose="05000000000000000000" pitchFamily="2" charset="2"/>
              </a:rPr>
              <a:t>klasik</a:t>
            </a:r>
            <a:endParaRPr lang="en-US" sz="2000" u="sng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sz="2000" u="sng" dirty="0" smtClean="0"/>
          </a:p>
          <a:p>
            <a:pPr>
              <a:buFontTx/>
              <a:buChar char="-"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0882" t="22340" r="30735" b="25282"/>
          <a:stretch/>
        </p:blipFill>
        <p:spPr>
          <a:xfrm>
            <a:off x="4991096" y="219297"/>
            <a:ext cx="4668374" cy="346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1985" t="36659" r="31508" b="12139"/>
          <a:stretch/>
        </p:blipFill>
        <p:spPr>
          <a:xfrm>
            <a:off x="7325283" y="3681006"/>
            <a:ext cx="4450977" cy="3346747"/>
          </a:xfrm>
          <a:prstGeom prst="rect">
            <a:avLst/>
          </a:prstGeom>
        </p:spPr>
      </p:pic>
      <p:pic>
        <p:nvPicPr>
          <p:cNvPr id="15" name="Google Shape;343;p27" descr="Home - Indonesia Banking School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160846" y="178033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6146" name="Picture 2" descr="Pesona Keindahan Pulau Senja di Sulawesi Tenggara - Celebes I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39"/>
            <a:ext cx="1218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343;p27" descr="Home - Indonesia Banking School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1675134" y="232335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990599" y="727075"/>
            <a:ext cx="4141695" cy="538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HASIL &amp; PEMBAHASAN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5735" t="26655" r="35037" b="51177"/>
          <a:stretch/>
        </p:blipFill>
        <p:spPr>
          <a:xfrm>
            <a:off x="784402" y="1291758"/>
            <a:ext cx="4130494" cy="1519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4081" t="52550" r="33272" b="27244"/>
          <a:stretch/>
        </p:blipFill>
        <p:spPr>
          <a:xfrm>
            <a:off x="778802" y="2813097"/>
            <a:ext cx="4130494" cy="1385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2978" t="72952" r="33052" b="8215"/>
          <a:stretch/>
        </p:blipFill>
        <p:spPr>
          <a:xfrm>
            <a:off x="778803" y="4177553"/>
            <a:ext cx="4141695" cy="1290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2758" t="61770" r="32279" b="19397"/>
          <a:stretch/>
        </p:blipFill>
        <p:spPr>
          <a:xfrm>
            <a:off x="773201" y="5477147"/>
            <a:ext cx="4141695" cy="1290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0882" t="22340" r="30735" b="25282"/>
          <a:stretch/>
        </p:blipFill>
        <p:spPr>
          <a:xfrm>
            <a:off x="5033691" y="171982"/>
            <a:ext cx="4668374" cy="3461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31985" t="36659" r="31508" b="12139"/>
          <a:stretch/>
        </p:blipFill>
        <p:spPr>
          <a:xfrm>
            <a:off x="6778440" y="3610034"/>
            <a:ext cx="4450977" cy="3346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9837634" y="562705"/>
            <a:ext cx="2235580" cy="2844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1800" dirty="0" err="1"/>
              <a:t>periode</a:t>
            </a:r>
            <a:r>
              <a:rPr lang="en-US" sz="1800" dirty="0"/>
              <a:t> 2016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smtClean="0"/>
              <a:t>2019, 39 Bank di BEI</a:t>
            </a:r>
            <a:endParaRPr lang="en-US" sz="2000" u="sng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000" u="sng" dirty="0" err="1" smtClean="0"/>
              <a:t>Hasil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uji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multikolinearitas</a:t>
            </a:r>
            <a:r>
              <a:rPr lang="en-US" sz="2000" u="sng" dirty="0" smtClean="0"/>
              <a:t>_</a:t>
            </a:r>
            <a:r>
              <a:rPr lang="en-US" sz="2000" u="sng" dirty="0" smtClean="0">
                <a:sym typeface="Wingdings" panose="05000000000000000000" pitchFamily="2" charset="2"/>
              </a:rPr>
              <a:t></a:t>
            </a:r>
            <a:r>
              <a:rPr lang="en-US" sz="2000" u="sng" dirty="0" smtClean="0"/>
              <a:t>paling </a:t>
            </a:r>
            <a:r>
              <a:rPr lang="en-US" sz="2000" u="sng" dirty="0" err="1" smtClean="0"/>
              <a:t>rendah</a:t>
            </a:r>
            <a:r>
              <a:rPr lang="en-US" sz="2000" u="sng" dirty="0" smtClean="0"/>
              <a:t> minus 0,53 </a:t>
            </a:r>
            <a:r>
              <a:rPr lang="en-US" sz="2000" u="sng" dirty="0" err="1" smtClean="0"/>
              <a:t>dan</a:t>
            </a:r>
            <a:r>
              <a:rPr lang="en-US" sz="2000" u="sng" dirty="0" smtClean="0"/>
              <a:t> paling </a:t>
            </a:r>
            <a:r>
              <a:rPr lang="en-US" sz="2000" u="sng" dirty="0" err="1" smtClean="0"/>
              <a:t>tinggi</a:t>
            </a:r>
            <a:r>
              <a:rPr lang="en-US" sz="2000" u="sng" dirty="0" smtClean="0"/>
              <a:t> 0,63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000" u="sng" dirty="0" err="1" smtClean="0"/>
              <a:t>Hasil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otokorelasi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heteroskedasitas</a:t>
            </a:r>
            <a:r>
              <a:rPr lang="en-US" sz="2000" u="sng" dirty="0" smtClean="0"/>
              <a:t>  </a:t>
            </a:r>
            <a:r>
              <a:rPr lang="en-US" sz="2000" u="sng" dirty="0" smtClean="0">
                <a:sym typeface="Wingdings" panose="05000000000000000000" pitchFamily="2" charset="2"/>
              </a:rPr>
              <a:t> </a:t>
            </a:r>
            <a:r>
              <a:rPr lang="en-US" sz="2000" u="sng" dirty="0" err="1" smtClean="0">
                <a:sym typeface="Wingdings" panose="05000000000000000000" pitchFamily="2" charset="2"/>
              </a:rPr>
              <a:t>tidak</a:t>
            </a:r>
            <a:r>
              <a:rPr lang="en-US" sz="2000" u="sng" dirty="0" smtClean="0">
                <a:sym typeface="Wingdings" panose="05000000000000000000" pitchFamily="2" charset="2"/>
              </a:rPr>
              <a:t> </a:t>
            </a:r>
            <a:r>
              <a:rPr lang="en-US" sz="2000" u="sng" dirty="0" err="1" smtClean="0">
                <a:sym typeface="Wingdings" panose="05000000000000000000" pitchFamily="2" charset="2"/>
              </a:rPr>
              <a:t>ada</a:t>
            </a:r>
            <a:r>
              <a:rPr lang="en-US" sz="2000" u="sng" dirty="0" smtClean="0">
                <a:sym typeface="Wingdings" panose="05000000000000000000" pitchFamily="2" charset="2"/>
              </a:rPr>
              <a:t> </a:t>
            </a:r>
            <a:r>
              <a:rPr lang="en-US" sz="2000" u="sng" dirty="0" err="1" smtClean="0">
                <a:sym typeface="Wingdings" panose="05000000000000000000" pitchFamily="2" charset="2"/>
              </a:rPr>
              <a:t>gejala</a:t>
            </a:r>
            <a:r>
              <a:rPr lang="en-US" sz="2000" u="sng" dirty="0" smtClean="0">
                <a:sym typeface="Wingdings" panose="05000000000000000000" pitchFamily="2" charset="2"/>
              </a:rPr>
              <a:t> </a:t>
            </a:r>
            <a:r>
              <a:rPr lang="en-US" sz="2000" u="sng" dirty="0" err="1" smtClean="0">
                <a:sym typeface="Wingdings" panose="05000000000000000000" pitchFamily="2" charset="2"/>
              </a:rPr>
              <a:t>klasik</a:t>
            </a:r>
            <a:endParaRPr lang="en-US" sz="2000" u="sng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sz="2000" u="sng" dirty="0" smtClean="0"/>
          </a:p>
          <a:p>
            <a:pPr>
              <a:buFontTx/>
              <a:buChar char="-"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Bent Arrow 2"/>
          <p:cNvSpPr/>
          <p:nvPr/>
        </p:nvSpPr>
        <p:spPr>
          <a:xfrm flipV="1">
            <a:off x="5707711" y="3610034"/>
            <a:ext cx="1371600" cy="9547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15" y="5508999"/>
            <a:ext cx="99560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7794" t="38818" r="60956" b="45880"/>
          <a:stretch/>
        </p:blipFill>
        <p:spPr>
          <a:xfrm>
            <a:off x="294875" y="189721"/>
            <a:ext cx="815510" cy="6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010" y="568543"/>
            <a:ext cx="8544672" cy="5797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HASIL &amp; PEMBAHASAN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74449"/>
              </p:ext>
            </p:extLst>
          </p:nvPr>
        </p:nvGraphicFramePr>
        <p:xfrm>
          <a:off x="996577" y="1351678"/>
          <a:ext cx="10137588" cy="4990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46"/>
                <a:gridCol w="1693946"/>
                <a:gridCol w="2587249"/>
                <a:gridCol w="5271247"/>
              </a:tblGrid>
              <a:tr h="2081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Hipothesis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Hasil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Analisis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8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risiko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kredit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negatif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perbankan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2019-2020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performing loan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Return On Asset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sedangkan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net interest margin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Ismanto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Setiyawati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(2019a),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Azizah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Taswan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(2019),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Ekinci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Poyraz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(2019)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signfikan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negatif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Puspitasari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(2021)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Fauziyyah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Nurismalatri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(2021)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performing loan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Asset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kecukupan</a:t>
                      </a:r>
                      <a:r>
                        <a:rPr lang="en-US" sz="1100" dirty="0" smtClean="0"/>
                        <a:t> modal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negatif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perbankan</a:t>
                      </a: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Signifikan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+ 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pers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sign (-)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pers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4.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Million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Utary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Nugroho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(2019)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(Sari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Adequacy Ratio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Asset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Muin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ditimbulkan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kecukupan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risiko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liuiditas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negatif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perbankan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Signfikan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per 1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Sari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Fajari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Sunarto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Nugrahaning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Wahyudi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(2016),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Dewi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Srihandoko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(2018)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likuiditas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Asset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Chandra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Anggraini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Chandra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Anggraini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ditimbulkan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 to Deposit Ratio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Ulfa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Santoso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(2021)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Pinasti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Mustikawati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(2018)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likuiditas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keuangan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6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efisensi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operasi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negatif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Sigfikan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negatir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BOPO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thdp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Kinerja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Puspitasari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(2021), Sparta (2017), Million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Utary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Fajari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Sunarto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Chandra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Anggraini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(2020)--BOPO sign (-)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thda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4625" indent="-174625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Nugroho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(2019)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berbeda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yaitu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efisiensi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menggunakan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BOPO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Asset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Periode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Sebelum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dan</a:t>
                      </a:r>
                      <a:r>
                        <a:rPr lang="en-US" sz="1100" dirty="0" smtClean="0"/>
                        <a:t> masa </a:t>
                      </a:r>
                      <a:r>
                        <a:rPr lang="en-US" sz="1100" dirty="0" err="1" smtClean="0"/>
                        <a:t>covid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perbankan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berdampak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negative </a:t>
                      </a:r>
                      <a:r>
                        <a:rPr lang="en-US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(NIM)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429046" y="344052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7170" name="Picture 2" descr="Top 18 Tempat Wisata di Kendari dengan Pesona Mena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0"/>
            <a:ext cx="12192000" cy="68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75410" y="720943"/>
            <a:ext cx="8544672" cy="579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latin typeface="+mn-lt"/>
              </a:rPr>
              <a:t>HASIL &amp; PEMBAHASAN</a:t>
            </a:r>
            <a:endParaRPr lang="en-US" dirty="0">
              <a:latin typeface="+mn-lt"/>
            </a:endParaRPr>
          </a:p>
        </p:txBody>
      </p:sp>
      <p:pic>
        <p:nvPicPr>
          <p:cNvPr id="7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0144779" y="523304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84241"/>
              </p:ext>
            </p:extLst>
          </p:nvPr>
        </p:nvGraphicFramePr>
        <p:xfrm>
          <a:off x="996577" y="1351677"/>
          <a:ext cx="10137588" cy="4990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46"/>
                <a:gridCol w="1693946"/>
                <a:gridCol w="2587249"/>
                <a:gridCol w="5271247"/>
              </a:tblGrid>
              <a:tr h="2081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Hipothesis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Hasil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Analisis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8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risiko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kredit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negatif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perbankan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2019-2020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performing loan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Return On Asset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sedangkan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net interest margin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Ismanto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Setiyawati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(2019a),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Azizah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Taswan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(2019),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Ekinci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Poyraz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(2019)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signfikan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negatif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Puspitasari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(2021)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Fauziyyah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Nurismalatri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(2021)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performing loan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Asset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kecukupan</a:t>
                      </a:r>
                      <a:r>
                        <a:rPr lang="en-US" sz="1100" dirty="0" smtClean="0"/>
                        <a:t> modal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negatif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perbankan</a:t>
                      </a: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Signifikan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+ 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pers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sign (-)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pers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4.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Million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Utary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Nugroho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(2019)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(Sari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Adequacy Ratio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Asset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Muin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ditimbulkan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kecukupan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risiko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liuiditas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negatif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perbankan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Signifikan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per 1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Sari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Fajari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Sunarto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Nugrahaning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Wahyudi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(2016),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Dewi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Srihandoko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(2018)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likuiditas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Asset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Chandra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Anggraini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Chandra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Anggraini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ditimbulkan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 to Deposit Ratio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Ulfa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Santoso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(2021)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Pinasti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Mustikawati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(2018)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likuiditas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keuangan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6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efisensi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operasi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negatif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Sigfikan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negatir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BOPO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thdp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Kinerja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Puspitasari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(2021), Sparta (2017), Million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Utary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Fajari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Sunarto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Chandra &amp;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Anggraini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(2020)--BOPO sign (-)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thda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4625" indent="-174625">
                        <a:buFontTx/>
                        <a:buChar char="-"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Nugroho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(2019)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membuktikan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berbeda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yaitu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efisiensi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menggunakan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BOPO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berpengaruh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Asset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Periode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Sebelum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dan</a:t>
                      </a:r>
                      <a:r>
                        <a:rPr lang="en-US" sz="1100" dirty="0" smtClean="0"/>
                        <a:t> masa </a:t>
                      </a:r>
                      <a:r>
                        <a:rPr lang="en-US" sz="1100" dirty="0" err="1" smtClean="0"/>
                        <a:t>covid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berpengaruh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terhadap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kinerja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perbankan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berdampak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negative </a:t>
                      </a:r>
                      <a:r>
                        <a:rPr lang="en-US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(NIM)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5542" y="6184765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794" t="38818" r="60956" b="45880"/>
          <a:stretch/>
        </p:blipFill>
        <p:spPr>
          <a:xfrm>
            <a:off x="488693" y="416241"/>
            <a:ext cx="815510" cy="6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9475"/>
            <a:ext cx="10515600" cy="8112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KESIMPULAN, IMPLIKASI DAN KETERBATASAN 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4376" cy="43513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 1).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i="1" dirty="0"/>
              <a:t>return on asset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2019-2020 2). </a:t>
            </a:r>
            <a:r>
              <a:rPr lang="en-US" dirty="0" err="1"/>
              <a:t>Kecukupan</a:t>
            </a:r>
            <a:r>
              <a:rPr lang="en-US" dirty="0"/>
              <a:t> modal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return on asset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2016-2019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sginfikan</a:t>
            </a:r>
            <a:r>
              <a:rPr lang="en-US" dirty="0"/>
              <a:t> negative </a:t>
            </a:r>
            <a:r>
              <a:rPr lang="en-US" dirty="0" err="1"/>
              <a:t>dampaknya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net interest margin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2019-2020. 3).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likuiditas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berpengarh</a:t>
            </a:r>
            <a:r>
              <a:rPr lang="en-US" dirty="0"/>
              <a:t> </a:t>
            </a:r>
            <a:r>
              <a:rPr lang="en-US" dirty="0" err="1"/>
              <a:t>signfikan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return on asset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2016-2019 </a:t>
            </a:r>
            <a:r>
              <a:rPr lang="en-US" dirty="0" err="1"/>
              <a:t>sedangkan</a:t>
            </a:r>
            <a:r>
              <a:rPr lang="en-US" dirty="0"/>
              <a:t> yang lain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i="1" dirty="0"/>
              <a:t> </a:t>
            </a:r>
            <a:r>
              <a:rPr lang="en-US" dirty="0"/>
              <a:t>. 4).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i="1" dirty="0"/>
              <a:t>Return On Asset 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i="1" dirty="0"/>
              <a:t>Net Interest Margin,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2019-2020</a:t>
            </a:r>
            <a:r>
              <a:rPr lang="en-US" i="1" dirty="0"/>
              <a:t>. 5). </a:t>
            </a:r>
            <a:r>
              <a:rPr lang="en-US" dirty="0"/>
              <a:t>Masa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i="1" dirty="0"/>
              <a:t>net interest margin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return on asset.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9" y="1825625"/>
            <a:ext cx="5495365" cy="4351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manager bank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macet</a:t>
            </a:r>
            <a:r>
              <a:rPr lang="en-US" dirty="0"/>
              <a:t>, </a:t>
            </a:r>
            <a:r>
              <a:rPr lang="en-US" dirty="0" err="1"/>
              <a:t>efisensi</a:t>
            </a:r>
            <a:r>
              <a:rPr lang="en-US" dirty="0"/>
              <a:t> bank,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likuiditas</a:t>
            </a:r>
            <a:r>
              <a:rPr lang="en-US" dirty="0"/>
              <a:t>, </a:t>
            </a:r>
            <a:r>
              <a:rPr lang="en-US" dirty="0" err="1"/>
              <a:t>kecukupan</a:t>
            </a:r>
            <a:r>
              <a:rPr lang="en-US" dirty="0"/>
              <a:t> modal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diantisipasi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pandemic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– </a:t>
            </a:r>
            <a:r>
              <a:rPr lang="en-US" dirty="0" err="1"/>
              <a:t>langkah</a:t>
            </a:r>
            <a:r>
              <a:rPr lang="en-US" dirty="0"/>
              <a:t> recovery </a:t>
            </a:r>
            <a:r>
              <a:rPr lang="en-US" dirty="0" err="1"/>
              <a:t>nya</a:t>
            </a:r>
            <a:r>
              <a:rPr lang="en-US" dirty="0"/>
              <a:t>. </a:t>
            </a:r>
            <a:r>
              <a:rPr lang="en-US" dirty="0" err="1"/>
              <a:t>Bagi</a:t>
            </a:r>
            <a:r>
              <a:rPr lang="en-US" dirty="0"/>
              <a:t> regulator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relaksasi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 </a:t>
            </a:r>
            <a:r>
              <a:rPr lang="en-US" dirty="0" err="1"/>
              <a:t>selama</a:t>
            </a:r>
            <a:r>
              <a:rPr lang="en-US" dirty="0"/>
              <a:t> masa pandemic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menyelematkan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i="1" dirty="0"/>
              <a:t>net </a:t>
            </a:r>
            <a:r>
              <a:rPr lang="en-US" i="1" dirty="0" err="1"/>
              <a:t>interst</a:t>
            </a:r>
            <a:r>
              <a:rPr lang="en-US" i="1" dirty="0"/>
              <a:t> margin</a:t>
            </a:r>
            <a:r>
              <a:rPr lang="en-US" dirty="0"/>
              <a:t> mash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i="1" dirty="0" err="1"/>
              <a:t>retun</a:t>
            </a:r>
            <a:r>
              <a:rPr lang="en-US" i="1" dirty="0"/>
              <a:t> on asset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kepanikan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.   </a:t>
            </a:r>
            <a:endParaRPr lang="en-US" dirty="0" smtClean="0"/>
          </a:p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keterbatasa</a:t>
            </a:r>
            <a:r>
              <a:rPr lang="en-US" dirty="0"/>
              <a:t> 1).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masa pandemic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masa normal </a:t>
            </a:r>
            <a:r>
              <a:rPr lang="en-US" dirty="0" err="1"/>
              <a:t>apalagi</a:t>
            </a:r>
            <a:r>
              <a:rPr lang="en-US" dirty="0"/>
              <a:t> masa new normal sat in </a:t>
            </a:r>
            <a:r>
              <a:rPr lang="en-US" dirty="0" err="1"/>
              <a:t>tahun</a:t>
            </a:r>
            <a:r>
              <a:rPr lang="en-US" dirty="0"/>
              <a:t> 2022. 2). 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industry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Dan 3).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adata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lain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berganda</a:t>
            </a:r>
            <a:r>
              <a:rPr lang="en-US" dirty="0"/>
              <a:t> data panel.</a:t>
            </a:r>
          </a:p>
          <a:p>
            <a:endParaRPr lang="en-US" dirty="0"/>
          </a:p>
        </p:txBody>
      </p:sp>
      <p:pic>
        <p:nvPicPr>
          <p:cNvPr id="5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500997" y="365125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8194" name="Picture 2" descr="15 Tempat Wisata di Kendari Terbaru &amp; Lagi Hits Dikunjungi - iTr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75"/>
            <a:ext cx="12192000" cy="68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343;p27" descr="Home - Indonesia Banking School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0070307" y="419263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858638"/>
            <a:ext cx="4984376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 1).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i="1" dirty="0" smtClean="0"/>
              <a:t>return on asset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2019-2020 2). </a:t>
            </a:r>
            <a:r>
              <a:rPr lang="en-US" dirty="0" err="1" smtClean="0"/>
              <a:t>Kecukupan</a:t>
            </a:r>
            <a:r>
              <a:rPr lang="en-US" dirty="0" smtClean="0"/>
              <a:t> modal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return on asset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2016-2019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sginfikan</a:t>
            </a:r>
            <a:r>
              <a:rPr lang="en-US" dirty="0" smtClean="0"/>
              <a:t> negative </a:t>
            </a:r>
            <a:r>
              <a:rPr lang="en-US" dirty="0" err="1" smtClean="0"/>
              <a:t>dampaknya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net interest margin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2019-2020. 3).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likuiditas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berpengarh</a:t>
            </a:r>
            <a:r>
              <a:rPr lang="en-US" dirty="0" smtClean="0"/>
              <a:t> </a:t>
            </a:r>
            <a:r>
              <a:rPr lang="en-US" dirty="0" err="1" smtClean="0"/>
              <a:t>signfikan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return on asset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2016-2019 </a:t>
            </a:r>
            <a:r>
              <a:rPr lang="en-US" dirty="0" err="1" smtClean="0"/>
              <a:t>sedangkan</a:t>
            </a:r>
            <a:r>
              <a:rPr lang="en-US" dirty="0" smtClean="0"/>
              <a:t> yang lain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i="1" dirty="0" smtClean="0"/>
              <a:t> </a:t>
            </a:r>
            <a:r>
              <a:rPr lang="en-US" dirty="0" smtClean="0"/>
              <a:t>. 4).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i="1" dirty="0" smtClean="0"/>
              <a:t>Return On Asset 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i="1" dirty="0" smtClean="0"/>
              <a:t>Net Interest Margin,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2019-2020</a:t>
            </a:r>
            <a:r>
              <a:rPr lang="en-US" i="1" dirty="0" smtClean="0"/>
              <a:t>. 5). </a:t>
            </a:r>
            <a:r>
              <a:rPr lang="en-US" dirty="0" smtClean="0"/>
              <a:t>Masa </a:t>
            </a:r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net interest margin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return on asset.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74976" y="1858638"/>
            <a:ext cx="5495365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manager bank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macet</a:t>
            </a:r>
            <a:r>
              <a:rPr lang="en-US" dirty="0"/>
              <a:t>, </a:t>
            </a:r>
            <a:r>
              <a:rPr lang="en-US" dirty="0" err="1"/>
              <a:t>efisensi</a:t>
            </a:r>
            <a:r>
              <a:rPr lang="en-US" dirty="0"/>
              <a:t> bank,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likuiditas</a:t>
            </a:r>
            <a:r>
              <a:rPr lang="en-US" dirty="0"/>
              <a:t>, </a:t>
            </a:r>
            <a:r>
              <a:rPr lang="en-US" dirty="0" err="1"/>
              <a:t>kecukupan</a:t>
            </a:r>
            <a:r>
              <a:rPr lang="en-US" dirty="0"/>
              <a:t> modal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diantisipasi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pandemic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– </a:t>
            </a:r>
            <a:r>
              <a:rPr lang="en-US" dirty="0" err="1"/>
              <a:t>langkah</a:t>
            </a:r>
            <a:r>
              <a:rPr lang="en-US" dirty="0"/>
              <a:t> recovery </a:t>
            </a:r>
            <a:r>
              <a:rPr lang="en-US" dirty="0" err="1"/>
              <a:t>nya</a:t>
            </a:r>
            <a:r>
              <a:rPr lang="en-US" dirty="0"/>
              <a:t>. </a:t>
            </a:r>
            <a:r>
              <a:rPr lang="en-US" dirty="0" err="1"/>
              <a:t>Bagi</a:t>
            </a:r>
            <a:r>
              <a:rPr lang="en-US" dirty="0"/>
              <a:t> regulator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relaksasi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 </a:t>
            </a:r>
            <a:r>
              <a:rPr lang="en-US" dirty="0" err="1"/>
              <a:t>selama</a:t>
            </a:r>
            <a:r>
              <a:rPr lang="en-US" dirty="0"/>
              <a:t> masa pandemic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menyelematkan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i="1" dirty="0"/>
              <a:t>net </a:t>
            </a:r>
            <a:r>
              <a:rPr lang="en-US" i="1" dirty="0" err="1"/>
              <a:t>interst</a:t>
            </a:r>
            <a:r>
              <a:rPr lang="en-US" i="1" dirty="0"/>
              <a:t> margin</a:t>
            </a:r>
            <a:r>
              <a:rPr lang="en-US" dirty="0"/>
              <a:t> mash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i="1" dirty="0" err="1"/>
              <a:t>retun</a:t>
            </a:r>
            <a:r>
              <a:rPr lang="en-US" i="1" dirty="0"/>
              <a:t> on asset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kepanikan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.   </a:t>
            </a:r>
            <a:endParaRPr lang="en-US" dirty="0" smtClean="0"/>
          </a:p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keterbatasa</a:t>
            </a:r>
            <a:r>
              <a:rPr lang="en-US" dirty="0"/>
              <a:t> 1).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masa pandemic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masa normal </a:t>
            </a:r>
            <a:r>
              <a:rPr lang="en-US" dirty="0" err="1"/>
              <a:t>apalagi</a:t>
            </a:r>
            <a:r>
              <a:rPr lang="en-US" dirty="0"/>
              <a:t> masa new normal sat in </a:t>
            </a:r>
            <a:r>
              <a:rPr lang="en-US" dirty="0" err="1"/>
              <a:t>tahun</a:t>
            </a:r>
            <a:r>
              <a:rPr lang="en-US" dirty="0"/>
              <a:t> 2022. 2). 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industry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Dan 3).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adata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lain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berganda</a:t>
            </a:r>
            <a:r>
              <a:rPr lang="en-US" dirty="0"/>
              <a:t> data panel.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0928" y="1100300"/>
            <a:ext cx="9870141" cy="641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+mn-lt"/>
              </a:rPr>
              <a:t>KESIMPULAN, IMPLIKASI DAN KETERBATASAN </a:t>
            </a:r>
            <a:endParaRPr lang="en-US" sz="4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300" y="6311900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7794" t="38818" r="60956" b="45880"/>
          <a:stretch/>
        </p:blipFill>
        <p:spPr>
          <a:xfrm>
            <a:off x="458973" y="255372"/>
            <a:ext cx="815510" cy="6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30" y="3000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THANK YOU</a:t>
            </a:r>
            <a:endParaRPr lang="en-US" sz="6000" b="1" dirty="0">
              <a:latin typeface="+mn-lt"/>
            </a:endParaRPr>
          </a:p>
        </p:txBody>
      </p:sp>
      <p:pic>
        <p:nvPicPr>
          <p:cNvPr id="2050" name="Picture 2" descr="10 Wisata Pantai di Kendari yang Paling Indah - Pesis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493"/>
            <a:ext cx="12192000" cy="68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874124" y="2125740"/>
            <a:ext cx="45361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THANK YOU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0575" y="4706781"/>
            <a:ext cx="277401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The End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Presented by Dr. Sparta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INDONESIA BANKING SCHOOL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HP WA: +62 8211 797 4810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Email: sparta@ibs.ac.id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IG: @</a:t>
            </a:r>
            <a:r>
              <a:rPr lang="en-US" sz="1400" dirty="0" err="1"/>
              <a:t>sparta_tatak</a:t>
            </a:r>
            <a:r>
              <a:rPr lang="en-US" sz="1400" dirty="0"/>
              <a:t> 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400" dirty="0"/>
              <a:t>FB: sparta </a:t>
            </a:r>
            <a:r>
              <a:rPr lang="en-US" sz="1400" dirty="0" err="1"/>
              <a:t>ak</a:t>
            </a:r>
            <a:r>
              <a:rPr lang="en-US" sz="1400" dirty="0"/>
              <a:t> , </a:t>
            </a:r>
            <a:r>
              <a:rPr lang="en-US" sz="1400" dirty="0" err="1"/>
              <a:t>youtube</a:t>
            </a:r>
            <a:r>
              <a:rPr lang="en-US" sz="1400" dirty="0"/>
              <a:t>: sparta </a:t>
            </a:r>
            <a:r>
              <a:rPr lang="en-US" sz="1400" dirty="0" err="1"/>
              <a:t>ibs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2923" y="5852803"/>
            <a:ext cx="9769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Dr. Sparta</a:t>
            </a:r>
            <a:endParaRPr lang="en-US" sz="1200" dirty="0"/>
          </a:p>
        </p:txBody>
      </p:sp>
      <p:pic>
        <p:nvPicPr>
          <p:cNvPr id="7" name="Google Shape;343;p27" descr="Home - Indonesia Banking School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735513" y="567951"/>
            <a:ext cx="113506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7794" t="38818" r="60956" b="45880"/>
          <a:stretch/>
        </p:blipFill>
        <p:spPr>
          <a:xfrm>
            <a:off x="393232" y="425386"/>
            <a:ext cx="1371601" cy="104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5478" t="41172" r="33382" b="46666"/>
          <a:stretch/>
        </p:blipFill>
        <p:spPr>
          <a:xfrm>
            <a:off x="1764833" y="425386"/>
            <a:ext cx="1358153" cy="10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2717</Words>
  <Application>Microsoft Office PowerPoint</Application>
  <PresentationFormat>Widescreen</PresentationFormat>
  <Paragraphs>175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PENDAHULUAN</vt:lpstr>
      <vt:lpstr>KERANGKA TEORI DAN PENGEMBANGAN HIPOTHESIS</vt:lpstr>
      <vt:lpstr>METODOLOGI PENELITIAN</vt:lpstr>
      <vt:lpstr>HASIL &amp; PEMBAHASAN</vt:lpstr>
      <vt:lpstr>HASIL &amp; PEMBAHASAN</vt:lpstr>
      <vt:lpstr>KESIMPULAN, IMPLIKASI DAN KETERBATASAN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Risiko Kredit, Kecukupan Modal, Risiko Likuiditas Dan Efisiensi Operasional Terhadap Kinerja Keuangan Bank Sebelum dan Masa Covid-19</dc:title>
  <dc:creator>sparta</dc:creator>
  <cp:lastModifiedBy>sparta</cp:lastModifiedBy>
  <cp:revision>38</cp:revision>
  <dcterms:created xsi:type="dcterms:W3CDTF">2022-09-05T21:14:10Z</dcterms:created>
  <dcterms:modified xsi:type="dcterms:W3CDTF">2022-09-08T15:13:54Z</dcterms:modified>
</cp:coreProperties>
</file>