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736" r:id="rId2"/>
    <p:sldId id="873" r:id="rId3"/>
    <p:sldId id="874" r:id="rId4"/>
    <p:sldId id="875" r:id="rId5"/>
    <p:sldId id="822" r:id="rId6"/>
    <p:sldId id="379" r:id="rId7"/>
    <p:sldId id="872" r:id="rId8"/>
    <p:sldId id="354" r:id="rId9"/>
    <p:sldId id="812" r:id="rId10"/>
    <p:sldId id="809" r:id="rId11"/>
    <p:sldId id="810" r:id="rId12"/>
    <p:sldId id="870" r:id="rId13"/>
    <p:sldId id="360" r:id="rId14"/>
    <p:sldId id="257" r:id="rId15"/>
    <p:sldId id="861" r:id="rId16"/>
    <p:sldId id="862" r:id="rId17"/>
    <p:sldId id="690" r:id="rId18"/>
    <p:sldId id="825" r:id="rId19"/>
    <p:sldId id="878" r:id="rId20"/>
    <p:sldId id="876" r:id="rId21"/>
    <p:sldId id="877" r:id="rId22"/>
    <p:sldId id="824" r:id="rId23"/>
    <p:sldId id="879" r:id="rId24"/>
    <p:sldId id="880" r:id="rId25"/>
    <p:sldId id="882" r:id="rId26"/>
    <p:sldId id="881" r:id="rId27"/>
    <p:sldId id="868" r:id="rId28"/>
    <p:sldId id="869" r:id="rId29"/>
    <p:sldId id="814" r:id="rId30"/>
    <p:sldId id="815" r:id="rId31"/>
    <p:sldId id="816" r:id="rId32"/>
    <p:sldId id="821" r:id="rId33"/>
    <p:sldId id="772" r:id="rId34"/>
  </p:sldIdLst>
  <p:sldSz cx="9144000" cy="6858000" type="screen4x3"/>
  <p:notesSz cx="7004050" cy="9290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5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ufiq" initials="T" lastIdx="1" clrIdx="0">
    <p:extLst>
      <p:ext uri="{19B8F6BF-5375-455C-9EA6-DF929625EA0E}">
        <p15:presenceInfo xmlns:p15="http://schemas.microsoft.com/office/powerpoint/2012/main" userId="96959e7e14c02e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9CCFF"/>
    <a:srgbClr val="800000"/>
    <a:srgbClr val="0088B8"/>
    <a:srgbClr val="0099CC"/>
    <a:srgbClr val="000066"/>
    <a:srgbClr val="FFFF99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2" autoAdjust="0"/>
    <p:restoredTop sz="94614" autoAdjust="0"/>
  </p:normalViewPr>
  <p:slideViewPr>
    <p:cSldViewPr>
      <p:cViewPr varScale="1">
        <p:scale>
          <a:sx n="82" d="100"/>
          <a:sy n="82" d="100"/>
        </p:scale>
        <p:origin x="157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132"/>
    </p:cViewPr>
  </p:sorterViewPr>
  <p:notesViewPr>
    <p:cSldViewPr>
      <p:cViewPr>
        <p:scale>
          <a:sx n="75" d="100"/>
          <a:sy n="75" d="100"/>
        </p:scale>
        <p:origin x="-2406" y="-234"/>
      </p:cViewPr>
      <p:guideLst>
        <p:guide orient="horz" pos="2925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29.xml"/><Relationship Id="rId3" Type="http://schemas.openxmlformats.org/officeDocument/2006/relationships/slide" Target="slides/slide4.xml"/><Relationship Id="rId7" Type="http://schemas.openxmlformats.org/officeDocument/2006/relationships/slide" Target="slides/slide10.xml"/><Relationship Id="rId12" Type="http://schemas.openxmlformats.org/officeDocument/2006/relationships/slide" Target="slides/slide28.xml"/><Relationship Id="rId17" Type="http://schemas.openxmlformats.org/officeDocument/2006/relationships/slide" Target="slides/slide33.xml"/><Relationship Id="rId2" Type="http://schemas.openxmlformats.org/officeDocument/2006/relationships/slide" Target="slides/slide3.xml"/><Relationship Id="rId16" Type="http://schemas.openxmlformats.org/officeDocument/2006/relationships/slide" Target="slides/slide32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22.xml"/><Relationship Id="rId5" Type="http://schemas.openxmlformats.org/officeDocument/2006/relationships/slide" Target="slides/slide7.xml"/><Relationship Id="rId15" Type="http://schemas.openxmlformats.org/officeDocument/2006/relationships/slide" Target="slides/slide31.xml"/><Relationship Id="rId10" Type="http://schemas.openxmlformats.org/officeDocument/2006/relationships/slide" Target="slides/slide19.xml"/><Relationship Id="rId4" Type="http://schemas.openxmlformats.org/officeDocument/2006/relationships/slide" Target="slides/slide5.xml"/><Relationship Id="rId9" Type="http://schemas.openxmlformats.org/officeDocument/2006/relationships/slide" Target="slides/slide18.xml"/><Relationship Id="rId14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8938" y="4413250"/>
            <a:ext cx="6303962" cy="417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1" tIns="45130" rIns="91871" bIns="451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27562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0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slide, we work on a CVP problem</a:t>
            </a:r>
            <a:r>
              <a:rPr lang="en-US" baseline="0" dirty="0"/>
              <a:t> for Tiny’s Cabinets.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4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55BBE-63FB-4DE8-B9C5-4977A248C6B7}" type="slidenum">
              <a:rPr lang="en-US"/>
              <a:pPr/>
              <a:t>13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0DD4638-9C92-49B6-A5A6-AD70414B6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B0777D-E56A-44D0-9FE3-AF6F66CA9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96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29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slide, we work on a CVP problem</a:t>
            </a:r>
            <a:r>
              <a:rPr lang="en-US" baseline="0" dirty="0"/>
              <a:t> for Tiny’s Cabinets.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89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slide, we work on a CVP problem</a:t>
            </a:r>
            <a:r>
              <a:rPr lang="en-US" baseline="0" dirty="0"/>
              <a:t> for Tiny’s Cabinets.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27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84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slide, we work on a CVP problem</a:t>
            </a:r>
            <a:r>
              <a:rPr lang="en-US" baseline="0" dirty="0"/>
              <a:t> for Tiny’s Cabinets.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slide, we work on a CVP problem</a:t>
            </a:r>
            <a:r>
              <a:rPr lang="en-US" baseline="0" dirty="0"/>
              <a:t> for Tiny’s Cabinets.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8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14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slide, we work on a CVP problem</a:t>
            </a:r>
            <a:r>
              <a:rPr lang="en-US" baseline="0" dirty="0"/>
              <a:t> for Tiny’s Cabinets.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11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slide, we work on a CVP problem</a:t>
            </a:r>
            <a:r>
              <a:rPr lang="en-US" baseline="0" dirty="0"/>
              <a:t> for Tiny’s Cabinets.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96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31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71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85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66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7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4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3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slide, we work on a CVP problem</a:t>
            </a:r>
            <a:r>
              <a:rPr lang="en-US" baseline="0" dirty="0"/>
              <a:t> for Tiny’s Cabinets.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4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3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1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8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54013"/>
            <a:ext cx="2095500" cy="5589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54013"/>
            <a:ext cx="6134100" cy="5589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0" y="354013"/>
            <a:ext cx="7607300" cy="560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49350" y="354013"/>
            <a:ext cx="7607300" cy="560387"/>
          </a:xfrm>
          <a:prstGeom prst="rect">
            <a:avLst/>
          </a:prstGeom>
          <a:solidFill>
            <a:srgbClr val="003399"/>
          </a:solidFill>
          <a:ln w="63500">
            <a:solidFill>
              <a:srgbClr val="54385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6200" y="6400800"/>
            <a:ext cx="6858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1-</a:t>
            </a:r>
            <a:fld id="{C60D7C9B-01E3-4A87-A905-7F15B9ACA2F1}" type="slidenum">
              <a:rPr lang="en-US" sz="1200" b="1"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sz="12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95400" y="4876800"/>
            <a:ext cx="6747212" cy="1295400"/>
          </a:xfrm>
          <a:prstGeom prst="rect">
            <a:avLst/>
          </a:prstGeom>
          <a:solidFill>
            <a:schemeClr val="bg1"/>
          </a:solidFill>
          <a:ln w="63500" cap="flat">
            <a:solidFill>
              <a:srgbClr val="54385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D" sz="28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Workshop </a:t>
            </a:r>
            <a:r>
              <a:rPr lang="en-ID" sz="2800" b="1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Penyusunan</a:t>
            </a:r>
            <a:r>
              <a:rPr lang="en-ID" sz="28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 RKAP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PTPN 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2 - 4 September 2022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97C6AE-AC85-4B2C-8043-7109E105B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85800"/>
            <a:ext cx="6594812" cy="4191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533400" y="3810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Pengertian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Biaya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AB0302F9-45C4-49CE-A275-1F612FC2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80060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sz="2000" b="1" dirty="0" err="1"/>
              <a:t>Kejadian</a:t>
            </a:r>
            <a:r>
              <a:rPr lang="en-US" sz="2000" b="1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</a:t>
            </a:r>
            <a:r>
              <a:rPr lang="en-US" sz="2000" b="1" dirty="0"/>
              <a:t>  </a:t>
            </a:r>
            <a:r>
              <a:rPr lang="en-US" sz="2000" b="1" dirty="0" err="1"/>
              <a:t>Biaya</a:t>
            </a:r>
            <a:r>
              <a:rPr lang="en-US" sz="2000" b="1" dirty="0"/>
              <a:t> </a:t>
            </a:r>
            <a:r>
              <a:rPr lang="en-US" sz="2000" b="1" dirty="0" err="1"/>
              <a:t>aktual</a:t>
            </a:r>
            <a:r>
              <a:rPr lang="en-US" sz="2000" b="1" dirty="0"/>
              <a:t> &gt;&lt; </a:t>
            </a:r>
            <a:r>
              <a:rPr lang="en-US" sz="2000" b="1" dirty="0" err="1"/>
              <a:t>biaya</a:t>
            </a:r>
            <a:r>
              <a:rPr lang="en-US" sz="2000" b="1" dirty="0"/>
              <a:t> </a:t>
            </a:r>
            <a:r>
              <a:rPr lang="en-US" sz="2000" b="1" dirty="0" err="1"/>
              <a:t>anggaran</a:t>
            </a:r>
            <a:endParaRPr lang="en-US" sz="2000" b="1" dirty="0"/>
          </a:p>
          <a:p>
            <a:pPr lvl="1" algn="just">
              <a:lnSpc>
                <a:spcPct val="160000"/>
              </a:lnSpc>
            </a:pP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aktual</a:t>
            </a:r>
            <a:r>
              <a:rPr lang="en-US" sz="2000" dirty="0"/>
              <a:t> : </a:t>
            </a:r>
            <a:r>
              <a:rPr lang="en-US" sz="2000" dirty="0" err="1"/>
              <a:t>Biaya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direalisasikan</a:t>
            </a:r>
            <a:r>
              <a:rPr lang="en-US" sz="2000" dirty="0"/>
              <a:t> dan </a:t>
            </a:r>
            <a:r>
              <a:rPr lang="en-US" sz="2000" dirty="0" err="1"/>
              <a:t>tercatat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laporan</a:t>
            </a:r>
            <a:r>
              <a:rPr lang="en-US" sz="2000" dirty="0"/>
              <a:t> </a:t>
            </a:r>
            <a:r>
              <a:rPr lang="en-US" sz="2000" dirty="0" err="1"/>
              <a:t>keuangan</a:t>
            </a:r>
            <a:r>
              <a:rPr lang="en-US" sz="2000" dirty="0"/>
              <a:t>. </a:t>
            </a:r>
          </a:p>
          <a:p>
            <a:pPr lvl="1" algn="just">
              <a:lnSpc>
                <a:spcPct val="160000"/>
              </a:lnSpc>
            </a:pPr>
            <a:r>
              <a:rPr lang="en-US" sz="2000" b="1" dirty="0" err="1"/>
              <a:t>Biaya</a:t>
            </a:r>
            <a:r>
              <a:rPr lang="en-US" sz="2000" b="1" dirty="0"/>
              <a:t> </a:t>
            </a:r>
            <a:r>
              <a:rPr lang="en-US" sz="2000" b="1" dirty="0" err="1"/>
              <a:t>anggaran</a:t>
            </a:r>
            <a:r>
              <a:rPr lang="en-US" sz="2000" b="1" dirty="0"/>
              <a:t> : </a:t>
            </a:r>
            <a:r>
              <a:rPr lang="en-US" sz="2000" b="1" dirty="0" err="1"/>
              <a:t>biaya</a:t>
            </a:r>
            <a:r>
              <a:rPr lang="en-US" sz="2000" b="1" dirty="0"/>
              <a:t> yang </a:t>
            </a:r>
            <a:r>
              <a:rPr lang="en-US" sz="2000" b="1" dirty="0" err="1"/>
              <a:t>direncanakan</a:t>
            </a:r>
            <a:r>
              <a:rPr lang="en-US" sz="2000" b="1" dirty="0"/>
              <a:t> </a:t>
            </a:r>
            <a:r>
              <a:rPr lang="en-US" sz="2000" dirty="0"/>
              <a:t>dan </a:t>
            </a:r>
            <a:r>
              <a:rPr lang="en-US" sz="2000" dirty="0" err="1"/>
              <a:t>tertuang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RKAP.</a:t>
            </a:r>
            <a:endParaRPr lang="en-US" sz="2000" b="1" dirty="0"/>
          </a:p>
          <a:p>
            <a:pPr algn="just">
              <a:lnSpc>
                <a:spcPct val="160000"/>
              </a:lnSpc>
            </a:pP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 </a:t>
            </a:r>
            <a:r>
              <a:rPr lang="en-US" sz="2000" dirty="0" err="1">
                <a:sym typeface="Wingdings" panose="05000000000000000000" pitchFamily="2" charset="2"/>
              </a:rPr>
              <a:t>Biaya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tetap</a:t>
            </a:r>
            <a:r>
              <a:rPr lang="en-US" sz="2000" dirty="0">
                <a:sym typeface="Wingdings" panose="05000000000000000000" pitchFamily="2" charset="2"/>
              </a:rPr>
              <a:t> &gt;&lt; </a:t>
            </a:r>
            <a:r>
              <a:rPr lang="en-US" sz="2000" dirty="0" err="1">
                <a:sym typeface="Wingdings" panose="05000000000000000000" pitchFamily="2" charset="2"/>
              </a:rPr>
              <a:t>biaya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variabel</a:t>
            </a:r>
            <a:endParaRPr lang="en-US" sz="2000" dirty="0">
              <a:sym typeface="Wingdings" panose="05000000000000000000" pitchFamily="2" charset="2"/>
            </a:endParaRPr>
          </a:p>
          <a:p>
            <a:pPr lvl="1" algn="just">
              <a:lnSpc>
                <a:spcPct val="160000"/>
              </a:lnSpc>
            </a:pPr>
            <a:r>
              <a:rPr lang="en-US" sz="2000" dirty="0" err="1">
                <a:sym typeface="Wingdings" panose="05000000000000000000" pitchFamily="2" charset="2"/>
              </a:rPr>
              <a:t>Biaya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tetap</a:t>
            </a:r>
            <a:r>
              <a:rPr lang="en-US" sz="2000" dirty="0">
                <a:sym typeface="Wingdings" panose="05000000000000000000" pitchFamily="2" charset="2"/>
              </a:rPr>
              <a:t> : </a:t>
            </a:r>
            <a:r>
              <a:rPr lang="en-US" sz="2000" dirty="0" err="1">
                <a:sym typeface="Wingdings" panose="05000000000000000000" pitchFamily="2" charset="2"/>
              </a:rPr>
              <a:t>biaya</a:t>
            </a:r>
            <a:r>
              <a:rPr lang="en-US" sz="2000" dirty="0">
                <a:sym typeface="Wingdings" panose="05000000000000000000" pitchFamily="2" charset="2"/>
              </a:rPr>
              <a:t> yang </a:t>
            </a:r>
            <a:r>
              <a:rPr lang="en-US" sz="2000" dirty="0" err="1">
                <a:sym typeface="Wingdings" panose="05000000000000000000" pitchFamily="2" charset="2"/>
              </a:rPr>
              <a:t>tidak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berubah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secara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proporsional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dengan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perubahan</a:t>
            </a:r>
            <a:r>
              <a:rPr lang="en-US" sz="2000" dirty="0">
                <a:sym typeface="Wingdings" panose="05000000000000000000" pitchFamily="2" charset="2"/>
              </a:rPr>
              <a:t> output (</a:t>
            </a:r>
            <a:r>
              <a:rPr lang="en-US" sz="2000" dirty="0" err="1">
                <a:sym typeface="Wingdings" panose="05000000000000000000" pitchFamily="2" charset="2"/>
              </a:rPr>
              <a:t>biaya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umum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kebun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dirty="0" err="1">
                <a:sym typeface="Wingdings" panose="05000000000000000000" pitchFamily="2" charset="2"/>
              </a:rPr>
              <a:t>biaya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tanaman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</a:p>
          <a:p>
            <a:pPr lvl="1" algn="just">
              <a:lnSpc>
                <a:spcPct val="160000"/>
              </a:lnSpc>
            </a:pPr>
            <a:endParaRPr lang="en-US" sz="1600" dirty="0">
              <a:sym typeface="Wingdings" panose="05000000000000000000" pitchFamily="2" charset="2"/>
            </a:endParaRPr>
          </a:p>
          <a:p>
            <a:pPr marL="457200" lvl="1" indent="0" algn="just">
              <a:lnSpc>
                <a:spcPct val="160000"/>
              </a:lnSpc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631899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533400" y="3810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Pengertian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Biaya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AB0302F9-45C4-49CE-A275-1F612FC2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800600"/>
          </a:xfrm>
        </p:spPr>
        <p:txBody>
          <a:bodyPr>
            <a:noAutofit/>
          </a:bodyPr>
          <a:lstStyle/>
          <a:p>
            <a:pPr lvl="1" algn="just">
              <a:lnSpc>
                <a:spcPct val="160000"/>
              </a:lnSpc>
            </a:pPr>
            <a:r>
              <a:rPr lang="en-US" sz="2000" b="1" dirty="0" err="1">
                <a:sym typeface="Wingdings" panose="05000000000000000000" pitchFamily="2" charset="2"/>
              </a:rPr>
              <a:t>Biaya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variabel</a:t>
            </a:r>
            <a:r>
              <a:rPr lang="en-US" sz="2000" b="1" dirty="0">
                <a:sym typeface="Wingdings" panose="05000000000000000000" pitchFamily="2" charset="2"/>
              </a:rPr>
              <a:t> : </a:t>
            </a:r>
            <a:r>
              <a:rPr lang="en-US" sz="2000" b="1" dirty="0" err="1">
                <a:sym typeface="Wingdings" panose="05000000000000000000" pitchFamily="2" charset="2"/>
              </a:rPr>
              <a:t>biaya</a:t>
            </a:r>
            <a:r>
              <a:rPr lang="en-US" sz="2000" b="1" dirty="0">
                <a:sym typeface="Wingdings" panose="05000000000000000000" pitchFamily="2" charset="2"/>
              </a:rPr>
              <a:t> yang </a:t>
            </a:r>
            <a:r>
              <a:rPr lang="en-US" sz="2000" b="1" dirty="0" err="1">
                <a:sym typeface="Wingdings" panose="05000000000000000000" pitchFamily="2" charset="2"/>
              </a:rPr>
              <a:t>secara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proporsional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berubah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terhadap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perubahan</a:t>
            </a:r>
            <a:r>
              <a:rPr lang="en-US" sz="2000" b="1" dirty="0">
                <a:sym typeface="Wingdings" panose="05000000000000000000" pitchFamily="2" charset="2"/>
              </a:rPr>
              <a:t> output (</a:t>
            </a:r>
            <a:r>
              <a:rPr lang="en-US" sz="2000" b="1" dirty="0" err="1">
                <a:sym typeface="Wingdings" panose="05000000000000000000" pitchFamily="2" charset="2"/>
              </a:rPr>
              <a:t>premi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panen</a:t>
            </a:r>
            <a:r>
              <a:rPr lang="en-US" sz="2000" b="1" dirty="0">
                <a:sym typeface="Wingdings" panose="05000000000000000000" pitchFamily="2" charset="2"/>
              </a:rPr>
              <a:t>, </a:t>
            </a:r>
            <a:r>
              <a:rPr lang="en-US" sz="2000" b="1" dirty="0" err="1">
                <a:sym typeface="Wingdings" panose="05000000000000000000" pitchFamily="2" charset="2"/>
              </a:rPr>
              <a:t>biaya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angkut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ke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pabrik</a:t>
            </a:r>
            <a:r>
              <a:rPr lang="en-US" sz="2000" b="1" dirty="0">
                <a:sym typeface="Wingdings" panose="05000000000000000000" pitchFamily="2" charset="2"/>
              </a:rPr>
              <a:t>, </a:t>
            </a:r>
            <a:r>
              <a:rPr lang="en-US" sz="2000" b="1" dirty="0" err="1">
                <a:sym typeface="Wingdings" panose="05000000000000000000" pitchFamily="2" charset="2"/>
              </a:rPr>
              <a:t>premi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olah</a:t>
            </a:r>
            <a:r>
              <a:rPr lang="en-US" sz="2000" b="1" dirty="0">
                <a:sym typeface="Wingdings" panose="05000000000000000000" pitchFamily="2" charset="2"/>
              </a:rPr>
              <a:t>, </a:t>
            </a:r>
            <a:r>
              <a:rPr lang="en-US" sz="2000" b="1" dirty="0" err="1">
                <a:sym typeface="Wingdings" panose="05000000000000000000" pitchFamily="2" charset="2"/>
              </a:rPr>
              <a:t>biaya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angkut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ke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pelabuhan</a:t>
            </a:r>
            <a:r>
              <a:rPr lang="en-US" sz="2000" b="1" dirty="0">
                <a:sym typeface="Wingdings" panose="05000000000000000000" pitchFamily="2" charset="2"/>
              </a:rPr>
              <a:t>)</a:t>
            </a:r>
          </a:p>
          <a:p>
            <a:pPr lvl="1" algn="just">
              <a:lnSpc>
                <a:spcPct val="160000"/>
              </a:lnSpc>
            </a:pPr>
            <a:r>
              <a:rPr lang="en-US" sz="2000" dirty="0">
                <a:sym typeface="Wingdings" panose="05000000000000000000" pitchFamily="2" charset="2"/>
              </a:rPr>
              <a:t>Di </a:t>
            </a:r>
            <a:r>
              <a:rPr lang="en-US" sz="2000" dirty="0" err="1">
                <a:sym typeface="Wingdings" panose="05000000000000000000" pitchFamily="2" charset="2"/>
              </a:rPr>
              <a:t>perusahaan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perkebunan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kelapa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sawit</a:t>
            </a:r>
            <a:r>
              <a:rPr lang="en-US" sz="2000" dirty="0">
                <a:sym typeface="Wingdings" panose="05000000000000000000" pitchFamily="2" charset="2"/>
              </a:rPr>
              <a:t> </a:t>
            </a:r>
            <a:r>
              <a:rPr lang="en-US" sz="2000" dirty="0" err="1">
                <a:sym typeface="Wingdings" panose="05000000000000000000" pitchFamily="2" charset="2"/>
              </a:rPr>
              <a:t>dominan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biaya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tetap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  <a:endParaRPr lang="en-US" sz="2000" b="1" dirty="0">
              <a:sym typeface="Wingdings" panose="05000000000000000000" pitchFamily="2" charset="2"/>
            </a:endParaRPr>
          </a:p>
        </p:txBody>
      </p:sp>
      <p:pic>
        <p:nvPicPr>
          <p:cNvPr id="2050" name="Picture 2" descr="Identify and Apply Basic Cost Behavior Patterns – Principles of Accounting,  Volume 2: Managerial Accounting">
            <a:extLst>
              <a:ext uri="{FF2B5EF4-FFF2-40B4-BE49-F238E27FC236}">
                <a16:creationId xmlns:a16="http://schemas.microsoft.com/office/drawing/2014/main" id="{92471CB1-2E6A-4680-B2D9-B30B1E51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41180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8350" y="333349"/>
            <a:ext cx="7607300" cy="560387"/>
          </a:xfrm>
          <a:solidFill>
            <a:schemeClr val="bg1"/>
          </a:solidFill>
        </p:spPr>
        <p:txBody>
          <a:bodyPr/>
          <a:lstStyle/>
          <a:p>
            <a:r>
              <a:rPr lang="en-US" sz="400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Volume-Cost-Profit</a:t>
            </a:r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0" kern="1200" dirty="0">
                <a:effectLst/>
              </a:rPr>
              <a:t>Q = </a:t>
            </a:r>
            <a:r>
              <a:rPr lang="en-US" b="0" kern="1200" dirty="0" err="1">
                <a:effectLst/>
              </a:rPr>
              <a:t>Produksi</a:t>
            </a:r>
            <a:r>
              <a:rPr lang="en-US" b="0" kern="1200" dirty="0">
                <a:effectLst/>
              </a:rPr>
              <a:t> TBS * % </a:t>
            </a:r>
            <a:r>
              <a:rPr lang="en-US" b="0" kern="1200" dirty="0" err="1">
                <a:effectLst/>
              </a:rPr>
              <a:t>Rendemen</a:t>
            </a:r>
            <a:endParaRPr lang="en-US" b="0" kern="1200" dirty="0">
              <a:effectLst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0" kern="1200" dirty="0">
                <a:effectLst/>
              </a:rPr>
              <a:t>Revenue = (</a:t>
            </a:r>
            <a:r>
              <a:rPr lang="en-US" b="0" kern="1200" dirty="0" err="1">
                <a:effectLst/>
              </a:rPr>
              <a:t>Produksi</a:t>
            </a:r>
            <a:r>
              <a:rPr lang="en-US" b="0" kern="1200" dirty="0">
                <a:effectLst/>
              </a:rPr>
              <a:t> TBS * % </a:t>
            </a:r>
            <a:r>
              <a:rPr lang="en-US" b="0" kern="1200" dirty="0" err="1">
                <a:effectLst/>
              </a:rPr>
              <a:t>Rendemen</a:t>
            </a:r>
            <a:r>
              <a:rPr lang="en-US" b="0" kern="1200" dirty="0">
                <a:effectLst/>
              </a:rPr>
              <a:t>) x Price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0" kern="1200" dirty="0">
                <a:effectLst/>
              </a:rPr>
              <a:t>Harga </a:t>
            </a:r>
            <a:r>
              <a:rPr lang="en-US" b="0" kern="1200" dirty="0" err="1">
                <a:effectLst/>
              </a:rPr>
              <a:t>pokok</a:t>
            </a:r>
            <a:r>
              <a:rPr lang="en-US" b="0" kern="1200" dirty="0">
                <a:effectLst/>
              </a:rPr>
              <a:t> </a:t>
            </a:r>
            <a:r>
              <a:rPr lang="en-US" b="0" kern="1200" dirty="0" err="1">
                <a:effectLst/>
              </a:rPr>
              <a:t>penjualan</a:t>
            </a:r>
            <a:r>
              <a:rPr lang="en-US" b="0" kern="1200" dirty="0">
                <a:effectLst/>
              </a:rPr>
              <a:t>: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arenR"/>
            </a:pPr>
            <a:r>
              <a:rPr lang="en-US" sz="2400" b="0" kern="1200" dirty="0" err="1">
                <a:effectLst/>
              </a:rPr>
              <a:t>Biaya</a:t>
            </a:r>
            <a:r>
              <a:rPr lang="en-US" sz="2400" b="0" kern="1200" dirty="0">
                <a:effectLst/>
              </a:rPr>
              <a:t> </a:t>
            </a:r>
            <a:r>
              <a:rPr lang="en-US" sz="2400" b="0" kern="1200" dirty="0" err="1">
                <a:effectLst/>
              </a:rPr>
              <a:t>Umum</a:t>
            </a:r>
            <a:r>
              <a:rPr lang="en-US" sz="2400" b="0" kern="1200" dirty="0">
                <a:effectLst/>
              </a:rPr>
              <a:t> (400/426)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arenR"/>
            </a:pPr>
            <a:r>
              <a:rPr lang="en-US" sz="2400" b="0" kern="1200" dirty="0" err="1">
                <a:effectLst/>
              </a:rPr>
              <a:t>Biaya</a:t>
            </a:r>
            <a:r>
              <a:rPr lang="en-US" sz="2400" b="0" kern="1200" dirty="0">
                <a:effectLst/>
              </a:rPr>
              <a:t> </a:t>
            </a:r>
            <a:r>
              <a:rPr lang="en-US" sz="2400" b="0" kern="1200" dirty="0" err="1">
                <a:effectLst/>
              </a:rPr>
              <a:t>Penyusutan</a:t>
            </a:r>
            <a:r>
              <a:rPr lang="en-US" sz="2400" b="0" kern="1200" dirty="0">
                <a:effectLst/>
              </a:rPr>
              <a:t> </a:t>
            </a:r>
            <a:r>
              <a:rPr lang="en-US" sz="2400" b="0" kern="1200" dirty="0" err="1">
                <a:effectLst/>
              </a:rPr>
              <a:t>Kebun</a:t>
            </a:r>
            <a:r>
              <a:rPr lang="en-US" sz="2400" b="0" kern="1200" dirty="0">
                <a:effectLst/>
              </a:rPr>
              <a:t> &amp; </a:t>
            </a:r>
            <a:r>
              <a:rPr lang="en-US" sz="2400" b="0" kern="1200" dirty="0" err="1">
                <a:effectLst/>
              </a:rPr>
              <a:t>Pabrik</a:t>
            </a:r>
            <a:r>
              <a:rPr lang="en-US" sz="2400" b="0" kern="1200" dirty="0">
                <a:effectLst/>
              </a:rPr>
              <a:t> (490, 492)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arenR"/>
            </a:pPr>
            <a:r>
              <a:rPr lang="en-US" sz="2400" b="0" kern="1200" dirty="0" err="1">
                <a:effectLst/>
              </a:rPr>
              <a:t>Biaya</a:t>
            </a:r>
            <a:r>
              <a:rPr lang="en-US" sz="2400" b="0" kern="1200" dirty="0">
                <a:effectLst/>
              </a:rPr>
              <a:t> </a:t>
            </a:r>
            <a:r>
              <a:rPr lang="en-US" sz="2400" b="0" kern="1200" dirty="0" err="1">
                <a:effectLst/>
              </a:rPr>
              <a:t>Pemeliharaan</a:t>
            </a:r>
            <a:r>
              <a:rPr lang="en-US" sz="2400" b="0" kern="1200" dirty="0">
                <a:effectLst/>
              </a:rPr>
              <a:t> </a:t>
            </a:r>
            <a:r>
              <a:rPr lang="en-US" sz="2400" b="0" kern="1200" dirty="0" err="1">
                <a:effectLst/>
              </a:rPr>
              <a:t>Tanaman</a:t>
            </a:r>
            <a:r>
              <a:rPr lang="en-US" sz="2400" b="0" kern="1200" dirty="0">
                <a:effectLst/>
              </a:rPr>
              <a:t> (600, 601,602)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arenR"/>
            </a:pPr>
            <a:r>
              <a:rPr lang="en-US" sz="2400" b="0" kern="1200" dirty="0" err="1">
                <a:effectLst/>
              </a:rPr>
              <a:t>Biaya</a:t>
            </a:r>
            <a:r>
              <a:rPr lang="en-US" sz="2400" b="0" kern="1200" dirty="0">
                <a:effectLst/>
              </a:rPr>
              <a:t> </a:t>
            </a:r>
            <a:r>
              <a:rPr lang="en-US" sz="2400" b="0" kern="1200" dirty="0" err="1">
                <a:effectLst/>
              </a:rPr>
              <a:t>Pengolahan</a:t>
            </a:r>
            <a:r>
              <a:rPr lang="en-US" sz="2400" b="0" kern="1200" dirty="0">
                <a:effectLst/>
              </a:rPr>
              <a:t> (600 – 606)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arenR"/>
            </a:pPr>
            <a:r>
              <a:rPr lang="en-US" sz="2400" b="0" kern="1200" dirty="0" err="1">
                <a:effectLst/>
              </a:rPr>
              <a:t>Biaya</a:t>
            </a:r>
            <a:r>
              <a:rPr lang="en-US" sz="2400" b="0" kern="1200" dirty="0">
                <a:effectLst/>
              </a:rPr>
              <a:t> </a:t>
            </a:r>
            <a:r>
              <a:rPr lang="en-US" sz="2400" b="0" kern="1200" dirty="0" err="1">
                <a:effectLst/>
              </a:rPr>
              <a:t>Olah</a:t>
            </a:r>
            <a:r>
              <a:rPr lang="en-US" sz="2400" b="0" kern="1200" dirty="0">
                <a:effectLst/>
              </a:rPr>
              <a:t> </a:t>
            </a:r>
            <a:r>
              <a:rPr lang="en-US" sz="2400" b="0" kern="1200" dirty="0" err="1">
                <a:effectLst/>
              </a:rPr>
              <a:t>Bersih</a:t>
            </a:r>
            <a:r>
              <a:rPr lang="en-US" sz="2400" b="0" kern="1200" dirty="0">
                <a:effectLst/>
              </a:rPr>
              <a:t> (607)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arenR"/>
            </a:pPr>
            <a:r>
              <a:rPr lang="en-US" sz="2400" b="0" kern="1200" dirty="0" err="1">
                <a:effectLst/>
              </a:rPr>
              <a:t>Biaya</a:t>
            </a:r>
            <a:r>
              <a:rPr lang="en-US" sz="2400" b="0" kern="1200" dirty="0">
                <a:effectLst/>
              </a:rPr>
              <a:t> </a:t>
            </a:r>
            <a:r>
              <a:rPr lang="en-US" sz="2400" b="0" kern="1200" dirty="0" err="1">
                <a:effectLst/>
              </a:rPr>
              <a:t>Produksi</a:t>
            </a:r>
            <a:r>
              <a:rPr lang="en-US" sz="2400" b="0" kern="1200" dirty="0">
                <a:effectLst/>
              </a:rPr>
              <a:t> Mitra (608)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b="0" kern="1200" dirty="0">
              <a:effectLst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b="0" kern="1200" dirty="0">
              <a:effectLst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b="0" kern="1200" dirty="0">
              <a:effectLst/>
            </a:endParaRPr>
          </a:p>
          <a:p>
            <a:pPr marL="0" indent="0" algn="ctr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297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3435350" y="1377950"/>
            <a:ext cx="2197100" cy="5969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Kas</a:t>
            </a: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6400800" y="2590800"/>
            <a:ext cx="2273300" cy="5969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2000" dirty="0" err="1">
                <a:latin typeface="Times New Roman" pitchFamily="18" charset="0"/>
              </a:rPr>
              <a:t>Hutang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Pemasok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6477000" y="5334000"/>
            <a:ext cx="240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Pengeluaran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Kas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5721350" y="3587750"/>
            <a:ext cx="3340100" cy="5969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2000" dirty="0" err="1">
                <a:latin typeface="Times New Roman" pitchFamily="18" charset="0"/>
              </a:rPr>
              <a:t>Biaya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Produksi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Komoditi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3371850" y="4567238"/>
            <a:ext cx="2273300" cy="5969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2000" dirty="0" err="1">
                <a:latin typeface="Times New Roman" pitchFamily="18" charset="0"/>
              </a:rPr>
              <a:t>Persediaan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Komoditi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533400" y="2438400"/>
            <a:ext cx="2578100" cy="5969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Piutang Dagang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533400" y="3581400"/>
            <a:ext cx="2578100" cy="5969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2000" dirty="0" err="1">
                <a:latin typeface="Times New Roman" pitchFamily="18" charset="0"/>
              </a:rPr>
              <a:t>Penjualan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Komoditi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69" name="Line 9"/>
          <p:cNvSpPr>
            <a:spLocks noChangeShapeType="1"/>
          </p:cNvSpPr>
          <p:nvPr/>
        </p:nvSpPr>
        <p:spPr bwMode="auto">
          <a:xfrm>
            <a:off x="5645150" y="1682750"/>
            <a:ext cx="67310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70" name="Line 10"/>
          <p:cNvSpPr>
            <a:spLocks noChangeShapeType="1"/>
          </p:cNvSpPr>
          <p:nvPr/>
        </p:nvSpPr>
        <p:spPr bwMode="auto">
          <a:xfrm>
            <a:off x="5645150" y="1987550"/>
            <a:ext cx="82550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71" name="Line 11"/>
          <p:cNvSpPr>
            <a:spLocks noChangeShapeType="1"/>
          </p:cNvSpPr>
          <p:nvPr/>
        </p:nvSpPr>
        <p:spPr bwMode="auto">
          <a:xfrm>
            <a:off x="7467600" y="3352800"/>
            <a:ext cx="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72" name="Line 12"/>
          <p:cNvSpPr>
            <a:spLocks noChangeShapeType="1"/>
          </p:cNvSpPr>
          <p:nvPr/>
        </p:nvSpPr>
        <p:spPr bwMode="auto">
          <a:xfrm flipH="1">
            <a:off x="5645150" y="4197350"/>
            <a:ext cx="1828800" cy="6730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73" name="Line 13"/>
          <p:cNvSpPr>
            <a:spLocks noChangeShapeType="1"/>
          </p:cNvSpPr>
          <p:nvPr/>
        </p:nvSpPr>
        <p:spPr bwMode="auto">
          <a:xfrm flipH="1" flipV="1">
            <a:off x="1441450" y="4184650"/>
            <a:ext cx="1930400" cy="6857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74" name="Line 14"/>
          <p:cNvSpPr>
            <a:spLocks noChangeShapeType="1"/>
          </p:cNvSpPr>
          <p:nvPr/>
        </p:nvSpPr>
        <p:spPr bwMode="auto">
          <a:xfrm flipV="1">
            <a:off x="1371600" y="2965450"/>
            <a:ext cx="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75" name="Line 15"/>
          <p:cNvSpPr>
            <a:spLocks noChangeShapeType="1"/>
          </p:cNvSpPr>
          <p:nvPr/>
        </p:nvSpPr>
        <p:spPr bwMode="auto">
          <a:xfrm flipV="1">
            <a:off x="1377950" y="1593850"/>
            <a:ext cx="204470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76" name="Line 16"/>
          <p:cNvSpPr>
            <a:spLocks noChangeShapeType="1"/>
          </p:cNvSpPr>
          <p:nvPr/>
        </p:nvSpPr>
        <p:spPr bwMode="auto">
          <a:xfrm flipV="1">
            <a:off x="2749550" y="1974850"/>
            <a:ext cx="1663700" cy="161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607745" y="5334000"/>
            <a:ext cx="218970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Penerimaan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Kas</a:t>
            </a:r>
          </a:p>
        </p:txBody>
      </p:sp>
      <p:graphicFrame>
        <p:nvGraphicFramePr>
          <p:cNvPr id="296978" name="Object 1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579721"/>
              </p:ext>
            </p:extLst>
          </p:nvPr>
        </p:nvGraphicFramePr>
        <p:xfrm>
          <a:off x="427017" y="935830"/>
          <a:ext cx="116681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ALLERY" r:id="rId3" imgW="6310080" imgH="4484520" progId="GALLERYClipart">
                  <p:embed/>
                </p:oleObj>
              </mc:Choice>
              <mc:Fallback>
                <p:oleObj name="GALLERY" r:id="rId3" imgW="6310080" imgH="4484520" progId="GALLERYClipart">
                  <p:embed/>
                  <p:pic>
                    <p:nvPicPr>
                      <p:cNvPr id="296978" name="Object 1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17" y="935830"/>
                        <a:ext cx="1166813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79" name="Line 19"/>
          <p:cNvSpPr>
            <a:spLocks noChangeShapeType="1"/>
          </p:cNvSpPr>
          <p:nvPr/>
        </p:nvSpPr>
        <p:spPr bwMode="auto">
          <a:xfrm flipV="1">
            <a:off x="533400" y="2133600"/>
            <a:ext cx="2159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0" name="Rectangle 20"/>
          <p:cNvSpPr>
            <a:spLocks noChangeArrowheads="1"/>
          </p:cNvSpPr>
          <p:nvPr/>
        </p:nvSpPr>
        <p:spPr bwMode="auto">
          <a:xfrm>
            <a:off x="531893" y="1736055"/>
            <a:ext cx="185467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Penurunan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Nilai</a:t>
            </a:r>
          </a:p>
        </p:txBody>
      </p:sp>
      <p:sp>
        <p:nvSpPr>
          <p:cNvPr id="296981" name="Line 21"/>
          <p:cNvSpPr>
            <a:spLocks noChangeShapeType="1"/>
          </p:cNvSpPr>
          <p:nvPr/>
        </p:nvSpPr>
        <p:spPr bwMode="auto">
          <a:xfrm>
            <a:off x="4423582" y="5164138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4" name="Rectangle 24"/>
          <p:cNvSpPr>
            <a:spLocks noChangeArrowheads="1"/>
          </p:cNvSpPr>
          <p:nvPr/>
        </p:nvSpPr>
        <p:spPr bwMode="auto">
          <a:xfrm>
            <a:off x="3783983" y="5562265"/>
            <a:ext cx="127919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Kerusakan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6986" name="Rectangle 26"/>
          <p:cNvSpPr>
            <a:spLocks noChangeArrowheads="1"/>
          </p:cNvSpPr>
          <p:nvPr/>
        </p:nvSpPr>
        <p:spPr bwMode="auto">
          <a:xfrm>
            <a:off x="6248400" y="1676400"/>
            <a:ext cx="2273300" cy="5969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2000" dirty="0" err="1">
                <a:latin typeface="Times New Roman" pitchFamily="18" charset="0"/>
              </a:rPr>
              <a:t>Biaya</a:t>
            </a:r>
            <a:r>
              <a:rPr lang="en-US" sz="2000" dirty="0">
                <a:latin typeface="Times New Roman" pitchFamily="18" charset="0"/>
              </a:rPr>
              <a:t> Usaha, Bunga,</a:t>
            </a:r>
          </a:p>
          <a:p>
            <a:pPr algn="ctr" eaLnBrk="0" hangingPunct="0"/>
            <a:r>
              <a:rPr lang="en-US" sz="2000" dirty="0" err="1">
                <a:latin typeface="Times New Roman" pitchFamily="18" charset="0"/>
              </a:rPr>
              <a:t>Pajak</a:t>
            </a:r>
            <a:r>
              <a:rPr lang="en-US" sz="2000" dirty="0">
                <a:latin typeface="Times New Roman" pitchFamily="18" charset="0"/>
              </a:rPr>
              <a:t> &amp; </a:t>
            </a:r>
            <a:r>
              <a:rPr lang="en-US" sz="2000" dirty="0" err="1">
                <a:latin typeface="Times New Roman" pitchFamily="18" charset="0"/>
              </a:rPr>
              <a:t>Dividen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96987" name="Line 27"/>
          <p:cNvSpPr>
            <a:spLocks noChangeShapeType="1"/>
          </p:cNvSpPr>
          <p:nvPr/>
        </p:nvSpPr>
        <p:spPr bwMode="auto">
          <a:xfrm>
            <a:off x="5715000" y="16764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8" name="Line 28"/>
          <p:cNvSpPr>
            <a:spLocks noChangeShapeType="1"/>
          </p:cNvSpPr>
          <p:nvPr/>
        </p:nvSpPr>
        <p:spPr bwMode="auto">
          <a:xfrm>
            <a:off x="8610600" y="1905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9" name="Line 29"/>
          <p:cNvSpPr>
            <a:spLocks noChangeShapeType="1"/>
          </p:cNvSpPr>
          <p:nvPr/>
        </p:nvSpPr>
        <p:spPr bwMode="auto">
          <a:xfrm>
            <a:off x="8610600" y="2057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A0CC94AE-7515-102E-FDCF-7E3F7BCD1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8382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Aliran</a:t>
            </a:r>
            <a:r>
              <a:rPr lang="en-ID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Kas (</a:t>
            </a:r>
            <a:r>
              <a:rPr lang="en-ID" sz="4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Cash Flow</a:t>
            </a:r>
            <a:r>
              <a:rPr lang="en-ID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)</a:t>
            </a:r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A906111E-5886-93F1-CA71-514695613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697" y="6009779"/>
            <a:ext cx="459260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Penerimaan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Kas 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&gt;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Pengeluaran</a:t>
            </a:r>
            <a:r>
              <a:rPr 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Kas</a:t>
            </a:r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5221F2BC-8EB0-4498-981F-17EEE3055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66103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1-</a:t>
            </a:r>
            <a:fld id="{6E160714-1C21-4854-8911-0D4ECFB547D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447C42E9-2369-4DD5-84B6-4662B25B9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21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51A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Menciptakan</a:t>
            </a: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Nilai </a:t>
            </a: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Tambah</a:t>
            </a:r>
            <a:endParaRPr lang="en-US" altLang="en-US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763DB14-B20B-4FF7-810F-0DF99DB85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779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94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A5482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buFontTx/>
              <a:buNone/>
            </a:pPr>
            <a:r>
              <a:rPr lang="en-US" altLang="en-US" dirty="0"/>
              <a:t>PTPN 6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CEA69B1-567F-4AAD-9DCA-31B1B9EE0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75" y="3931350"/>
            <a:ext cx="198836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 dirty="0" err="1">
                <a:solidFill>
                  <a:schemeClr val="accent4"/>
                </a:solidFill>
              </a:rPr>
              <a:t>Investasi</a:t>
            </a:r>
            <a:r>
              <a:rPr lang="en-US" altLang="en-US" sz="2400" b="1" dirty="0">
                <a:solidFill>
                  <a:schemeClr val="accent4"/>
                </a:solidFill>
              </a:rPr>
              <a:t> </a:t>
            </a:r>
            <a:r>
              <a:rPr lang="en-US" altLang="en-US" sz="2400" b="1" dirty="0" err="1">
                <a:solidFill>
                  <a:schemeClr val="accent4"/>
                </a:solidFill>
              </a:rPr>
              <a:t>Aset</a:t>
            </a:r>
            <a:endParaRPr lang="en-US" alt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EC9136E1-E704-432B-88BF-6490D93E697B}"/>
              </a:ext>
            </a:extLst>
          </p:cNvPr>
          <p:cNvGraphicFramePr>
            <a:graphicFrameLocks/>
          </p:cNvGraphicFramePr>
          <p:nvPr/>
        </p:nvGraphicFramePr>
        <p:xfrm>
          <a:off x="735013" y="4471988"/>
          <a:ext cx="2017712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8321400" imgH="6010200" progId="MS_ClipArt_Gallery.2">
                  <p:embed/>
                </p:oleObj>
              </mc:Choice>
              <mc:Fallback>
                <p:oleObj name="Clip" r:id="rId3" imgW="8321400" imgH="6010200" progId="MS_ClipArt_Gallery.2">
                  <p:embed/>
                  <p:pic>
                    <p:nvPicPr>
                      <p:cNvPr id="5126" name="Object 6">
                        <a:extLst>
                          <a:ext uri="{FF2B5EF4-FFF2-40B4-BE49-F238E27FC236}">
                            <a16:creationId xmlns:a16="http://schemas.microsoft.com/office/drawing/2014/main" id="{EC9136E1-E704-432B-88BF-6490D93E697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4471988"/>
                        <a:ext cx="2017712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7">
            <a:extLst>
              <a:ext uri="{FF2B5EF4-FFF2-40B4-BE49-F238E27FC236}">
                <a16:creationId xmlns:a16="http://schemas.microsoft.com/office/drawing/2014/main" id="{347B1078-F74F-4654-961D-536143E5F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06" y="5853113"/>
            <a:ext cx="18851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</a:rPr>
              <a:t>Rekrut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 SDM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1D0CE8AC-E1A5-4A82-B75F-EE0D5B939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0" y="3927475"/>
            <a:ext cx="2273300" cy="8255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altLang="en-US" sz="24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 Added </a:t>
            </a:r>
          </a:p>
          <a:p>
            <a:pPr algn="ctr" eaLnBrk="0" hangingPunct="0"/>
            <a:r>
              <a:rPr lang="en-US" altLang="en-US" sz="24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Activity</a:t>
            </a:r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id="{03F4FAF1-8FCF-422F-A7CA-1BD5E1034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124200"/>
            <a:ext cx="1905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C93017C7-B3E8-4FFE-BE0D-CA006F49D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562600"/>
            <a:ext cx="1905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838E5B56-A377-49D0-A842-33A9764E6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0" cy="762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658EB86E-3385-4DCC-99D1-904EBDA8F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800600"/>
            <a:ext cx="0" cy="762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5133" name="Oval 13">
            <a:extLst>
              <a:ext uri="{FF2B5EF4-FFF2-40B4-BE49-F238E27FC236}">
                <a16:creationId xmlns:a16="http://schemas.microsoft.com/office/drawing/2014/main" id="{8DB3D8BC-FEC9-41BA-ABF7-A934066B9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414" y="2630166"/>
            <a:ext cx="1123032" cy="974490"/>
          </a:xfrm>
          <a:prstGeom prst="ellipse">
            <a:avLst/>
          </a:prstGeom>
          <a:solidFill>
            <a:srgbClr val="EF9100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altLang="en-US" sz="2800" b="1" dirty="0">
                <a:solidFill>
                  <a:srgbClr val="4C2E00"/>
                </a:solidFill>
              </a:rPr>
              <a:t>DO</a:t>
            </a:r>
          </a:p>
        </p:txBody>
      </p:sp>
      <p:sp>
        <p:nvSpPr>
          <p:cNvPr id="5134" name="Oval 14">
            <a:extLst>
              <a:ext uri="{FF2B5EF4-FFF2-40B4-BE49-F238E27FC236}">
                <a16:creationId xmlns:a16="http://schemas.microsoft.com/office/drawing/2014/main" id="{4F15BB40-41CA-4987-8642-C0E9A7960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862" y="3709140"/>
            <a:ext cx="1270110" cy="997798"/>
          </a:xfrm>
          <a:prstGeom prst="ellipse">
            <a:avLst/>
          </a:prstGeom>
          <a:solidFill>
            <a:srgbClr val="EF9100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altLang="en-US" sz="2800" b="1" dirty="0">
                <a:solidFill>
                  <a:srgbClr val="4C2E00"/>
                </a:solidFill>
              </a:rPr>
              <a:t>Check</a:t>
            </a:r>
          </a:p>
        </p:txBody>
      </p:sp>
      <p:sp>
        <p:nvSpPr>
          <p:cNvPr id="5135" name="Oval 15">
            <a:extLst>
              <a:ext uri="{FF2B5EF4-FFF2-40B4-BE49-F238E27FC236}">
                <a16:creationId xmlns:a16="http://schemas.microsoft.com/office/drawing/2014/main" id="{FDE04584-5BED-4637-9ACC-FC77D37CC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724" y="1593802"/>
            <a:ext cx="1134138" cy="1077278"/>
          </a:xfrm>
          <a:prstGeom prst="ellipse">
            <a:avLst/>
          </a:prstGeom>
          <a:solidFill>
            <a:srgbClr val="EF9100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altLang="en-US" sz="2800" b="1" dirty="0">
                <a:solidFill>
                  <a:srgbClr val="4C2E00"/>
                </a:solidFill>
              </a:rPr>
              <a:t>Plan</a:t>
            </a:r>
          </a:p>
        </p:txBody>
      </p:sp>
      <p:sp>
        <p:nvSpPr>
          <p:cNvPr id="5136" name="Oval 16">
            <a:extLst>
              <a:ext uri="{FF2B5EF4-FFF2-40B4-BE49-F238E27FC236}">
                <a16:creationId xmlns:a16="http://schemas.microsoft.com/office/drawing/2014/main" id="{2F462252-976D-4D42-86D4-6650358C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030" y="4966322"/>
            <a:ext cx="1780716" cy="1457324"/>
          </a:xfrm>
          <a:prstGeom prst="ellipse">
            <a:avLst/>
          </a:prstGeom>
          <a:solidFill>
            <a:srgbClr val="EF9100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0488" tIns="44450" rIns="90488" bIns="44450" anchor="ctr"/>
          <a:lstStyle/>
          <a:p>
            <a:r>
              <a:rPr lang="en-US" altLang="en-US" sz="2800" b="1" dirty="0">
                <a:solidFill>
                  <a:srgbClr val="4C2E00"/>
                </a:solidFill>
              </a:rPr>
              <a:t>Action for </a:t>
            </a:r>
          </a:p>
          <a:p>
            <a:r>
              <a:rPr lang="en-US" altLang="en-US" sz="2800" b="1" dirty="0">
                <a:solidFill>
                  <a:srgbClr val="4C2E00"/>
                </a:solidFill>
              </a:rPr>
              <a:t>correction</a:t>
            </a:r>
          </a:p>
        </p:txBody>
      </p:sp>
      <p:sp>
        <p:nvSpPr>
          <p:cNvPr id="5137" name="Line 17">
            <a:extLst>
              <a:ext uri="{FF2B5EF4-FFF2-40B4-BE49-F238E27FC236}">
                <a16:creationId xmlns:a16="http://schemas.microsoft.com/office/drawing/2014/main" id="{DED70C1F-2901-4CFC-BAD9-EA0B465FA9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1641" y="3405951"/>
            <a:ext cx="1037089" cy="82550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5138" name="Line 18">
            <a:extLst>
              <a:ext uri="{FF2B5EF4-FFF2-40B4-BE49-F238E27FC236}">
                <a16:creationId xmlns:a16="http://schemas.microsoft.com/office/drawing/2014/main" id="{1109E517-F5B5-4CEF-B6F5-71EE2D1681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398" y="4262318"/>
            <a:ext cx="1156114" cy="81082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5139" name="Line 19">
            <a:extLst>
              <a:ext uri="{FF2B5EF4-FFF2-40B4-BE49-F238E27FC236}">
                <a16:creationId xmlns:a16="http://schemas.microsoft.com/office/drawing/2014/main" id="{32F9020D-7395-4267-B704-A3C69B51F0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4495797"/>
            <a:ext cx="1142998" cy="761999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5140" name="Line 20">
            <a:extLst>
              <a:ext uri="{FF2B5EF4-FFF2-40B4-BE49-F238E27FC236}">
                <a16:creationId xmlns:a16="http://schemas.microsoft.com/office/drawing/2014/main" id="{899D0958-EFAE-4011-93F3-7599974430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2691598"/>
            <a:ext cx="595393" cy="1499402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D30B1E-E0D3-24F0-C482-04AD6ABE4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68" y="1703028"/>
            <a:ext cx="2050132" cy="11245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AA2B498-FBB3-BA79-3DAF-5B9EFC00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8" y="2906449"/>
            <a:ext cx="2043674" cy="11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6EF7B5C8-1875-49BA-986D-692C3294D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771" y="5669913"/>
            <a:ext cx="2273300" cy="8255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altLang="en-US" sz="2400" b="1" dirty="0" err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Profitabilitas</a:t>
            </a:r>
            <a:endParaRPr lang="en-US" altLang="en-US" sz="2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2258ADB1-8227-552E-3D47-36051038657B}"/>
              </a:ext>
            </a:extLst>
          </p:cNvPr>
          <p:cNvSpPr/>
          <p:nvPr/>
        </p:nvSpPr>
        <p:spPr bwMode="auto">
          <a:xfrm rot="5400000">
            <a:off x="5345737" y="5027796"/>
            <a:ext cx="762000" cy="484632"/>
          </a:xfrm>
          <a:prstGeom prst="striped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A41E17BB-799C-A418-019D-5B5A71D9F789}"/>
              </a:ext>
            </a:extLst>
          </p:cNvPr>
          <p:cNvSpPr/>
          <p:nvPr/>
        </p:nvSpPr>
        <p:spPr bwMode="auto">
          <a:xfrm rot="19405606">
            <a:off x="7351633" y="1608004"/>
            <a:ext cx="415962" cy="1094346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0544B41C-EC13-E45C-1CB7-508BF1B9962D}"/>
              </a:ext>
            </a:extLst>
          </p:cNvPr>
          <p:cNvSpPr/>
          <p:nvPr/>
        </p:nvSpPr>
        <p:spPr bwMode="auto">
          <a:xfrm rot="20196859">
            <a:off x="8043310" y="2962406"/>
            <a:ext cx="342634" cy="903551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47E02289-9D21-BDA2-523D-CC58D00BCD66}"/>
              </a:ext>
            </a:extLst>
          </p:cNvPr>
          <p:cNvSpPr/>
          <p:nvPr/>
        </p:nvSpPr>
        <p:spPr bwMode="auto">
          <a:xfrm rot="20963356">
            <a:off x="8324470" y="4470227"/>
            <a:ext cx="377231" cy="882953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A23E98E6-DD6C-63FA-23F3-EBC6EC70A08D}"/>
              </a:ext>
            </a:extLst>
          </p:cNvPr>
          <p:cNvSpPr/>
          <p:nvPr/>
        </p:nvSpPr>
        <p:spPr bwMode="auto">
          <a:xfrm rot="9367928">
            <a:off x="5975950" y="2180247"/>
            <a:ext cx="636319" cy="3269908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>
            <a:extLst>
              <a:ext uri="{FF2B5EF4-FFF2-40B4-BE49-F238E27FC236}">
                <a16:creationId xmlns:a16="http://schemas.microsoft.com/office/drawing/2014/main" id="{02A27E86-005B-61EF-EF66-8E689B84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0958A4D-0003-4351-85A5-89EFF550E04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2BCE12E4-C877-6BE1-F081-45957F4BD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1371600"/>
            <a:ext cx="82264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</a:rPr>
              <a:t>Rencana</a:t>
            </a:r>
            <a:r>
              <a:rPr lang="en-US" altLang="en-US" sz="2800" b="1" dirty="0">
                <a:latin typeface="Times New Roman" panose="02020603050405020304" pitchFamily="18" charset="0"/>
              </a:rPr>
              <a:t>: 	Cara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bertindak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untuk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menjalankan</a:t>
            </a:r>
            <a:r>
              <a:rPr lang="en-US" altLang="en-US" sz="2800" b="1" dirty="0">
                <a:latin typeface="Times New Roman" panose="02020603050405020304" pitchFamily="18" charset="0"/>
              </a:rPr>
              <a:t> model 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</a:rPr>
              <a:t>bisnis</a:t>
            </a:r>
            <a:r>
              <a:rPr lang="en-US" altLang="en-US" sz="2800" b="1" dirty="0">
                <a:latin typeface="Times New Roman" panose="02020603050405020304" pitchFamily="18" charset="0"/>
              </a:rPr>
              <a:t> yang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ditentukan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terlebih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dahulu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endParaRPr lang="en-US" altLang="en-US" sz="2800" b="1" dirty="0">
              <a:latin typeface="Times New Roman" panose="02020603050405020304" pitchFamily="18" charset="0"/>
            </a:endParaRPr>
          </a:p>
          <a:p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8875DA4-53E9-B9E8-1DB2-9BD30262E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/>
              <a:t>Perencanaan (</a:t>
            </a:r>
            <a:r>
              <a:rPr lang="en-US" altLang="en-US" sz="3600" b="1"/>
              <a:t>Pengertian</a:t>
            </a:r>
            <a:r>
              <a:rPr lang="en-US" altLang="en-US" b="1"/>
              <a:t>)</a:t>
            </a:r>
            <a:endParaRPr lang="en-US" altLang="en-US"/>
          </a:p>
        </p:txBody>
      </p:sp>
      <p:pic>
        <p:nvPicPr>
          <p:cNvPr id="780440" name="Picture 152">
            <a:extLst>
              <a:ext uri="{FF2B5EF4-FFF2-40B4-BE49-F238E27FC236}">
                <a16:creationId xmlns:a16="http://schemas.microsoft.com/office/drawing/2014/main" id="{21A2B792-D143-F465-0A81-9285AACD24D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971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53">
            <a:extLst>
              <a:ext uri="{FF2B5EF4-FFF2-40B4-BE49-F238E27FC236}">
                <a16:creationId xmlns:a16="http://schemas.microsoft.com/office/drawing/2014/main" id="{D8B10827-3547-95D2-D121-D058F33CE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90800"/>
            <a:ext cx="5181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</a:rPr>
              <a:t>Perencanaan</a:t>
            </a:r>
            <a:r>
              <a:rPr lang="en-US" altLang="en-US" sz="2800" b="1" dirty="0">
                <a:latin typeface="Times New Roman" panose="02020603050405020304" pitchFamily="18" charset="0"/>
              </a:rPr>
              <a:t> : 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</a:rPr>
              <a:t>Proses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untuk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menentukan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cara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</a:rPr>
              <a:t>bertindak</a:t>
            </a:r>
            <a:r>
              <a:rPr lang="en-US" altLang="en-US" sz="2800" b="1" dirty="0">
                <a:latin typeface="Times New Roman" panose="02020603050405020304" pitchFamily="18" charset="0"/>
              </a:rPr>
              <a:t> yang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harus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dilakukan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</a:rPr>
              <a:t>oleh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manajemen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guna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mencapai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</a:rPr>
              <a:t>tujuan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atau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sasaran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perusahaan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1" name="Rectangle 154">
            <a:extLst>
              <a:ext uri="{FF2B5EF4-FFF2-40B4-BE49-F238E27FC236}">
                <a16:creationId xmlns:a16="http://schemas.microsoft.com/office/drawing/2014/main" id="{60279421-F317-A7D2-ADC5-8C1EFBC6A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1295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dirty="0"/>
              <a:t>Target</a:t>
            </a:r>
          </a:p>
          <a:p>
            <a:pPr algn="ctr"/>
            <a:r>
              <a:rPr lang="en-US" altLang="en-US" dirty="0" err="1"/>
              <a:t>produksi</a:t>
            </a:r>
            <a:endParaRPr lang="en-US" altLang="en-US" dirty="0"/>
          </a:p>
        </p:txBody>
      </p:sp>
      <p:sp>
        <p:nvSpPr>
          <p:cNvPr id="6152" name="Rectangle 155">
            <a:extLst>
              <a:ext uri="{FF2B5EF4-FFF2-40B4-BE49-F238E27FC236}">
                <a16:creationId xmlns:a16="http://schemas.microsoft.com/office/drawing/2014/main" id="{90F959E4-61A7-8F13-0E1C-73CE0EE95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dirty="0"/>
              <a:t>Tingkat</a:t>
            </a:r>
          </a:p>
          <a:p>
            <a:pPr algn="ctr"/>
            <a:r>
              <a:rPr lang="en-US" altLang="en-US" dirty="0" err="1"/>
              <a:t>rendemen</a:t>
            </a:r>
            <a:endParaRPr lang="en-US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B13C5F23-1DB4-A493-CD89-72AED6C4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0958A4D-0003-4351-85A5-89EFF550E04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A2DB7E5-8807-9365-6D87-250920255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750" y="667922"/>
            <a:ext cx="7607300" cy="56038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/>
              <a:t>Perencanaan (</a:t>
            </a:r>
            <a:r>
              <a:rPr lang="en-US" altLang="en-US" sz="3600" b="1"/>
              <a:t>Unsur</a:t>
            </a:r>
            <a:r>
              <a:rPr lang="en-US" altLang="en-US" b="1"/>
              <a:t>)</a:t>
            </a:r>
            <a:endParaRPr lang="en-US" altLang="en-US"/>
          </a:p>
        </p:txBody>
      </p:sp>
      <p:sp>
        <p:nvSpPr>
          <p:cNvPr id="7172" name="Oval 4">
            <a:extLst>
              <a:ext uri="{FF2B5EF4-FFF2-40B4-BE49-F238E27FC236}">
                <a16:creationId xmlns:a16="http://schemas.microsoft.com/office/drawing/2014/main" id="{4D7C81C2-C230-B694-A934-985DDC2CA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62200"/>
            <a:ext cx="2438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b="1"/>
              <a:t>Perencanaan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077C7C6-ED27-F539-BAC8-BFBDB24DE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572000"/>
            <a:ext cx="20574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/>
              <a:t>Masa Yang</a:t>
            </a:r>
          </a:p>
          <a:p>
            <a:pPr algn="ctr"/>
            <a:r>
              <a:rPr lang="en-US" altLang="en-US" sz="2400"/>
              <a:t>Akan datang</a:t>
            </a:r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C34EB15E-2787-0F14-DBF2-F6AC171247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429000"/>
            <a:ext cx="2362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D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9F00999-1E41-AC9E-BF1F-0DB9F331A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572000"/>
            <a:ext cx="1371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/>
              <a:t>Tindakan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03063ACF-A2A5-7E07-B6A3-79F4C2E47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997" y="4570708"/>
            <a:ext cx="2286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/>
              <a:t>* Unit Pelaksana</a:t>
            </a:r>
          </a:p>
          <a:p>
            <a:r>
              <a:rPr lang="en-US" altLang="en-US" sz="2400"/>
              <a:t>* Wewenang</a:t>
            </a:r>
          </a:p>
          <a:p>
            <a:r>
              <a:rPr lang="en-US" altLang="en-US" sz="2400"/>
              <a:t>* Tanggung-</a:t>
            </a:r>
          </a:p>
          <a:p>
            <a:r>
              <a:rPr lang="en-US" altLang="en-US" sz="2400"/>
              <a:t>   Jawab</a:t>
            </a:r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C6DAF79B-87C2-F92C-F1FC-88D3C0DBF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429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D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03CE1539-D048-5928-E931-09D9E49BB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429000"/>
            <a:ext cx="2362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D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B4C3F438-B6AB-39DA-D2BF-6419D174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0958A4D-0003-4351-85A5-89EFF550E04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53E7DAE9-EE5C-3A4D-0A1C-F40843959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44" y="1420713"/>
            <a:ext cx="8226425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b="1" dirty="0" err="1">
                <a:latin typeface="Times New Roman" panose="02020603050405020304" pitchFamily="18" charset="0"/>
              </a:rPr>
              <a:t>Pengertian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</a:rPr>
              <a:t>Rencana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tindakan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lengkap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perusahaan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untuk</a:t>
            </a:r>
            <a:r>
              <a:rPr lang="en-US" altLang="en-US" sz="2800" b="1" dirty="0">
                <a:latin typeface="Times New Roman" panose="02020603050405020304" pitchFamily="18" charset="0"/>
              </a:rPr>
              <a:t> mem-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</a:rPr>
              <a:t>peroleh</a:t>
            </a:r>
            <a:r>
              <a:rPr lang="en-US" altLang="en-US" sz="2800" b="1" dirty="0">
                <a:latin typeface="Times New Roman" panose="02020603050405020304" pitchFamily="18" charset="0"/>
              </a:rPr>
              <a:t> target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laba</a:t>
            </a:r>
            <a:r>
              <a:rPr lang="en-US" altLang="en-US" sz="2800" b="1" dirty="0">
                <a:latin typeface="Times New Roman" panose="02020603050405020304" pitchFamily="18" charset="0"/>
              </a:rPr>
              <a:t> dan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aliran</a:t>
            </a:r>
            <a:r>
              <a:rPr lang="en-US" altLang="en-US" sz="2800" b="1" dirty="0">
                <a:latin typeface="Times New Roman" panose="02020603050405020304" pitchFamily="18" charset="0"/>
              </a:rPr>
              <a:t> kas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</a:rPr>
              <a:t>selama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periode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satu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tahun</a:t>
            </a:r>
            <a:r>
              <a:rPr lang="en-US" altLang="en-US" sz="2800" b="1" dirty="0">
                <a:latin typeface="Times New Roman" panose="02020603050405020304" pitchFamily="18" charset="0"/>
              </a:rPr>
              <a:t> yang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telah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disahkan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</a:rPr>
              <a:t>oleh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pejabat</a:t>
            </a:r>
            <a:r>
              <a:rPr lang="en-US" altLang="en-US" sz="2800" b="1" dirty="0">
                <a:latin typeface="Times New Roman" panose="02020603050405020304" pitchFamily="18" charset="0"/>
              </a:rPr>
              <a:t> yang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berwenang</a:t>
            </a:r>
            <a:r>
              <a:rPr lang="en-US" altLang="en-US" sz="2800" b="1" dirty="0">
                <a:latin typeface="Times New Roman" panose="02020603050405020304" pitchFamily="18" charset="0"/>
              </a:rPr>
              <a:t> dan 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</a:rPr>
              <a:t>digunakan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untuk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penilaian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kinerja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E114FE8-F10F-9A37-8DCD-C33DC363B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0365" y="354013"/>
            <a:ext cx="8076285" cy="56038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/>
              <a:t>Budget Perusahaan</a:t>
            </a:r>
            <a:endParaRPr lang="en-US" altLang="en-US"/>
          </a:p>
        </p:txBody>
      </p:sp>
      <p:grpSp>
        <p:nvGrpSpPr>
          <p:cNvPr id="9221" name="Group 4">
            <a:extLst>
              <a:ext uri="{FF2B5EF4-FFF2-40B4-BE49-F238E27FC236}">
                <a16:creationId xmlns:a16="http://schemas.microsoft.com/office/drawing/2014/main" id="{CEA1E2C0-FA7D-41EB-99E7-E3E37AEFD16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038600"/>
            <a:ext cx="3810000" cy="2590800"/>
            <a:chOff x="1440" y="1251"/>
            <a:chExt cx="2860" cy="1817"/>
          </a:xfrm>
        </p:grpSpPr>
        <p:sp>
          <p:nvSpPr>
            <p:cNvPr id="9222" name="Freeform 5">
              <a:extLst>
                <a:ext uri="{FF2B5EF4-FFF2-40B4-BE49-F238E27FC236}">
                  <a16:creationId xmlns:a16="http://schemas.microsoft.com/office/drawing/2014/main" id="{FF63942C-EFF9-A74B-EACF-13E0F02FD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1786"/>
              <a:ext cx="275" cy="621"/>
            </a:xfrm>
            <a:custGeom>
              <a:avLst/>
              <a:gdLst>
                <a:gd name="T0" fmla="*/ 275 w 550"/>
                <a:gd name="T1" fmla="*/ 0 h 1241"/>
                <a:gd name="T2" fmla="*/ 243 w 550"/>
                <a:gd name="T3" fmla="*/ 92 h 1241"/>
                <a:gd name="T4" fmla="*/ 190 w 550"/>
                <a:gd name="T5" fmla="*/ 245 h 1241"/>
                <a:gd name="T6" fmla="*/ 168 w 550"/>
                <a:gd name="T7" fmla="*/ 358 h 1241"/>
                <a:gd name="T8" fmla="*/ 152 w 550"/>
                <a:gd name="T9" fmla="*/ 452 h 1241"/>
                <a:gd name="T10" fmla="*/ 138 w 550"/>
                <a:gd name="T11" fmla="*/ 525 h 1241"/>
                <a:gd name="T12" fmla="*/ 123 w 550"/>
                <a:gd name="T13" fmla="*/ 621 h 1241"/>
                <a:gd name="T14" fmla="*/ 43 w 550"/>
                <a:gd name="T15" fmla="*/ 368 h 1241"/>
                <a:gd name="T16" fmla="*/ 30 w 550"/>
                <a:gd name="T17" fmla="*/ 309 h 1241"/>
                <a:gd name="T18" fmla="*/ 28 w 550"/>
                <a:gd name="T19" fmla="*/ 239 h 1241"/>
                <a:gd name="T20" fmla="*/ 15 w 550"/>
                <a:gd name="T21" fmla="*/ 200 h 1241"/>
                <a:gd name="T22" fmla="*/ 5 w 550"/>
                <a:gd name="T23" fmla="*/ 163 h 1241"/>
                <a:gd name="T24" fmla="*/ 0 w 550"/>
                <a:gd name="T25" fmla="*/ 123 h 1241"/>
                <a:gd name="T26" fmla="*/ 20 w 550"/>
                <a:gd name="T27" fmla="*/ 121 h 1241"/>
                <a:gd name="T28" fmla="*/ 35 w 550"/>
                <a:gd name="T29" fmla="*/ 123 h 1241"/>
                <a:gd name="T30" fmla="*/ 47 w 550"/>
                <a:gd name="T31" fmla="*/ 164 h 1241"/>
                <a:gd name="T32" fmla="*/ 74 w 550"/>
                <a:gd name="T33" fmla="*/ 181 h 1241"/>
                <a:gd name="T34" fmla="*/ 84 w 550"/>
                <a:gd name="T35" fmla="*/ 190 h 1241"/>
                <a:gd name="T36" fmla="*/ 92 w 550"/>
                <a:gd name="T37" fmla="*/ 198 h 1241"/>
                <a:gd name="T38" fmla="*/ 100 w 550"/>
                <a:gd name="T39" fmla="*/ 196 h 1241"/>
                <a:gd name="T40" fmla="*/ 153 w 550"/>
                <a:gd name="T41" fmla="*/ 148 h 1241"/>
                <a:gd name="T42" fmla="*/ 210 w 550"/>
                <a:gd name="T43" fmla="*/ 92 h 1241"/>
                <a:gd name="T44" fmla="*/ 240 w 550"/>
                <a:gd name="T45" fmla="*/ 57 h 1241"/>
                <a:gd name="T46" fmla="*/ 255 w 550"/>
                <a:gd name="T47" fmla="*/ 34 h 1241"/>
                <a:gd name="T48" fmla="*/ 264 w 550"/>
                <a:gd name="T49" fmla="*/ 3 h 1241"/>
                <a:gd name="T50" fmla="*/ 275 w 550"/>
                <a:gd name="T51" fmla="*/ 0 h 1241"/>
                <a:gd name="T52" fmla="*/ 275 w 550"/>
                <a:gd name="T53" fmla="*/ 0 h 12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50" h="1241">
                  <a:moveTo>
                    <a:pt x="550" y="0"/>
                  </a:moveTo>
                  <a:lnTo>
                    <a:pt x="485" y="184"/>
                  </a:lnTo>
                  <a:lnTo>
                    <a:pt x="379" y="490"/>
                  </a:lnTo>
                  <a:lnTo>
                    <a:pt x="335" y="715"/>
                  </a:lnTo>
                  <a:lnTo>
                    <a:pt x="304" y="903"/>
                  </a:lnTo>
                  <a:lnTo>
                    <a:pt x="276" y="1049"/>
                  </a:lnTo>
                  <a:lnTo>
                    <a:pt x="245" y="1241"/>
                  </a:lnTo>
                  <a:lnTo>
                    <a:pt x="86" y="736"/>
                  </a:lnTo>
                  <a:lnTo>
                    <a:pt x="59" y="618"/>
                  </a:lnTo>
                  <a:lnTo>
                    <a:pt x="55" y="477"/>
                  </a:lnTo>
                  <a:lnTo>
                    <a:pt x="29" y="399"/>
                  </a:lnTo>
                  <a:lnTo>
                    <a:pt x="10" y="325"/>
                  </a:lnTo>
                  <a:lnTo>
                    <a:pt x="0" y="245"/>
                  </a:lnTo>
                  <a:lnTo>
                    <a:pt x="40" y="241"/>
                  </a:lnTo>
                  <a:lnTo>
                    <a:pt x="69" y="245"/>
                  </a:lnTo>
                  <a:lnTo>
                    <a:pt x="93" y="327"/>
                  </a:lnTo>
                  <a:lnTo>
                    <a:pt x="147" y="361"/>
                  </a:lnTo>
                  <a:lnTo>
                    <a:pt x="168" y="380"/>
                  </a:lnTo>
                  <a:lnTo>
                    <a:pt x="183" y="395"/>
                  </a:lnTo>
                  <a:lnTo>
                    <a:pt x="200" y="392"/>
                  </a:lnTo>
                  <a:lnTo>
                    <a:pt x="306" y="295"/>
                  </a:lnTo>
                  <a:lnTo>
                    <a:pt x="420" y="184"/>
                  </a:lnTo>
                  <a:lnTo>
                    <a:pt x="479" y="114"/>
                  </a:lnTo>
                  <a:lnTo>
                    <a:pt x="510" y="68"/>
                  </a:lnTo>
                  <a:lnTo>
                    <a:pt x="527" y="6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23" name="Freeform 6">
              <a:extLst>
                <a:ext uri="{FF2B5EF4-FFF2-40B4-BE49-F238E27FC236}">
                  <a16:creationId xmlns:a16="http://schemas.microsoft.com/office/drawing/2014/main" id="{D42839B0-BA73-EAB4-955A-E900630E0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2469"/>
              <a:ext cx="178" cy="131"/>
            </a:xfrm>
            <a:custGeom>
              <a:avLst/>
              <a:gdLst>
                <a:gd name="T0" fmla="*/ 170 w 358"/>
                <a:gd name="T1" fmla="*/ 37 h 262"/>
                <a:gd name="T2" fmla="*/ 178 w 358"/>
                <a:gd name="T3" fmla="*/ 77 h 262"/>
                <a:gd name="T4" fmla="*/ 167 w 358"/>
                <a:gd name="T5" fmla="*/ 127 h 262"/>
                <a:gd name="T6" fmla="*/ 136 w 358"/>
                <a:gd name="T7" fmla="*/ 131 h 262"/>
                <a:gd name="T8" fmla="*/ 24 w 358"/>
                <a:gd name="T9" fmla="*/ 104 h 262"/>
                <a:gd name="T10" fmla="*/ 0 w 358"/>
                <a:gd name="T11" fmla="*/ 78 h 262"/>
                <a:gd name="T12" fmla="*/ 26 w 358"/>
                <a:gd name="T13" fmla="*/ 80 h 262"/>
                <a:gd name="T14" fmla="*/ 58 w 358"/>
                <a:gd name="T15" fmla="*/ 80 h 262"/>
                <a:gd name="T16" fmla="*/ 80 w 358"/>
                <a:gd name="T17" fmla="*/ 60 h 262"/>
                <a:gd name="T18" fmla="*/ 90 w 358"/>
                <a:gd name="T19" fmla="*/ 43 h 262"/>
                <a:gd name="T20" fmla="*/ 98 w 358"/>
                <a:gd name="T21" fmla="*/ 0 h 262"/>
                <a:gd name="T22" fmla="*/ 175 w 358"/>
                <a:gd name="T23" fmla="*/ 30 h 262"/>
                <a:gd name="T24" fmla="*/ 170 w 358"/>
                <a:gd name="T25" fmla="*/ 37 h 262"/>
                <a:gd name="T26" fmla="*/ 170 w 358"/>
                <a:gd name="T27" fmla="*/ 37 h 2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8" h="262">
                  <a:moveTo>
                    <a:pt x="341" y="74"/>
                  </a:moveTo>
                  <a:lnTo>
                    <a:pt x="358" y="154"/>
                  </a:lnTo>
                  <a:lnTo>
                    <a:pt x="335" y="254"/>
                  </a:lnTo>
                  <a:lnTo>
                    <a:pt x="274" y="262"/>
                  </a:lnTo>
                  <a:lnTo>
                    <a:pt x="48" y="207"/>
                  </a:lnTo>
                  <a:lnTo>
                    <a:pt x="0" y="155"/>
                  </a:lnTo>
                  <a:lnTo>
                    <a:pt x="52" y="159"/>
                  </a:lnTo>
                  <a:lnTo>
                    <a:pt x="116" y="159"/>
                  </a:lnTo>
                  <a:lnTo>
                    <a:pt x="160" y="119"/>
                  </a:lnTo>
                  <a:lnTo>
                    <a:pt x="181" y="85"/>
                  </a:lnTo>
                  <a:lnTo>
                    <a:pt x="198" y="0"/>
                  </a:lnTo>
                  <a:lnTo>
                    <a:pt x="352" y="59"/>
                  </a:lnTo>
                  <a:lnTo>
                    <a:pt x="341" y="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24" name="Freeform 7">
              <a:extLst>
                <a:ext uri="{FF2B5EF4-FFF2-40B4-BE49-F238E27FC236}">
                  <a16:creationId xmlns:a16="http://schemas.microsoft.com/office/drawing/2014/main" id="{25CDE74E-E66A-2FAB-E3F8-0347A48B0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1907"/>
              <a:ext cx="41" cy="77"/>
            </a:xfrm>
            <a:custGeom>
              <a:avLst/>
              <a:gdLst>
                <a:gd name="T0" fmla="*/ 41 w 82"/>
                <a:gd name="T1" fmla="*/ 39 h 154"/>
                <a:gd name="T2" fmla="*/ 32 w 82"/>
                <a:gd name="T3" fmla="*/ 45 h 154"/>
                <a:gd name="T4" fmla="*/ 21 w 82"/>
                <a:gd name="T5" fmla="*/ 77 h 154"/>
                <a:gd name="T6" fmla="*/ 4 w 82"/>
                <a:gd name="T7" fmla="*/ 31 h 154"/>
                <a:gd name="T8" fmla="*/ 0 w 82"/>
                <a:gd name="T9" fmla="*/ 2 h 154"/>
                <a:gd name="T10" fmla="*/ 24 w 82"/>
                <a:gd name="T11" fmla="*/ 0 h 154"/>
                <a:gd name="T12" fmla="*/ 33 w 82"/>
                <a:gd name="T13" fmla="*/ 4 h 154"/>
                <a:gd name="T14" fmla="*/ 41 w 82"/>
                <a:gd name="T15" fmla="*/ 39 h 154"/>
                <a:gd name="T16" fmla="*/ 41 w 82"/>
                <a:gd name="T17" fmla="*/ 39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154">
                  <a:moveTo>
                    <a:pt x="82" y="78"/>
                  </a:moveTo>
                  <a:lnTo>
                    <a:pt x="63" y="90"/>
                  </a:lnTo>
                  <a:lnTo>
                    <a:pt x="42" y="154"/>
                  </a:lnTo>
                  <a:lnTo>
                    <a:pt x="8" y="61"/>
                  </a:lnTo>
                  <a:lnTo>
                    <a:pt x="0" y="4"/>
                  </a:lnTo>
                  <a:lnTo>
                    <a:pt x="48" y="0"/>
                  </a:lnTo>
                  <a:lnTo>
                    <a:pt x="65" y="8"/>
                  </a:lnTo>
                  <a:lnTo>
                    <a:pt x="82" y="7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25" name="Freeform 8">
              <a:extLst>
                <a:ext uri="{FF2B5EF4-FFF2-40B4-BE49-F238E27FC236}">
                  <a16:creationId xmlns:a16="http://schemas.microsoft.com/office/drawing/2014/main" id="{1675258D-0BFF-D019-B0AF-BC402ED3B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2452"/>
              <a:ext cx="511" cy="537"/>
            </a:xfrm>
            <a:custGeom>
              <a:avLst/>
              <a:gdLst>
                <a:gd name="T0" fmla="*/ 56 w 1022"/>
                <a:gd name="T1" fmla="*/ 0 h 1074"/>
                <a:gd name="T2" fmla="*/ 395 w 1022"/>
                <a:gd name="T3" fmla="*/ 16 h 1074"/>
                <a:gd name="T4" fmla="*/ 474 w 1022"/>
                <a:gd name="T5" fmla="*/ 31 h 1074"/>
                <a:gd name="T6" fmla="*/ 500 w 1022"/>
                <a:gd name="T7" fmla="*/ 95 h 1074"/>
                <a:gd name="T8" fmla="*/ 511 w 1022"/>
                <a:gd name="T9" fmla="*/ 160 h 1074"/>
                <a:gd name="T10" fmla="*/ 492 w 1022"/>
                <a:gd name="T11" fmla="*/ 389 h 1074"/>
                <a:gd name="T12" fmla="*/ 482 w 1022"/>
                <a:gd name="T13" fmla="*/ 439 h 1074"/>
                <a:gd name="T14" fmla="*/ 379 w 1022"/>
                <a:gd name="T15" fmla="*/ 504 h 1074"/>
                <a:gd name="T16" fmla="*/ 181 w 1022"/>
                <a:gd name="T17" fmla="*/ 533 h 1074"/>
                <a:gd name="T18" fmla="*/ 144 w 1022"/>
                <a:gd name="T19" fmla="*/ 537 h 1074"/>
                <a:gd name="T20" fmla="*/ 119 w 1022"/>
                <a:gd name="T21" fmla="*/ 482 h 1074"/>
                <a:gd name="T22" fmla="*/ 89 w 1022"/>
                <a:gd name="T23" fmla="*/ 429 h 1074"/>
                <a:gd name="T24" fmla="*/ 44 w 1022"/>
                <a:gd name="T25" fmla="*/ 372 h 1074"/>
                <a:gd name="T26" fmla="*/ 38 w 1022"/>
                <a:gd name="T27" fmla="*/ 354 h 1074"/>
                <a:gd name="T28" fmla="*/ 31 w 1022"/>
                <a:gd name="T29" fmla="*/ 328 h 1074"/>
                <a:gd name="T30" fmla="*/ 27 w 1022"/>
                <a:gd name="T31" fmla="*/ 315 h 1074"/>
                <a:gd name="T32" fmla="*/ 25 w 1022"/>
                <a:gd name="T33" fmla="*/ 284 h 1074"/>
                <a:gd name="T34" fmla="*/ 0 w 1022"/>
                <a:gd name="T35" fmla="*/ 168 h 1074"/>
                <a:gd name="T36" fmla="*/ 6 w 1022"/>
                <a:gd name="T37" fmla="*/ 154 h 1074"/>
                <a:gd name="T38" fmla="*/ 25 w 1022"/>
                <a:gd name="T39" fmla="*/ 114 h 1074"/>
                <a:gd name="T40" fmla="*/ 36 w 1022"/>
                <a:gd name="T41" fmla="*/ 63 h 1074"/>
                <a:gd name="T42" fmla="*/ 49 w 1022"/>
                <a:gd name="T43" fmla="*/ 8 h 1074"/>
                <a:gd name="T44" fmla="*/ 56 w 1022"/>
                <a:gd name="T45" fmla="*/ 0 h 1074"/>
                <a:gd name="T46" fmla="*/ 56 w 1022"/>
                <a:gd name="T47" fmla="*/ 0 h 10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22" h="1074">
                  <a:moveTo>
                    <a:pt x="112" y="0"/>
                  </a:moveTo>
                  <a:lnTo>
                    <a:pt x="789" y="31"/>
                  </a:lnTo>
                  <a:lnTo>
                    <a:pt x="948" y="61"/>
                  </a:lnTo>
                  <a:lnTo>
                    <a:pt x="1000" y="189"/>
                  </a:lnTo>
                  <a:lnTo>
                    <a:pt x="1022" y="320"/>
                  </a:lnTo>
                  <a:lnTo>
                    <a:pt x="983" y="778"/>
                  </a:lnTo>
                  <a:lnTo>
                    <a:pt x="964" y="877"/>
                  </a:lnTo>
                  <a:lnTo>
                    <a:pt x="758" y="1008"/>
                  </a:lnTo>
                  <a:lnTo>
                    <a:pt x="361" y="1065"/>
                  </a:lnTo>
                  <a:lnTo>
                    <a:pt x="287" y="1074"/>
                  </a:lnTo>
                  <a:lnTo>
                    <a:pt x="237" y="964"/>
                  </a:lnTo>
                  <a:lnTo>
                    <a:pt x="177" y="858"/>
                  </a:lnTo>
                  <a:lnTo>
                    <a:pt x="87" y="744"/>
                  </a:lnTo>
                  <a:lnTo>
                    <a:pt x="76" y="707"/>
                  </a:lnTo>
                  <a:lnTo>
                    <a:pt x="61" y="656"/>
                  </a:lnTo>
                  <a:lnTo>
                    <a:pt x="53" y="629"/>
                  </a:lnTo>
                  <a:lnTo>
                    <a:pt x="49" y="567"/>
                  </a:lnTo>
                  <a:lnTo>
                    <a:pt x="0" y="335"/>
                  </a:lnTo>
                  <a:lnTo>
                    <a:pt x="11" y="308"/>
                  </a:lnTo>
                  <a:lnTo>
                    <a:pt x="49" y="228"/>
                  </a:lnTo>
                  <a:lnTo>
                    <a:pt x="72" y="126"/>
                  </a:lnTo>
                  <a:lnTo>
                    <a:pt x="97" y="16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26" name="Freeform 9">
              <a:extLst>
                <a:ext uri="{FF2B5EF4-FFF2-40B4-BE49-F238E27FC236}">
                  <a16:creationId xmlns:a16="http://schemas.microsoft.com/office/drawing/2014/main" id="{C1BD0D78-7D8F-B5B4-0D45-96C55DE27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2529"/>
              <a:ext cx="160" cy="58"/>
            </a:xfrm>
            <a:custGeom>
              <a:avLst/>
              <a:gdLst>
                <a:gd name="T0" fmla="*/ 0 w 321"/>
                <a:gd name="T1" fmla="*/ 28 h 116"/>
                <a:gd name="T2" fmla="*/ 77 w 321"/>
                <a:gd name="T3" fmla="*/ 33 h 116"/>
                <a:gd name="T4" fmla="*/ 160 w 321"/>
                <a:gd name="T5" fmla="*/ 58 h 116"/>
                <a:gd name="T6" fmla="*/ 160 w 321"/>
                <a:gd name="T7" fmla="*/ 29 h 116"/>
                <a:gd name="T8" fmla="*/ 73 w 321"/>
                <a:gd name="T9" fmla="*/ 0 h 116"/>
                <a:gd name="T10" fmla="*/ 59 w 321"/>
                <a:gd name="T11" fmla="*/ 12 h 116"/>
                <a:gd name="T12" fmla="*/ 0 w 321"/>
                <a:gd name="T13" fmla="*/ 28 h 116"/>
                <a:gd name="T14" fmla="*/ 0 w 321"/>
                <a:gd name="T15" fmla="*/ 28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1" h="116">
                  <a:moveTo>
                    <a:pt x="0" y="55"/>
                  </a:moveTo>
                  <a:lnTo>
                    <a:pt x="154" y="65"/>
                  </a:lnTo>
                  <a:lnTo>
                    <a:pt x="321" y="116"/>
                  </a:lnTo>
                  <a:lnTo>
                    <a:pt x="321" y="57"/>
                  </a:lnTo>
                  <a:lnTo>
                    <a:pt x="146" y="0"/>
                  </a:lnTo>
                  <a:lnTo>
                    <a:pt x="119" y="2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27" name="Freeform 10">
              <a:extLst>
                <a:ext uri="{FF2B5EF4-FFF2-40B4-BE49-F238E27FC236}">
                  <a16:creationId xmlns:a16="http://schemas.microsoft.com/office/drawing/2014/main" id="{D7B37DCD-573A-DB28-4D71-2332E1F3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475"/>
              <a:ext cx="398" cy="576"/>
            </a:xfrm>
            <a:custGeom>
              <a:avLst/>
              <a:gdLst>
                <a:gd name="T0" fmla="*/ 320 w 796"/>
                <a:gd name="T1" fmla="*/ 0 h 1152"/>
                <a:gd name="T2" fmla="*/ 336 w 796"/>
                <a:gd name="T3" fmla="*/ 10 h 1152"/>
                <a:gd name="T4" fmla="*/ 353 w 796"/>
                <a:gd name="T5" fmla="*/ 20 h 1152"/>
                <a:gd name="T6" fmla="*/ 372 w 796"/>
                <a:gd name="T7" fmla="*/ 31 h 1152"/>
                <a:gd name="T8" fmla="*/ 394 w 796"/>
                <a:gd name="T9" fmla="*/ 62 h 1152"/>
                <a:gd name="T10" fmla="*/ 397 w 796"/>
                <a:gd name="T11" fmla="*/ 98 h 1152"/>
                <a:gd name="T12" fmla="*/ 398 w 796"/>
                <a:gd name="T13" fmla="*/ 148 h 1152"/>
                <a:gd name="T14" fmla="*/ 387 w 796"/>
                <a:gd name="T15" fmla="*/ 249 h 1152"/>
                <a:gd name="T16" fmla="*/ 372 w 796"/>
                <a:gd name="T17" fmla="*/ 432 h 1152"/>
                <a:gd name="T18" fmla="*/ 368 w 796"/>
                <a:gd name="T19" fmla="*/ 479 h 1152"/>
                <a:gd name="T20" fmla="*/ 359 w 796"/>
                <a:gd name="T21" fmla="*/ 545 h 1152"/>
                <a:gd name="T22" fmla="*/ 321 w 796"/>
                <a:gd name="T23" fmla="*/ 501 h 1152"/>
                <a:gd name="T24" fmla="*/ 309 w 796"/>
                <a:gd name="T25" fmla="*/ 483 h 1152"/>
                <a:gd name="T26" fmla="*/ 317 w 796"/>
                <a:gd name="T27" fmla="*/ 480 h 1152"/>
                <a:gd name="T28" fmla="*/ 294 w 796"/>
                <a:gd name="T29" fmla="*/ 478 h 1152"/>
                <a:gd name="T30" fmla="*/ 103 w 796"/>
                <a:gd name="T31" fmla="*/ 481 h 1152"/>
                <a:gd name="T32" fmla="*/ 69 w 796"/>
                <a:gd name="T33" fmla="*/ 501 h 1152"/>
                <a:gd name="T34" fmla="*/ 55 w 796"/>
                <a:gd name="T35" fmla="*/ 515 h 1152"/>
                <a:gd name="T36" fmla="*/ 24 w 796"/>
                <a:gd name="T37" fmla="*/ 569 h 1152"/>
                <a:gd name="T38" fmla="*/ 1 w 796"/>
                <a:gd name="T39" fmla="*/ 576 h 1152"/>
                <a:gd name="T40" fmla="*/ 0 w 796"/>
                <a:gd name="T41" fmla="*/ 554 h 1152"/>
                <a:gd name="T42" fmla="*/ 18 w 796"/>
                <a:gd name="T43" fmla="*/ 471 h 1152"/>
                <a:gd name="T44" fmla="*/ 33 w 796"/>
                <a:gd name="T45" fmla="*/ 434 h 1152"/>
                <a:gd name="T46" fmla="*/ 48 w 796"/>
                <a:gd name="T47" fmla="*/ 424 h 1152"/>
                <a:gd name="T48" fmla="*/ 72 w 796"/>
                <a:gd name="T49" fmla="*/ 416 h 1152"/>
                <a:gd name="T50" fmla="*/ 128 w 796"/>
                <a:gd name="T51" fmla="*/ 415 h 1152"/>
                <a:gd name="T52" fmla="*/ 337 w 796"/>
                <a:gd name="T53" fmla="*/ 416 h 1152"/>
                <a:gd name="T54" fmla="*/ 356 w 796"/>
                <a:gd name="T55" fmla="*/ 188 h 1152"/>
                <a:gd name="T56" fmla="*/ 355 w 796"/>
                <a:gd name="T57" fmla="*/ 129 h 1152"/>
                <a:gd name="T58" fmla="*/ 334 w 796"/>
                <a:gd name="T59" fmla="*/ 32 h 1152"/>
                <a:gd name="T60" fmla="*/ 320 w 796"/>
                <a:gd name="T61" fmla="*/ 0 h 1152"/>
                <a:gd name="T62" fmla="*/ 320 w 796"/>
                <a:gd name="T63" fmla="*/ 0 h 1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96" h="1152">
                  <a:moveTo>
                    <a:pt x="640" y="0"/>
                  </a:moveTo>
                  <a:lnTo>
                    <a:pt x="671" y="19"/>
                  </a:lnTo>
                  <a:lnTo>
                    <a:pt x="705" y="40"/>
                  </a:lnTo>
                  <a:lnTo>
                    <a:pt x="743" y="61"/>
                  </a:lnTo>
                  <a:lnTo>
                    <a:pt x="787" y="124"/>
                  </a:lnTo>
                  <a:lnTo>
                    <a:pt x="793" y="196"/>
                  </a:lnTo>
                  <a:lnTo>
                    <a:pt x="796" y="295"/>
                  </a:lnTo>
                  <a:lnTo>
                    <a:pt x="774" y="498"/>
                  </a:lnTo>
                  <a:lnTo>
                    <a:pt x="743" y="863"/>
                  </a:lnTo>
                  <a:lnTo>
                    <a:pt x="736" y="958"/>
                  </a:lnTo>
                  <a:lnTo>
                    <a:pt x="717" y="1089"/>
                  </a:lnTo>
                  <a:lnTo>
                    <a:pt x="642" y="1002"/>
                  </a:lnTo>
                  <a:lnTo>
                    <a:pt x="618" y="966"/>
                  </a:lnTo>
                  <a:lnTo>
                    <a:pt x="633" y="960"/>
                  </a:lnTo>
                  <a:lnTo>
                    <a:pt x="587" y="956"/>
                  </a:lnTo>
                  <a:lnTo>
                    <a:pt x="205" y="962"/>
                  </a:lnTo>
                  <a:lnTo>
                    <a:pt x="137" y="1002"/>
                  </a:lnTo>
                  <a:lnTo>
                    <a:pt x="110" y="1030"/>
                  </a:lnTo>
                  <a:lnTo>
                    <a:pt x="47" y="1137"/>
                  </a:lnTo>
                  <a:lnTo>
                    <a:pt x="2" y="1152"/>
                  </a:lnTo>
                  <a:lnTo>
                    <a:pt x="0" y="1108"/>
                  </a:lnTo>
                  <a:lnTo>
                    <a:pt x="36" y="941"/>
                  </a:lnTo>
                  <a:lnTo>
                    <a:pt x="66" y="867"/>
                  </a:lnTo>
                  <a:lnTo>
                    <a:pt x="95" y="848"/>
                  </a:lnTo>
                  <a:lnTo>
                    <a:pt x="144" y="831"/>
                  </a:lnTo>
                  <a:lnTo>
                    <a:pt x="255" y="829"/>
                  </a:lnTo>
                  <a:lnTo>
                    <a:pt x="673" y="831"/>
                  </a:lnTo>
                  <a:lnTo>
                    <a:pt x="711" y="376"/>
                  </a:lnTo>
                  <a:lnTo>
                    <a:pt x="709" y="258"/>
                  </a:lnTo>
                  <a:lnTo>
                    <a:pt x="667" y="63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28" name="Freeform 11">
              <a:extLst>
                <a:ext uri="{FF2B5EF4-FFF2-40B4-BE49-F238E27FC236}">
                  <a16:creationId xmlns:a16="http://schemas.microsoft.com/office/drawing/2014/main" id="{B9C70F48-EDA0-9863-F472-6AB313F63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2523"/>
              <a:ext cx="24" cy="336"/>
            </a:xfrm>
            <a:custGeom>
              <a:avLst/>
              <a:gdLst>
                <a:gd name="T0" fmla="*/ 9 w 48"/>
                <a:gd name="T1" fmla="*/ 0 h 673"/>
                <a:gd name="T2" fmla="*/ 24 w 48"/>
                <a:gd name="T3" fmla="*/ 53 h 673"/>
                <a:gd name="T4" fmla="*/ 21 w 48"/>
                <a:gd name="T5" fmla="*/ 114 h 673"/>
                <a:gd name="T6" fmla="*/ 11 w 48"/>
                <a:gd name="T7" fmla="*/ 258 h 673"/>
                <a:gd name="T8" fmla="*/ 0 w 48"/>
                <a:gd name="T9" fmla="*/ 336 h 673"/>
                <a:gd name="T10" fmla="*/ 5 w 48"/>
                <a:gd name="T11" fmla="*/ 188 h 673"/>
                <a:gd name="T12" fmla="*/ 10 w 48"/>
                <a:gd name="T13" fmla="*/ 71 h 673"/>
                <a:gd name="T14" fmla="*/ 7 w 48"/>
                <a:gd name="T15" fmla="*/ 32 h 673"/>
                <a:gd name="T16" fmla="*/ 9 w 48"/>
                <a:gd name="T17" fmla="*/ 0 h 673"/>
                <a:gd name="T18" fmla="*/ 9 w 48"/>
                <a:gd name="T19" fmla="*/ 0 h 6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673">
                  <a:moveTo>
                    <a:pt x="18" y="0"/>
                  </a:moveTo>
                  <a:lnTo>
                    <a:pt x="48" y="106"/>
                  </a:lnTo>
                  <a:lnTo>
                    <a:pt x="42" y="228"/>
                  </a:lnTo>
                  <a:lnTo>
                    <a:pt x="21" y="517"/>
                  </a:lnTo>
                  <a:lnTo>
                    <a:pt x="0" y="673"/>
                  </a:lnTo>
                  <a:lnTo>
                    <a:pt x="10" y="376"/>
                  </a:lnTo>
                  <a:lnTo>
                    <a:pt x="19" y="143"/>
                  </a:lnTo>
                  <a:lnTo>
                    <a:pt x="14" y="6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29" name="Freeform 12">
              <a:extLst>
                <a:ext uri="{FF2B5EF4-FFF2-40B4-BE49-F238E27FC236}">
                  <a16:creationId xmlns:a16="http://schemas.microsoft.com/office/drawing/2014/main" id="{D1F66609-9FB6-AF1A-0686-517D0A9F5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2820"/>
              <a:ext cx="266" cy="238"/>
            </a:xfrm>
            <a:custGeom>
              <a:avLst/>
              <a:gdLst>
                <a:gd name="T0" fmla="*/ 152 w 530"/>
                <a:gd name="T1" fmla="*/ 0 h 477"/>
                <a:gd name="T2" fmla="*/ 196 w 530"/>
                <a:gd name="T3" fmla="*/ 56 h 477"/>
                <a:gd name="T4" fmla="*/ 244 w 530"/>
                <a:gd name="T5" fmla="*/ 148 h 477"/>
                <a:gd name="T6" fmla="*/ 266 w 530"/>
                <a:gd name="T7" fmla="*/ 195 h 477"/>
                <a:gd name="T8" fmla="*/ 254 w 530"/>
                <a:gd name="T9" fmla="*/ 238 h 477"/>
                <a:gd name="T10" fmla="*/ 0 w 530"/>
                <a:gd name="T11" fmla="*/ 238 h 477"/>
                <a:gd name="T12" fmla="*/ 152 w 530"/>
                <a:gd name="T13" fmla="*/ 0 h 477"/>
                <a:gd name="T14" fmla="*/ 152 w 530"/>
                <a:gd name="T15" fmla="*/ 0 h 4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0" h="477">
                  <a:moveTo>
                    <a:pt x="302" y="0"/>
                  </a:moveTo>
                  <a:lnTo>
                    <a:pt x="390" y="112"/>
                  </a:lnTo>
                  <a:lnTo>
                    <a:pt x="487" y="296"/>
                  </a:lnTo>
                  <a:lnTo>
                    <a:pt x="530" y="390"/>
                  </a:lnTo>
                  <a:lnTo>
                    <a:pt x="506" y="477"/>
                  </a:lnTo>
                  <a:lnTo>
                    <a:pt x="0" y="477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30" name="Freeform 13">
              <a:extLst>
                <a:ext uri="{FF2B5EF4-FFF2-40B4-BE49-F238E27FC236}">
                  <a16:creationId xmlns:a16="http://schemas.microsoft.com/office/drawing/2014/main" id="{CC40E5E1-195E-5DAF-2381-F98F5A523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2599"/>
              <a:ext cx="2332" cy="459"/>
            </a:xfrm>
            <a:custGeom>
              <a:avLst/>
              <a:gdLst>
                <a:gd name="T0" fmla="*/ 0 w 4663"/>
                <a:gd name="T1" fmla="*/ 22 h 920"/>
                <a:gd name="T2" fmla="*/ 0 w 4663"/>
                <a:gd name="T3" fmla="*/ 454 h 920"/>
                <a:gd name="T4" fmla="*/ 2215 w 4663"/>
                <a:gd name="T5" fmla="*/ 459 h 920"/>
                <a:gd name="T6" fmla="*/ 2276 w 4663"/>
                <a:gd name="T7" fmla="*/ 425 h 920"/>
                <a:gd name="T8" fmla="*/ 2314 w 4663"/>
                <a:gd name="T9" fmla="*/ 398 h 920"/>
                <a:gd name="T10" fmla="*/ 2329 w 4663"/>
                <a:gd name="T11" fmla="*/ 378 h 920"/>
                <a:gd name="T12" fmla="*/ 2332 w 4663"/>
                <a:gd name="T13" fmla="*/ 308 h 920"/>
                <a:gd name="T14" fmla="*/ 2332 w 4663"/>
                <a:gd name="T15" fmla="*/ 284 h 920"/>
                <a:gd name="T16" fmla="*/ 2327 w 4663"/>
                <a:gd name="T17" fmla="*/ 252 h 920"/>
                <a:gd name="T18" fmla="*/ 2273 w 4663"/>
                <a:gd name="T19" fmla="*/ 195 h 920"/>
                <a:gd name="T20" fmla="*/ 765 w 4663"/>
                <a:gd name="T21" fmla="*/ 3 h 920"/>
                <a:gd name="T22" fmla="*/ 692 w 4663"/>
                <a:gd name="T23" fmla="*/ 0 h 920"/>
                <a:gd name="T24" fmla="*/ 58 w 4663"/>
                <a:gd name="T25" fmla="*/ 22 h 920"/>
                <a:gd name="T26" fmla="*/ 0 w 4663"/>
                <a:gd name="T27" fmla="*/ 22 h 920"/>
                <a:gd name="T28" fmla="*/ 0 w 4663"/>
                <a:gd name="T29" fmla="*/ 22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63" h="920">
                  <a:moveTo>
                    <a:pt x="0" y="44"/>
                  </a:moveTo>
                  <a:lnTo>
                    <a:pt x="0" y="910"/>
                  </a:lnTo>
                  <a:lnTo>
                    <a:pt x="4429" y="920"/>
                  </a:lnTo>
                  <a:lnTo>
                    <a:pt x="4551" y="852"/>
                  </a:lnTo>
                  <a:lnTo>
                    <a:pt x="4628" y="798"/>
                  </a:lnTo>
                  <a:lnTo>
                    <a:pt x="4657" y="758"/>
                  </a:lnTo>
                  <a:lnTo>
                    <a:pt x="4663" y="618"/>
                  </a:lnTo>
                  <a:lnTo>
                    <a:pt x="4663" y="570"/>
                  </a:lnTo>
                  <a:lnTo>
                    <a:pt x="4653" y="506"/>
                  </a:lnTo>
                  <a:lnTo>
                    <a:pt x="4545" y="390"/>
                  </a:lnTo>
                  <a:lnTo>
                    <a:pt x="1530" y="6"/>
                  </a:lnTo>
                  <a:lnTo>
                    <a:pt x="1384" y="0"/>
                  </a:lnTo>
                  <a:lnTo>
                    <a:pt x="11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31" name="Freeform 14">
              <a:extLst>
                <a:ext uri="{FF2B5EF4-FFF2-40B4-BE49-F238E27FC236}">
                  <a16:creationId xmlns:a16="http://schemas.microsoft.com/office/drawing/2014/main" id="{6A79140B-E8BA-5DE9-520B-033E999DE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919"/>
              <a:ext cx="49" cy="109"/>
            </a:xfrm>
            <a:custGeom>
              <a:avLst/>
              <a:gdLst>
                <a:gd name="T0" fmla="*/ 34 w 99"/>
                <a:gd name="T1" fmla="*/ 0 h 218"/>
                <a:gd name="T2" fmla="*/ 49 w 99"/>
                <a:gd name="T3" fmla="*/ 18 h 218"/>
                <a:gd name="T4" fmla="*/ 30 w 99"/>
                <a:gd name="T5" fmla="*/ 52 h 218"/>
                <a:gd name="T6" fmla="*/ 18 w 99"/>
                <a:gd name="T7" fmla="*/ 79 h 218"/>
                <a:gd name="T8" fmla="*/ 0 w 99"/>
                <a:gd name="T9" fmla="*/ 109 h 218"/>
                <a:gd name="T10" fmla="*/ 13 w 99"/>
                <a:gd name="T11" fmla="*/ 46 h 218"/>
                <a:gd name="T12" fmla="*/ 23 w 99"/>
                <a:gd name="T13" fmla="*/ 13 h 218"/>
                <a:gd name="T14" fmla="*/ 34 w 99"/>
                <a:gd name="T15" fmla="*/ 0 h 218"/>
                <a:gd name="T16" fmla="*/ 34 w 99"/>
                <a:gd name="T17" fmla="*/ 0 h 2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218">
                  <a:moveTo>
                    <a:pt x="69" y="0"/>
                  </a:moveTo>
                  <a:lnTo>
                    <a:pt x="99" y="36"/>
                  </a:lnTo>
                  <a:lnTo>
                    <a:pt x="61" y="104"/>
                  </a:lnTo>
                  <a:lnTo>
                    <a:pt x="36" y="157"/>
                  </a:lnTo>
                  <a:lnTo>
                    <a:pt x="0" y="218"/>
                  </a:lnTo>
                  <a:lnTo>
                    <a:pt x="27" y="91"/>
                  </a:lnTo>
                  <a:lnTo>
                    <a:pt x="46" y="2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32" name="Freeform 15">
              <a:extLst>
                <a:ext uri="{FF2B5EF4-FFF2-40B4-BE49-F238E27FC236}">
                  <a16:creationId xmlns:a16="http://schemas.microsoft.com/office/drawing/2014/main" id="{2E054298-FE6F-8EE3-BB21-8FE9A2EAB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2001"/>
              <a:ext cx="127" cy="520"/>
            </a:xfrm>
            <a:custGeom>
              <a:avLst/>
              <a:gdLst>
                <a:gd name="T0" fmla="*/ 123 w 253"/>
                <a:gd name="T1" fmla="*/ 53 h 1039"/>
                <a:gd name="T2" fmla="*/ 102 w 253"/>
                <a:gd name="T3" fmla="*/ 70 h 1039"/>
                <a:gd name="T4" fmla="*/ 98 w 253"/>
                <a:gd name="T5" fmla="*/ 96 h 1039"/>
                <a:gd name="T6" fmla="*/ 97 w 253"/>
                <a:gd name="T7" fmla="*/ 114 h 1039"/>
                <a:gd name="T8" fmla="*/ 111 w 253"/>
                <a:gd name="T9" fmla="*/ 154 h 1039"/>
                <a:gd name="T10" fmla="*/ 118 w 253"/>
                <a:gd name="T11" fmla="*/ 188 h 1039"/>
                <a:gd name="T12" fmla="*/ 118 w 253"/>
                <a:gd name="T13" fmla="*/ 273 h 1039"/>
                <a:gd name="T14" fmla="*/ 122 w 253"/>
                <a:gd name="T15" fmla="*/ 355 h 1039"/>
                <a:gd name="T16" fmla="*/ 127 w 253"/>
                <a:gd name="T17" fmla="*/ 410 h 1039"/>
                <a:gd name="T18" fmla="*/ 127 w 253"/>
                <a:gd name="T19" fmla="*/ 479 h 1039"/>
                <a:gd name="T20" fmla="*/ 127 w 253"/>
                <a:gd name="T21" fmla="*/ 513 h 1039"/>
                <a:gd name="T22" fmla="*/ 89 w 253"/>
                <a:gd name="T23" fmla="*/ 514 h 1039"/>
                <a:gd name="T24" fmla="*/ 25 w 253"/>
                <a:gd name="T25" fmla="*/ 518 h 1039"/>
                <a:gd name="T26" fmla="*/ 0 w 253"/>
                <a:gd name="T27" fmla="*/ 520 h 1039"/>
                <a:gd name="T28" fmla="*/ 7 w 253"/>
                <a:gd name="T29" fmla="*/ 356 h 1039"/>
                <a:gd name="T30" fmla="*/ 31 w 253"/>
                <a:gd name="T31" fmla="*/ 202 h 1039"/>
                <a:gd name="T32" fmla="*/ 37 w 253"/>
                <a:gd name="T33" fmla="*/ 105 h 1039"/>
                <a:gd name="T34" fmla="*/ 50 w 253"/>
                <a:gd name="T35" fmla="*/ 82 h 1039"/>
                <a:gd name="T36" fmla="*/ 53 w 253"/>
                <a:gd name="T37" fmla="*/ 61 h 1039"/>
                <a:gd name="T38" fmla="*/ 57 w 253"/>
                <a:gd name="T39" fmla="*/ 27 h 1039"/>
                <a:gd name="T40" fmla="*/ 67 w 253"/>
                <a:gd name="T41" fmla="*/ 9 h 1039"/>
                <a:gd name="T42" fmla="*/ 94 w 253"/>
                <a:gd name="T43" fmla="*/ 0 h 1039"/>
                <a:gd name="T44" fmla="*/ 127 w 253"/>
                <a:gd name="T45" fmla="*/ 38 h 1039"/>
                <a:gd name="T46" fmla="*/ 123 w 253"/>
                <a:gd name="T47" fmla="*/ 53 h 1039"/>
                <a:gd name="T48" fmla="*/ 123 w 253"/>
                <a:gd name="T49" fmla="*/ 53 h 10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3" h="1039">
                  <a:moveTo>
                    <a:pt x="245" y="106"/>
                  </a:moveTo>
                  <a:lnTo>
                    <a:pt x="203" y="140"/>
                  </a:lnTo>
                  <a:lnTo>
                    <a:pt x="196" y="192"/>
                  </a:lnTo>
                  <a:lnTo>
                    <a:pt x="194" y="228"/>
                  </a:lnTo>
                  <a:lnTo>
                    <a:pt x="222" y="307"/>
                  </a:lnTo>
                  <a:lnTo>
                    <a:pt x="235" y="376"/>
                  </a:lnTo>
                  <a:lnTo>
                    <a:pt x="235" y="545"/>
                  </a:lnTo>
                  <a:lnTo>
                    <a:pt x="243" y="710"/>
                  </a:lnTo>
                  <a:lnTo>
                    <a:pt x="253" y="819"/>
                  </a:lnTo>
                  <a:lnTo>
                    <a:pt x="253" y="958"/>
                  </a:lnTo>
                  <a:lnTo>
                    <a:pt x="253" y="1026"/>
                  </a:lnTo>
                  <a:lnTo>
                    <a:pt x="178" y="1028"/>
                  </a:lnTo>
                  <a:lnTo>
                    <a:pt x="49" y="1035"/>
                  </a:lnTo>
                  <a:lnTo>
                    <a:pt x="0" y="1039"/>
                  </a:lnTo>
                  <a:lnTo>
                    <a:pt x="13" y="712"/>
                  </a:lnTo>
                  <a:lnTo>
                    <a:pt x="62" y="404"/>
                  </a:lnTo>
                  <a:lnTo>
                    <a:pt x="74" y="209"/>
                  </a:lnTo>
                  <a:lnTo>
                    <a:pt x="100" y="163"/>
                  </a:lnTo>
                  <a:lnTo>
                    <a:pt x="106" y="121"/>
                  </a:lnTo>
                  <a:lnTo>
                    <a:pt x="114" y="53"/>
                  </a:lnTo>
                  <a:lnTo>
                    <a:pt x="133" y="17"/>
                  </a:lnTo>
                  <a:lnTo>
                    <a:pt x="188" y="0"/>
                  </a:lnTo>
                  <a:lnTo>
                    <a:pt x="253" y="76"/>
                  </a:lnTo>
                  <a:lnTo>
                    <a:pt x="245" y="106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33" name="Freeform 16">
              <a:extLst>
                <a:ext uri="{FF2B5EF4-FFF2-40B4-BE49-F238E27FC236}">
                  <a16:creationId xmlns:a16="http://schemas.microsoft.com/office/drawing/2014/main" id="{FFB4C76A-9A8C-60EE-8CAC-21D3126D3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537"/>
              <a:ext cx="780" cy="348"/>
            </a:xfrm>
            <a:custGeom>
              <a:avLst/>
              <a:gdLst>
                <a:gd name="T0" fmla="*/ 470 w 1559"/>
                <a:gd name="T1" fmla="*/ 286 h 695"/>
                <a:gd name="T2" fmla="*/ 614 w 1559"/>
                <a:gd name="T3" fmla="*/ 282 h 695"/>
                <a:gd name="T4" fmla="*/ 705 w 1559"/>
                <a:gd name="T5" fmla="*/ 274 h 695"/>
                <a:gd name="T6" fmla="*/ 735 w 1559"/>
                <a:gd name="T7" fmla="*/ 276 h 695"/>
                <a:gd name="T8" fmla="*/ 746 w 1559"/>
                <a:gd name="T9" fmla="*/ 288 h 695"/>
                <a:gd name="T10" fmla="*/ 763 w 1559"/>
                <a:gd name="T11" fmla="*/ 304 h 695"/>
                <a:gd name="T12" fmla="*/ 767 w 1559"/>
                <a:gd name="T13" fmla="*/ 327 h 695"/>
                <a:gd name="T14" fmla="*/ 779 w 1559"/>
                <a:gd name="T15" fmla="*/ 348 h 695"/>
                <a:gd name="T16" fmla="*/ 780 w 1559"/>
                <a:gd name="T17" fmla="*/ 326 h 695"/>
                <a:gd name="T18" fmla="*/ 780 w 1559"/>
                <a:gd name="T19" fmla="*/ 297 h 695"/>
                <a:gd name="T20" fmla="*/ 777 w 1559"/>
                <a:gd name="T21" fmla="*/ 281 h 695"/>
                <a:gd name="T22" fmla="*/ 768 w 1559"/>
                <a:gd name="T23" fmla="*/ 254 h 695"/>
                <a:gd name="T24" fmla="*/ 766 w 1559"/>
                <a:gd name="T25" fmla="*/ 239 h 695"/>
                <a:gd name="T26" fmla="*/ 753 w 1559"/>
                <a:gd name="T27" fmla="*/ 231 h 695"/>
                <a:gd name="T28" fmla="*/ 729 w 1559"/>
                <a:gd name="T29" fmla="*/ 226 h 695"/>
                <a:gd name="T30" fmla="*/ 684 w 1559"/>
                <a:gd name="T31" fmla="*/ 223 h 695"/>
                <a:gd name="T32" fmla="*/ 684 w 1559"/>
                <a:gd name="T33" fmla="*/ 209 h 695"/>
                <a:gd name="T34" fmla="*/ 641 w 1559"/>
                <a:gd name="T35" fmla="*/ 172 h 695"/>
                <a:gd name="T36" fmla="*/ 618 w 1559"/>
                <a:gd name="T37" fmla="*/ 172 h 695"/>
                <a:gd name="T38" fmla="*/ 609 w 1559"/>
                <a:gd name="T39" fmla="*/ 161 h 695"/>
                <a:gd name="T40" fmla="*/ 595 w 1559"/>
                <a:gd name="T41" fmla="*/ 165 h 695"/>
                <a:gd name="T42" fmla="*/ 580 w 1559"/>
                <a:gd name="T43" fmla="*/ 158 h 695"/>
                <a:gd name="T44" fmla="*/ 547 w 1559"/>
                <a:gd name="T45" fmla="*/ 86 h 695"/>
                <a:gd name="T46" fmla="*/ 514 w 1559"/>
                <a:gd name="T47" fmla="*/ 21 h 695"/>
                <a:gd name="T48" fmla="*/ 500 w 1559"/>
                <a:gd name="T49" fmla="*/ 1 h 695"/>
                <a:gd name="T50" fmla="*/ 391 w 1559"/>
                <a:gd name="T51" fmla="*/ 0 h 695"/>
                <a:gd name="T52" fmla="*/ 362 w 1559"/>
                <a:gd name="T53" fmla="*/ 18 h 695"/>
                <a:gd name="T54" fmla="*/ 320 w 1559"/>
                <a:gd name="T55" fmla="*/ 104 h 695"/>
                <a:gd name="T56" fmla="*/ 265 w 1559"/>
                <a:gd name="T57" fmla="*/ 104 h 695"/>
                <a:gd name="T58" fmla="*/ 29 w 1559"/>
                <a:gd name="T59" fmla="*/ 105 h 695"/>
                <a:gd name="T60" fmla="*/ 13 w 1559"/>
                <a:gd name="T61" fmla="*/ 104 h 695"/>
                <a:gd name="T62" fmla="*/ 2 w 1559"/>
                <a:gd name="T63" fmla="*/ 122 h 695"/>
                <a:gd name="T64" fmla="*/ 0 w 1559"/>
                <a:gd name="T65" fmla="*/ 139 h 695"/>
                <a:gd name="T66" fmla="*/ 1 w 1559"/>
                <a:gd name="T67" fmla="*/ 180 h 695"/>
                <a:gd name="T68" fmla="*/ 15 w 1559"/>
                <a:gd name="T69" fmla="*/ 191 h 695"/>
                <a:gd name="T70" fmla="*/ 498 w 1559"/>
                <a:gd name="T71" fmla="*/ 205 h 695"/>
                <a:gd name="T72" fmla="*/ 552 w 1559"/>
                <a:gd name="T73" fmla="*/ 190 h 695"/>
                <a:gd name="T74" fmla="*/ 566 w 1559"/>
                <a:gd name="T75" fmla="*/ 192 h 695"/>
                <a:gd name="T76" fmla="*/ 575 w 1559"/>
                <a:gd name="T77" fmla="*/ 212 h 695"/>
                <a:gd name="T78" fmla="*/ 569 w 1559"/>
                <a:gd name="T79" fmla="*/ 225 h 695"/>
                <a:gd name="T80" fmla="*/ 496 w 1559"/>
                <a:gd name="T81" fmla="*/ 253 h 695"/>
                <a:gd name="T82" fmla="*/ 481 w 1559"/>
                <a:gd name="T83" fmla="*/ 262 h 695"/>
                <a:gd name="T84" fmla="*/ 470 w 1559"/>
                <a:gd name="T85" fmla="*/ 286 h 695"/>
                <a:gd name="T86" fmla="*/ 470 w 1559"/>
                <a:gd name="T87" fmla="*/ 286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59" h="695">
                  <a:moveTo>
                    <a:pt x="939" y="572"/>
                  </a:moveTo>
                  <a:lnTo>
                    <a:pt x="1228" y="564"/>
                  </a:lnTo>
                  <a:lnTo>
                    <a:pt x="1409" y="547"/>
                  </a:lnTo>
                  <a:lnTo>
                    <a:pt x="1470" y="551"/>
                  </a:lnTo>
                  <a:lnTo>
                    <a:pt x="1491" y="575"/>
                  </a:lnTo>
                  <a:lnTo>
                    <a:pt x="1525" y="608"/>
                  </a:lnTo>
                  <a:lnTo>
                    <a:pt x="1534" y="653"/>
                  </a:lnTo>
                  <a:lnTo>
                    <a:pt x="1557" y="695"/>
                  </a:lnTo>
                  <a:lnTo>
                    <a:pt x="1559" y="651"/>
                  </a:lnTo>
                  <a:lnTo>
                    <a:pt x="1559" y="594"/>
                  </a:lnTo>
                  <a:lnTo>
                    <a:pt x="1553" y="562"/>
                  </a:lnTo>
                  <a:lnTo>
                    <a:pt x="1536" y="507"/>
                  </a:lnTo>
                  <a:lnTo>
                    <a:pt x="1531" y="478"/>
                  </a:lnTo>
                  <a:lnTo>
                    <a:pt x="1506" y="461"/>
                  </a:lnTo>
                  <a:lnTo>
                    <a:pt x="1457" y="452"/>
                  </a:lnTo>
                  <a:lnTo>
                    <a:pt x="1367" y="446"/>
                  </a:lnTo>
                  <a:lnTo>
                    <a:pt x="1367" y="418"/>
                  </a:lnTo>
                  <a:lnTo>
                    <a:pt x="1282" y="344"/>
                  </a:lnTo>
                  <a:lnTo>
                    <a:pt x="1236" y="344"/>
                  </a:lnTo>
                  <a:lnTo>
                    <a:pt x="1217" y="321"/>
                  </a:lnTo>
                  <a:lnTo>
                    <a:pt x="1190" y="330"/>
                  </a:lnTo>
                  <a:lnTo>
                    <a:pt x="1160" y="315"/>
                  </a:lnTo>
                  <a:lnTo>
                    <a:pt x="1093" y="171"/>
                  </a:lnTo>
                  <a:lnTo>
                    <a:pt x="1027" y="41"/>
                  </a:lnTo>
                  <a:lnTo>
                    <a:pt x="1000" y="1"/>
                  </a:lnTo>
                  <a:lnTo>
                    <a:pt x="782" y="0"/>
                  </a:lnTo>
                  <a:lnTo>
                    <a:pt x="723" y="36"/>
                  </a:lnTo>
                  <a:lnTo>
                    <a:pt x="639" y="207"/>
                  </a:lnTo>
                  <a:lnTo>
                    <a:pt x="529" y="207"/>
                  </a:lnTo>
                  <a:lnTo>
                    <a:pt x="57" y="209"/>
                  </a:lnTo>
                  <a:lnTo>
                    <a:pt x="25" y="207"/>
                  </a:lnTo>
                  <a:lnTo>
                    <a:pt x="4" y="243"/>
                  </a:lnTo>
                  <a:lnTo>
                    <a:pt x="0" y="277"/>
                  </a:lnTo>
                  <a:lnTo>
                    <a:pt x="2" y="359"/>
                  </a:lnTo>
                  <a:lnTo>
                    <a:pt x="29" y="382"/>
                  </a:lnTo>
                  <a:lnTo>
                    <a:pt x="996" y="410"/>
                  </a:lnTo>
                  <a:lnTo>
                    <a:pt x="1103" y="380"/>
                  </a:lnTo>
                  <a:lnTo>
                    <a:pt x="1131" y="383"/>
                  </a:lnTo>
                  <a:lnTo>
                    <a:pt x="1150" y="423"/>
                  </a:lnTo>
                  <a:lnTo>
                    <a:pt x="1137" y="450"/>
                  </a:lnTo>
                  <a:lnTo>
                    <a:pt x="991" y="505"/>
                  </a:lnTo>
                  <a:lnTo>
                    <a:pt x="962" y="524"/>
                  </a:lnTo>
                  <a:lnTo>
                    <a:pt x="939" y="572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34" name="Freeform 17">
              <a:extLst>
                <a:ext uri="{FF2B5EF4-FFF2-40B4-BE49-F238E27FC236}">
                  <a16:creationId xmlns:a16="http://schemas.microsoft.com/office/drawing/2014/main" id="{6EF6C597-E151-F0E6-2BF7-FB3807A12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571"/>
              <a:ext cx="35" cy="31"/>
            </a:xfrm>
            <a:custGeom>
              <a:avLst/>
              <a:gdLst>
                <a:gd name="T0" fmla="*/ 5 w 71"/>
                <a:gd name="T1" fmla="*/ 7 h 63"/>
                <a:gd name="T2" fmla="*/ 8 w 71"/>
                <a:gd name="T3" fmla="*/ 4 h 63"/>
                <a:gd name="T4" fmla="*/ 17 w 71"/>
                <a:gd name="T5" fmla="*/ 0 h 63"/>
                <a:gd name="T6" fmla="*/ 28 w 71"/>
                <a:gd name="T7" fmla="*/ 6 h 63"/>
                <a:gd name="T8" fmla="*/ 35 w 71"/>
                <a:gd name="T9" fmla="*/ 16 h 63"/>
                <a:gd name="T10" fmla="*/ 34 w 71"/>
                <a:gd name="T11" fmla="*/ 31 h 63"/>
                <a:gd name="T12" fmla="*/ 7 w 71"/>
                <a:gd name="T13" fmla="*/ 30 h 63"/>
                <a:gd name="T14" fmla="*/ 0 w 71"/>
                <a:gd name="T15" fmla="*/ 16 h 63"/>
                <a:gd name="T16" fmla="*/ 5 w 71"/>
                <a:gd name="T17" fmla="*/ 7 h 63"/>
                <a:gd name="T18" fmla="*/ 5 w 71"/>
                <a:gd name="T19" fmla="*/ 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3">
                  <a:moveTo>
                    <a:pt x="10" y="15"/>
                  </a:moveTo>
                  <a:lnTo>
                    <a:pt x="17" y="9"/>
                  </a:lnTo>
                  <a:lnTo>
                    <a:pt x="34" y="0"/>
                  </a:lnTo>
                  <a:lnTo>
                    <a:pt x="57" y="13"/>
                  </a:lnTo>
                  <a:lnTo>
                    <a:pt x="71" y="32"/>
                  </a:lnTo>
                  <a:lnTo>
                    <a:pt x="69" y="63"/>
                  </a:lnTo>
                  <a:lnTo>
                    <a:pt x="15" y="61"/>
                  </a:lnTo>
                  <a:lnTo>
                    <a:pt x="0" y="32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35" name="Freeform 18">
              <a:extLst>
                <a:ext uri="{FF2B5EF4-FFF2-40B4-BE49-F238E27FC236}">
                  <a16:creationId xmlns:a16="http://schemas.microsoft.com/office/drawing/2014/main" id="{2AE03542-5100-5F0E-4A25-8D60776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2727"/>
              <a:ext cx="568" cy="124"/>
            </a:xfrm>
            <a:custGeom>
              <a:avLst/>
              <a:gdLst>
                <a:gd name="T0" fmla="*/ 0 w 1137"/>
                <a:gd name="T1" fmla="*/ 0 h 249"/>
                <a:gd name="T2" fmla="*/ 485 w 1137"/>
                <a:gd name="T3" fmla="*/ 11 h 249"/>
                <a:gd name="T4" fmla="*/ 505 w 1137"/>
                <a:gd name="T5" fmla="*/ 9 h 249"/>
                <a:gd name="T6" fmla="*/ 527 w 1137"/>
                <a:gd name="T7" fmla="*/ 2 h 249"/>
                <a:gd name="T8" fmla="*/ 543 w 1137"/>
                <a:gd name="T9" fmla="*/ 1 h 249"/>
                <a:gd name="T10" fmla="*/ 560 w 1137"/>
                <a:gd name="T11" fmla="*/ 2 h 249"/>
                <a:gd name="T12" fmla="*/ 568 w 1137"/>
                <a:gd name="T13" fmla="*/ 15 h 249"/>
                <a:gd name="T14" fmla="*/ 557 w 1137"/>
                <a:gd name="T15" fmla="*/ 36 h 249"/>
                <a:gd name="T16" fmla="*/ 528 w 1137"/>
                <a:gd name="T17" fmla="*/ 47 h 249"/>
                <a:gd name="T18" fmla="*/ 491 w 1137"/>
                <a:gd name="T19" fmla="*/ 62 h 249"/>
                <a:gd name="T20" fmla="*/ 488 w 1137"/>
                <a:gd name="T21" fmla="*/ 59 h 249"/>
                <a:gd name="T22" fmla="*/ 477 w 1137"/>
                <a:gd name="T23" fmla="*/ 65 h 249"/>
                <a:gd name="T24" fmla="*/ 467 w 1137"/>
                <a:gd name="T25" fmla="*/ 78 h 249"/>
                <a:gd name="T26" fmla="*/ 453 w 1137"/>
                <a:gd name="T27" fmla="*/ 98 h 249"/>
                <a:gd name="T28" fmla="*/ 443 w 1137"/>
                <a:gd name="T29" fmla="*/ 116 h 249"/>
                <a:gd name="T30" fmla="*/ 438 w 1137"/>
                <a:gd name="T31" fmla="*/ 123 h 249"/>
                <a:gd name="T32" fmla="*/ 400 w 1137"/>
                <a:gd name="T33" fmla="*/ 124 h 249"/>
                <a:gd name="T34" fmla="*/ 188 w 1137"/>
                <a:gd name="T35" fmla="*/ 119 h 249"/>
                <a:gd name="T36" fmla="*/ 109 w 1137"/>
                <a:gd name="T37" fmla="*/ 116 h 249"/>
                <a:gd name="T38" fmla="*/ 84 w 1137"/>
                <a:gd name="T39" fmla="*/ 114 h 249"/>
                <a:gd name="T40" fmla="*/ 70 w 1137"/>
                <a:gd name="T41" fmla="*/ 97 h 249"/>
                <a:gd name="T42" fmla="*/ 69 w 1137"/>
                <a:gd name="T43" fmla="*/ 66 h 249"/>
                <a:gd name="T44" fmla="*/ 58 w 1137"/>
                <a:gd name="T45" fmla="*/ 62 h 249"/>
                <a:gd name="T46" fmla="*/ 28 w 1137"/>
                <a:gd name="T47" fmla="*/ 60 h 249"/>
                <a:gd name="T48" fmla="*/ 3 w 1137"/>
                <a:gd name="T49" fmla="*/ 44 h 249"/>
                <a:gd name="T50" fmla="*/ 0 w 1137"/>
                <a:gd name="T51" fmla="*/ 0 h 249"/>
                <a:gd name="T52" fmla="*/ 0 w 1137"/>
                <a:gd name="T53" fmla="*/ 0 h 24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7" h="249">
                  <a:moveTo>
                    <a:pt x="0" y="0"/>
                  </a:moveTo>
                  <a:lnTo>
                    <a:pt x="970" y="22"/>
                  </a:lnTo>
                  <a:lnTo>
                    <a:pt x="1010" y="19"/>
                  </a:lnTo>
                  <a:lnTo>
                    <a:pt x="1054" y="5"/>
                  </a:lnTo>
                  <a:lnTo>
                    <a:pt x="1086" y="2"/>
                  </a:lnTo>
                  <a:lnTo>
                    <a:pt x="1120" y="5"/>
                  </a:lnTo>
                  <a:lnTo>
                    <a:pt x="1137" y="30"/>
                  </a:lnTo>
                  <a:lnTo>
                    <a:pt x="1114" y="72"/>
                  </a:lnTo>
                  <a:lnTo>
                    <a:pt x="1057" y="95"/>
                  </a:lnTo>
                  <a:lnTo>
                    <a:pt x="983" y="125"/>
                  </a:lnTo>
                  <a:lnTo>
                    <a:pt x="977" y="119"/>
                  </a:lnTo>
                  <a:lnTo>
                    <a:pt x="955" y="131"/>
                  </a:lnTo>
                  <a:lnTo>
                    <a:pt x="934" y="157"/>
                  </a:lnTo>
                  <a:lnTo>
                    <a:pt x="907" y="197"/>
                  </a:lnTo>
                  <a:lnTo>
                    <a:pt x="886" y="232"/>
                  </a:lnTo>
                  <a:lnTo>
                    <a:pt x="877" y="247"/>
                  </a:lnTo>
                  <a:lnTo>
                    <a:pt x="801" y="249"/>
                  </a:lnTo>
                  <a:lnTo>
                    <a:pt x="377" y="239"/>
                  </a:lnTo>
                  <a:lnTo>
                    <a:pt x="219" y="232"/>
                  </a:lnTo>
                  <a:lnTo>
                    <a:pt x="168" y="228"/>
                  </a:lnTo>
                  <a:lnTo>
                    <a:pt x="141" y="194"/>
                  </a:lnTo>
                  <a:lnTo>
                    <a:pt x="139" y="133"/>
                  </a:lnTo>
                  <a:lnTo>
                    <a:pt x="116" y="125"/>
                  </a:lnTo>
                  <a:lnTo>
                    <a:pt x="56" y="121"/>
                  </a:lnTo>
                  <a:lnTo>
                    <a:pt x="6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36" name="Freeform 19">
              <a:extLst>
                <a:ext uri="{FF2B5EF4-FFF2-40B4-BE49-F238E27FC236}">
                  <a16:creationId xmlns:a16="http://schemas.microsoft.com/office/drawing/2014/main" id="{FF928CF6-4E09-6CCD-9180-81D6F3C44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2865"/>
              <a:ext cx="259" cy="153"/>
            </a:xfrm>
            <a:custGeom>
              <a:avLst/>
              <a:gdLst>
                <a:gd name="T0" fmla="*/ 249 w 517"/>
                <a:gd name="T1" fmla="*/ 0 h 306"/>
                <a:gd name="T2" fmla="*/ 231 w 517"/>
                <a:gd name="T3" fmla="*/ 38 h 306"/>
                <a:gd name="T4" fmla="*/ 186 w 517"/>
                <a:gd name="T5" fmla="*/ 74 h 306"/>
                <a:gd name="T6" fmla="*/ 127 w 517"/>
                <a:gd name="T7" fmla="*/ 106 h 306"/>
                <a:gd name="T8" fmla="*/ 0 w 517"/>
                <a:gd name="T9" fmla="*/ 153 h 306"/>
                <a:gd name="T10" fmla="*/ 92 w 517"/>
                <a:gd name="T11" fmla="*/ 142 h 306"/>
                <a:gd name="T12" fmla="*/ 117 w 517"/>
                <a:gd name="T13" fmla="*/ 131 h 306"/>
                <a:gd name="T14" fmla="*/ 138 w 517"/>
                <a:gd name="T15" fmla="*/ 121 h 306"/>
                <a:gd name="T16" fmla="*/ 160 w 517"/>
                <a:gd name="T17" fmla="*/ 112 h 306"/>
                <a:gd name="T18" fmla="*/ 181 w 517"/>
                <a:gd name="T19" fmla="*/ 102 h 306"/>
                <a:gd name="T20" fmla="*/ 199 w 517"/>
                <a:gd name="T21" fmla="*/ 94 h 306"/>
                <a:gd name="T22" fmla="*/ 217 w 517"/>
                <a:gd name="T23" fmla="*/ 86 h 306"/>
                <a:gd name="T24" fmla="*/ 220 w 517"/>
                <a:gd name="T25" fmla="*/ 147 h 306"/>
                <a:gd name="T26" fmla="*/ 255 w 517"/>
                <a:gd name="T27" fmla="*/ 113 h 306"/>
                <a:gd name="T28" fmla="*/ 259 w 517"/>
                <a:gd name="T29" fmla="*/ 20 h 306"/>
                <a:gd name="T30" fmla="*/ 249 w 517"/>
                <a:gd name="T31" fmla="*/ 0 h 306"/>
                <a:gd name="T32" fmla="*/ 249 w 517"/>
                <a:gd name="T33" fmla="*/ 0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7" h="306">
                  <a:moveTo>
                    <a:pt x="498" y="0"/>
                  </a:moveTo>
                  <a:lnTo>
                    <a:pt x="461" y="76"/>
                  </a:lnTo>
                  <a:lnTo>
                    <a:pt x="372" y="147"/>
                  </a:lnTo>
                  <a:lnTo>
                    <a:pt x="254" y="211"/>
                  </a:lnTo>
                  <a:lnTo>
                    <a:pt x="0" y="306"/>
                  </a:lnTo>
                  <a:lnTo>
                    <a:pt x="184" y="283"/>
                  </a:lnTo>
                  <a:lnTo>
                    <a:pt x="233" y="261"/>
                  </a:lnTo>
                  <a:lnTo>
                    <a:pt x="275" y="242"/>
                  </a:lnTo>
                  <a:lnTo>
                    <a:pt x="319" y="223"/>
                  </a:lnTo>
                  <a:lnTo>
                    <a:pt x="361" y="204"/>
                  </a:lnTo>
                  <a:lnTo>
                    <a:pt x="397" y="187"/>
                  </a:lnTo>
                  <a:lnTo>
                    <a:pt x="433" y="171"/>
                  </a:lnTo>
                  <a:lnTo>
                    <a:pt x="439" y="293"/>
                  </a:lnTo>
                  <a:lnTo>
                    <a:pt x="509" y="226"/>
                  </a:lnTo>
                  <a:lnTo>
                    <a:pt x="517" y="4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37" name="Freeform 20">
              <a:extLst>
                <a:ext uri="{FF2B5EF4-FFF2-40B4-BE49-F238E27FC236}">
                  <a16:creationId xmlns:a16="http://schemas.microsoft.com/office/drawing/2014/main" id="{C9B6D326-5021-50B2-5B8E-A71047650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2620"/>
              <a:ext cx="1286" cy="203"/>
            </a:xfrm>
            <a:custGeom>
              <a:avLst/>
              <a:gdLst>
                <a:gd name="T0" fmla="*/ 1283 w 2570"/>
                <a:gd name="T1" fmla="*/ 154 h 405"/>
                <a:gd name="T2" fmla="*/ 1105 w 2570"/>
                <a:gd name="T3" fmla="*/ 201 h 405"/>
                <a:gd name="T4" fmla="*/ 1085 w 2570"/>
                <a:gd name="T5" fmla="*/ 203 h 405"/>
                <a:gd name="T6" fmla="*/ 676 w 2570"/>
                <a:gd name="T7" fmla="*/ 166 h 405"/>
                <a:gd name="T8" fmla="*/ 396 w 2570"/>
                <a:gd name="T9" fmla="*/ 130 h 405"/>
                <a:gd name="T10" fmla="*/ 264 w 2570"/>
                <a:gd name="T11" fmla="*/ 112 h 405"/>
                <a:gd name="T12" fmla="*/ 0 w 2570"/>
                <a:gd name="T13" fmla="*/ 81 h 405"/>
                <a:gd name="T14" fmla="*/ 19 w 2570"/>
                <a:gd name="T15" fmla="*/ 71 h 405"/>
                <a:gd name="T16" fmla="*/ 103 w 2570"/>
                <a:gd name="T17" fmla="*/ 52 h 405"/>
                <a:gd name="T18" fmla="*/ 175 w 2570"/>
                <a:gd name="T19" fmla="*/ 43 h 405"/>
                <a:gd name="T20" fmla="*/ 287 w 2570"/>
                <a:gd name="T21" fmla="*/ 28 h 405"/>
                <a:gd name="T22" fmla="*/ 468 w 2570"/>
                <a:gd name="T23" fmla="*/ 0 h 405"/>
                <a:gd name="T24" fmla="*/ 738 w 2570"/>
                <a:gd name="T25" fmla="*/ 13 h 405"/>
                <a:gd name="T26" fmla="*/ 1037 w 2570"/>
                <a:gd name="T27" fmla="*/ 39 h 405"/>
                <a:gd name="T28" fmla="*/ 1274 w 2570"/>
                <a:gd name="T29" fmla="*/ 64 h 405"/>
                <a:gd name="T30" fmla="*/ 1275 w 2570"/>
                <a:gd name="T31" fmla="*/ 89 h 405"/>
                <a:gd name="T32" fmla="*/ 1286 w 2570"/>
                <a:gd name="T33" fmla="*/ 109 h 405"/>
                <a:gd name="T34" fmla="*/ 1283 w 2570"/>
                <a:gd name="T35" fmla="*/ 154 h 405"/>
                <a:gd name="T36" fmla="*/ 1283 w 2570"/>
                <a:gd name="T37" fmla="*/ 154 h 4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70" h="405">
                  <a:moveTo>
                    <a:pt x="2564" y="308"/>
                  </a:moveTo>
                  <a:lnTo>
                    <a:pt x="2209" y="401"/>
                  </a:lnTo>
                  <a:lnTo>
                    <a:pt x="2169" y="405"/>
                  </a:lnTo>
                  <a:lnTo>
                    <a:pt x="1350" y="331"/>
                  </a:lnTo>
                  <a:lnTo>
                    <a:pt x="791" y="260"/>
                  </a:lnTo>
                  <a:lnTo>
                    <a:pt x="528" y="224"/>
                  </a:lnTo>
                  <a:lnTo>
                    <a:pt x="0" y="161"/>
                  </a:lnTo>
                  <a:lnTo>
                    <a:pt x="38" y="142"/>
                  </a:lnTo>
                  <a:lnTo>
                    <a:pt x="205" y="104"/>
                  </a:lnTo>
                  <a:lnTo>
                    <a:pt x="350" y="85"/>
                  </a:lnTo>
                  <a:lnTo>
                    <a:pt x="574" y="55"/>
                  </a:lnTo>
                  <a:lnTo>
                    <a:pt x="935" y="0"/>
                  </a:lnTo>
                  <a:lnTo>
                    <a:pt x="1475" y="26"/>
                  </a:lnTo>
                  <a:lnTo>
                    <a:pt x="2072" y="78"/>
                  </a:lnTo>
                  <a:lnTo>
                    <a:pt x="2547" y="127"/>
                  </a:lnTo>
                  <a:lnTo>
                    <a:pt x="2549" y="178"/>
                  </a:lnTo>
                  <a:lnTo>
                    <a:pt x="2570" y="218"/>
                  </a:lnTo>
                  <a:lnTo>
                    <a:pt x="2564" y="308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38" name="Freeform 21">
              <a:extLst>
                <a:ext uri="{FF2B5EF4-FFF2-40B4-BE49-F238E27FC236}">
                  <a16:creationId xmlns:a16="http://schemas.microsoft.com/office/drawing/2014/main" id="{DB8F1667-D3CC-F38F-6B7B-09437F440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2929"/>
              <a:ext cx="29" cy="60"/>
            </a:xfrm>
            <a:custGeom>
              <a:avLst/>
              <a:gdLst>
                <a:gd name="T0" fmla="*/ 21 w 57"/>
                <a:gd name="T1" fmla="*/ 0 h 120"/>
                <a:gd name="T2" fmla="*/ 9 w 57"/>
                <a:gd name="T3" fmla="*/ 27 h 120"/>
                <a:gd name="T4" fmla="*/ 0 w 57"/>
                <a:gd name="T5" fmla="*/ 60 h 120"/>
                <a:gd name="T6" fmla="*/ 16 w 57"/>
                <a:gd name="T7" fmla="*/ 38 h 120"/>
                <a:gd name="T8" fmla="*/ 29 w 57"/>
                <a:gd name="T9" fmla="*/ 17 h 120"/>
                <a:gd name="T10" fmla="*/ 21 w 57"/>
                <a:gd name="T11" fmla="*/ 0 h 120"/>
                <a:gd name="T12" fmla="*/ 21 w 5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120">
                  <a:moveTo>
                    <a:pt x="42" y="0"/>
                  </a:moveTo>
                  <a:lnTo>
                    <a:pt x="17" y="54"/>
                  </a:lnTo>
                  <a:lnTo>
                    <a:pt x="0" y="120"/>
                  </a:lnTo>
                  <a:lnTo>
                    <a:pt x="32" y="75"/>
                  </a:lnTo>
                  <a:lnTo>
                    <a:pt x="57" y="3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39" name="Freeform 22">
              <a:extLst>
                <a:ext uri="{FF2B5EF4-FFF2-40B4-BE49-F238E27FC236}">
                  <a16:creationId xmlns:a16="http://schemas.microsoft.com/office/drawing/2014/main" id="{61B0D4F6-786F-6E79-B8C3-11F217858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425"/>
              <a:ext cx="284" cy="281"/>
            </a:xfrm>
            <a:custGeom>
              <a:avLst/>
              <a:gdLst>
                <a:gd name="T0" fmla="*/ 272 w 569"/>
                <a:gd name="T1" fmla="*/ 37 h 563"/>
                <a:gd name="T2" fmla="*/ 284 w 569"/>
                <a:gd name="T3" fmla="*/ 28 h 563"/>
                <a:gd name="T4" fmla="*/ 281 w 569"/>
                <a:gd name="T5" fmla="*/ 7 h 563"/>
                <a:gd name="T6" fmla="*/ 262 w 569"/>
                <a:gd name="T7" fmla="*/ 0 h 563"/>
                <a:gd name="T8" fmla="*/ 253 w 569"/>
                <a:gd name="T9" fmla="*/ 11 h 563"/>
                <a:gd name="T10" fmla="*/ 249 w 569"/>
                <a:gd name="T11" fmla="*/ 29 h 563"/>
                <a:gd name="T12" fmla="*/ 204 w 569"/>
                <a:gd name="T13" fmla="*/ 72 h 563"/>
                <a:gd name="T14" fmla="*/ 24 w 569"/>
                <a:gd name="T15" fmla="*/ 228 h 563"/>
                <a:gd name="T16" fmla="*/ 12 w 569"/>
                <a:gd name="T17" fmla="*/ 239 h 563"/>
                <a:gd name="T18" fmla="*/ 0 w 569"/>
                <a:gd name="T19" fmla="*/ 281 h 563"/>
                <a:gd name="T20" fmla="*/ 10 w 569"/>
                <a:gd name="T21" fmla="*/ 281 h 563"/>
                <a:gd name="T22" fmla="*/ 46 w 569"/>
                <a:gd name="T23" fmla="*/ 251 h 563"/>
                <a:gd name="T24" fmla="*/ 264 w 569"/>
                <a:gd name="T25" fmla="*/ 46 h 563"/>
                <a:gd name="T26" fmla="*/ 272 w 569"/>
                <a:gd name="T27" fmla="*/ 37 h 563"/>
                <a:gd name="T28" fmla="*/ 272 w 569"/>
                <a:gd name="T29" fmla="*/ 37 h 5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9" h="563">
                  <a:moveTo>
                    <a:pt x="544" y="74"/>
                  </a:moveTo>
                  <a:lnTo>
                    <a:pt x="569" y="57"/>
                  </a:lnTo>
                  <a:lnTo>
                    <a:pt x="563" y="14"/>
                  </a:lnTo>
                  <a:lnTo>
                    <a:pt x="525" y="0"/>
                  </a:lnTo>
                  <a:lnTo>
                    <a:pt x="506" y="23"/>
                  </a:lnTo>
                  <a:lnTo>
                    <a:pt x="498" y="59"/>
                  </a:lnTo>
                  <a:lnTo>
                    <a:pt x="409" y="145"/>
                  </a:lnTo>
                  <a:lnTo>
                    <a:pt x="48" y="456"/>
                  </a:lnTo>
                  <a:lnTo>
                    <a:pt x="25" y="479"/>
                  </a:lnTo>
                  <a:lnTo>
                    <a:pt x="0" y="563"/>
                  </a:lnTo>
                  <a:lnTo>
                    <a:pt x="21" y="563"/>
                  </a:lnTo>
                  <a:lnTo>
                    <a:pt x="92" y="502"/>
                  </a:lnTo>
                  <a:lnTo>
                    <a:pt x="529" y="93"/>
                  </a:lnTo>
                  <a:lnTo>
                    <a:pt x="544" y="74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40" name="Freeform 23">
              <a:extLst>
                <a:ext uri="{FF2B5EF4-FFF2-40B4-BE49-F238E27FC236}">
                  <a16:creationId xmlns:a16="http://schemas.microsoft.com/office/drawing/2014/main" id="{608A39E5-14D7-C6D0-16F5-9B9986156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830"/>
              <a:ext cx="681" cy="713"/>
            </a:xfrm>
            <a:custGeom>
              <a:avLst/>
              <a:gdLst>
                <a:gd name="T0" fmla="*/ 48 w 1361"/>
                <a:gd name="T1" fmla="*/ 0 h 1428"/>
                <a:gd name="T2" fmla="*/ 270 w 1361"/>
                <a:gd name="T3" fmla="*/ 37 h 1428"/>
                <a:gd name="T4" fmla="*/ 282 w 1361"/>
                <a:gd name="T5" fmla="*/ 47 h 1428"/>
                <a:gd name="T6" fmla="*/ 616 w 1361"/>
                <a:gd name="T7" fmla="*/ 581 h 1428"/>
                <a:gd name="T8" fmla="*/ 681 w 1361"/>
                <a:gd name="T9" fmla="*/ 688 h 1428"/>
                <a:gd name="T10" fmla="*/ 656 w 1361"/>
                <a:gd name="T11" fmla="*/ 706 h 1428"/>
                <a:gd name="T12" fmla="*/ 639 w 1361"/>
                <a:gd name="T13" fmla="*/ 713 h 1428"/>
                <a:gd name="T14" fmla="*/ 616 w 1361"/>
                <a:gd name="T15" fmla="*/ 709 h 1428"/>
                <a:gd name="T16" fmla="*/ 455 w 1361"/>
                <a:gd name="T17" fmla="*/ 646 h 1428"/>
                <a:gd name="T18" fmla="*/ 425 w 1361"/>
                <a:gd name="T19" fmla="*/ 637 h 1428"/>
                <a:gd name="T20" fmla="*/ 415 w 1361"/>
                <a:gd name="T21" fmla="*/ 637 h 1428"/>
                <a:gd name="T22" fmla="*/ 361 w 1361"/>
                <a:gd name="T23" fmla="*/ 661 h 1428"/>
                <a:gd name="T24" fmla="*/ 344 w 1361"/>
                <a:gd name="T25" fmla="*/ 639 h 1428"/>
                <a:gd name="T26" fmla="*/ 222 w 1361"/>
                <a:gd name="T27" fmla="*/ 392 h 1428"/>
                <a:gd name="T28" fmla="*/ 184 w 1361"/>
                <a:gd name="T29" fmla="*/ 333 h 1428"/>
                <a:gd name="T30" fmla="*/ 121 w 1361"/>
                <a:gd name="T31" fmla="*/ 235 h 1428"/>
                <a:gd name="T32" fmla="*/ 16 w 1361"/>
                <a:gd name="T33" fmla="*/ 61 h 1428"/>
                <a:gd name="T34" fmla="*/ 0 w 1361"/>
                <a:gd name="T35" fmla="*/ 33 h 1428"/>
                <a:gd name="T36" fmla="*/ 52 w 1361"/>
                <a:gd name="T37" fmla="*/ 32 h 1428"/>
                <a:gd name="T38" fmla="*/ 48 w 1361"/>
                <a:gd name="T39" fmla="*/ 0 h 1428"/>
                <a:gd name="T40" fmla="*/ 48 w 1361"/>
                <a:gd name="T41" fmla="*/ 0 h 14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61" h="1428">
                  <a:moveTo>
                    <a:pt x="95" y="0"/>
                  </a:moveTo>
                  <a:lnTo>
                    <a:pt x="540" y="75"/>
                  </a:lnTo>
                  <a:lnTo>
                    <a:pt x="563" y="94"/>
                  </a:lnTo>
                  <a:lnTo>
                    <a:pt x="1232" y="1164"/>
                  </a:lnTo>
                  <a:lnTo>
                    <a:pt x="1361" y="1377"/>
                  </a:lnTo>
                  <a:lnTo>
                    <a:pt x="1312" y="1413"/>
                  </a:lnTo>
                  <a:lnTo>
                    <a:pt x="1277" y="1428"/>
                  </a:lnTo>
                  <a:lnTo>
                    <a:pt x="1232" y="1420"/>
                  </a:lnTo>
                  <a:lnTo>
                    <a:pt x="909" y="1293"/>
                  </a:lnTo>
                  <a:lnTo>
                    <a:pt x="850" y="1276"/>
                  </a:lnTo>
                  <a:lnTo>
                    <a:pt x="829" y="1276"/>
                  </a:lnTo>
                  <a:lnTo>
                    <a:pt x="722" y="1323"/>
                  </a:lnTo>
                  <a:lnTo>
                    <a:pt x="688" y="1280"/>
                  </a:lnTo>
                  <a:lnTo>
                    <a:pt x="443" y="785"/>
                  </a:lnTo>
                  <a:lnTo>
                    <a:pt x="367" y="666"/>
                  </a:lnTo>
                  <a:lnTo>
                    <a:pt x="241" y="470"/>
                  </a:lnTo>
                  <a:lnTo>
                    <a:pt x="32" y="122"/>
                  </a:lnTo>
                  <a:lnTo>
                    <a:pt x="0" y="67"/>
                  </a:lnTo>
                  <a:lnTo>
                    <a:pt x="103" y="6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41" name="Freeform 24">
              <a:extLst>
                <a:ext uri="{FF2B5EF4-FFF2-40B4-BE49-F238E27FC236}">
                  <a16:creationId xmlns:a16="http://schemas.microsoft.com/office/drawing/2014/main" id="{5638D72A-A8DF-3103-4F7F-2F2AF23C1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1730"/>
              <a:ext cx="1615" cy="1046"/>
            </a:xfrm>
            <a:custGeom>
              <a:avLst/>
              <a:gdLst>
                <a:gd name="T0" fmla="*/ 1227 w 3229"/>
                <a:gd name="T1" fmla="*/ 22 h 2092"/>
                <a:gd name="T2" fmla="*/ 1311 w 3229"/>
                <a:gd name="T3" fmla="*/ 68 h 2092"/>
                <a:gd name="T4" fmla="*/ 1458 w 3229"/>
                <a:gd name="T5" fmla="*/ 144 h 2092"/>
                <a:gd name="T6" fmla="*/ 1591 w 3229"/>
                <a:gd name="T7" fmla="*/ 267 h 2092"/>
                <a:gd name="T8" fmla="*/ 1586 w 3229"/>
                <a:gd name="T9" fmla="*/ 361 h 2092"/>
                <a:gd name="T10" fmla="*/ 1615 w 3229"/>
                <a:gd name="T11" fmla="*/ 463 h 2092"/>
                <a:gd name="T12" fmla="*/ 1609 w 3229"/>
                <a:gd name="T13" fmla="*/ 607 h 2092"/>
                <a:gd name="T14" fmla="*/ 1600 w 3229"/>
                <a:gd name="T15" fmla="*/ 752 h 2092"/>
                <a:gd name="T16" fmla="*/ 1569 w 3229"/>
                <a:gd name="T17" fmla="*/ 869 h 2092"/>
                <a:gd name="T18" fmla="*/ 1585 w 3229"/>
                <a:gd name="T19" fmla="*/ 1046 h 2092"/>
                <a:gd name="T20" fmla="*/ 1503 w 3229"/>
                <a:gd name="T21" fmla="*/ 1031 h 2092"/>
                <a:gd name="T22" fmla="*/ 1461 w 3229"/>
                <a:gd name="T23" fmla="*/ 981 h 2092"/>
                <a:gd name="T24" fmla="*/ 1427 w 3229"/>
                <a:gd name="T25" fmla="*/ 968 h 2092"/>
                <a:gd name="T26" fmla="*/ 1403 w 3229"/>
                <a:gd name="T27" fmla="*/ 980 h 2092"/>
                <a:gd name="T28" fmla="*/ 1379 w 3229"/>
                <a:gd name="T29" fmla="*/ 926 h 2092"/>
                <a:gd name="T30" fmla="*/ 1315 w 3229"/>
                <a:gd name="T31" fmla="*/ 814 h 2092"/>
                <a:gd name="T32" fmla="*/ 1206 w 3229"/>
                <a:gd name="T33" fmla="*/ 810 h 2092"/>
                <a:gd name="T34" fmla="*/ 1153 w 3229"/>
                <a:gd name="T35" fmla="*/ 874 h 2092"/>
                <a:gd name="T36" fmla="*/ 962 w 3229"/>
                <a:gd name="T37" fmla="*/ 911 h 2092"/>
                <a:gd name="T38" fmla="*/ 897 w 3229"/>
                <a:gd name="T39" fmla="*/ 792 h 2092"/>
                <a:gd name="T40" fmla="*/ 768 w 3229"/>
                <a:gd name="T41" fmla="*/ 786 h 2092"/>
                <a:gd name="T42" fmla="*/ 686 w 3229"/>
                <a:gd name="T43" fmla="*/ 750 h 2092"/>
                <a:gd name="T44" fmla="*/ 668 w 3229"/>
                <a:gd name="T45" fmla="*/ 733 h 2092"/>
                <a:gd name="T46" fmla="*/ 679 w 3229"/>
                <a:gd name="T47" fmla="*/ 706 h 2092"/>
                <a:gd name="T48" fmla="*/ 653 w 3229"/>
                <a:gd name="T49" fmla="*/ 709 h 2092"/>
                <a:gd name="T50" fmla="*/ 593 w 3229"/>
                <a:gd name="T51" fmla="*/ 769 h 2092"/>
                <a:gd name="T52" fmla="*/ 482 w 3229"/>
                <a:gd name="T53" fmla="*/ 828 h 2092"/>
                <a:gd name="T54" fmla="*/ 411 w 3229"/>
                <a:gd name="T55" fmla="*/ 912 h 2092"/>
                <a:gd name="T56" fmla="*/ 0 w 3229"/>
                <a:gd name="T57" fmla="*/ 883 h 2092"/>
                <a:gd name="T58" fmla="*/ 121 w 3229"/>
                <a:gd name="T59" fmla="*/ 775 h 2092"/>
                <a:gd name="T60" fmla="*/ 270 w 3229"/>
                <a:gd name="T61" fmla="*/ 805 h 2092"/>
                <a:gd name="T62" fmla="*/ 221 w 3229"/>
                <a:gd name="T63" fmla="*/ 681 h 2092"/>
                <a:gd name="T64" fmla="*/ 394 w 3229"/>
                <a:gd name="T65" fmla="*/ 585 h 2092"/>
                <a:gd name="T66" fmla="*/ 513 w 3229"/>
                <a:gd name="T67" fmla="*/ 433 h 2092"/>
                <a:gd name="T68" fmla="*/ 540 w 3229"/>
                <a:gd name="T69" fmla="*/ 329 h 2092"/>
                <a:gd name="T70" fmla="*/ 618 w 3229"/>
                <a:gd name="T71" fmla="*/ 166 h 2092"/>
                <a:gd name="T72" fmla="*/ 877 w 3229"/>
                <a:gd name="T73" fmla="*/ 285 h 2092"/>
                <a:gd name="T74" fmla="*/ 879 w 3229"/>
                <a:gd name="T75" fmla="*/ 517 h 2092"/>
                <a:gd name="T76" fmla="*/ 857 w 3229"/>
                <a:gd name="T77" fmla="*/ 789 h 2092"/>
                <a:gd name="T78" fmla="*/ 972 w 3229"/>
                <a:gd name="T79" fmla="*/ 784 h 2092"/>
                <a:gd name="T80" fmla="*/ 997 w 3229"/>
                <a:gd name="T81" fmla="*/ 580 h 2092"/>
                <a:gd name="T82" fmla="*/ 1086 w 3229"/>
                <a:gd name="T83" fmla="*/ 194 h 2092"/>
                <a:gd name="T84" fmla="*/ 1145 w 3229"/>
                <a:gd name="T85" fmla="*/ 8 h 20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29" h="2092">
                  <a:moveTo>
                    <a:pt x="2311" y="0"/>
                  </a:moveTo>
                  <a:lnTo>
                    <a:pt x="2372" y="36"/>
                  </a:lnTo>
                  <a:lnTo>
                    <a:pt x="2454" y="44"/>
                  </a:lnTo>
                  <a:lnTo>
                    <a:pt x="2501" y="49"/>
                  </a:lnTo>
                  <a:lnTo>
                    <a:pt x="2541" y="70"/>
                  </a:lnTo>
                  <a:lnTo>
                    <a:pt x="2621" y="135"/>
                  </a:lnTo>
                  <a:lnTo>
                    <a:pt x="2690" y="205"/>
                  </a:lnTo>
                  <a:lnTo>
                    <a:pt x="2800" y="243"/>
                  </a:lnTo>
                  <a:lnTo>
                    <a:pt x="2916" y="287"/>
                  </a:lnTo>
                  <a:lnTo>
                    <a:pt x="2958" y="315"/>
                  </a:lnTo>
                  <a:lnTo>
                    <a:pt x="3112" y="462"/>
                  </a:lnTo>
                  <a:lnTo>
                    <a:pt x="3182" y="534"/>
                  </a:lnTo>
                  <a:lnTo>
                    <a:pt x="3182" y="580"/>
                  </a:lnTo>
                  <a:lnTo>
                    <a:pt x="3174" y="637"/>
                  </a:lnTo>
                  <a:lnTo>
                    <a:pt x="3171" y="722"/>
                  </a:lnTo>
                  <a:lnTo>
                    <a:pt x="3167" y="876"/>
                  </a:lnTo>
                  <a:lnTo>
                    <a:pt x="3205" y="897"/>
                  </a:lnTo>
                  <a:lnTo>
                    <a:pt x="3229" y="926"/>
                  </a:lnTo>
                  <a:lnTo>
                    <a:pt x="3222" y="964"/>
                  </a:lnTo>
                  <a:lnTo>
                    <a:pt x="3199" y="1017"/>
                  </a:lnTo>
                  <a:lnTo>
                    <a:pt x="3218" y="1213"/>
                  </a:lnTo>
                  <a:lnTo>
                    <a:pt x="3226" y="1323"/>
                  </a:lnTo>
                  <a:lnTo>
                    <a:pt x="3205" y="1437"/>
                  </a:lnTo>
                  <a:lnTo>
                    <a:pt x="3199" y="1503"/>
                  </a:lnTo>
                  <a:lnTo>
                    <a:pt x="3199" y="1538"/>
                  </a:lnTo>
                  <a:lnTo>
                    <a:pt x="3172" y="1608"/>
                  </a:lnTo>
                  <a:lnTo>
                    <a:pt x="3138" y="1737"/>
                  </a:lnTo>
                  <a:lnTo>
                    <a:pt x="3110" y="1785"/>
                  </a:lnTo>
                  <a:lnTo>
                    <a:pt x="3133" y="1901"/>
                  </a:lnTo>
                  <a:lnTo>
                    <a:pt x="3169" y="2092"/>
                  </a:lnTo>
                  <a:lnTo>
                    <a:pt x="3142" y="2070"/>
                  </a:lnTo>
                  <a:lnTo>
                    <a:pt x="3079" y="2064"/>
                  </a:lnTo>
                  <a:lnTo>
                    <a:pt x="3005" y="2062"/>
                  </a:lnTo>
                  <a:lnTo>
                    <a:pt x="2999" y="2028"/>
                  </a:lnTo>
                  <a:lnTo>
                    <a:pt x="2956" y="1992"/>
                  </a:lnTo>
                  <a:lnTo>
                    <a:pt x="2922" y="1961"/>
                  </a:lnTo>
                  <a:lnTo>
                    <a:pt x="2906" y="1956"/>
                  </a:lnTo>
                  <a:lnTo>
                    <a:pt x="2870" y="1954"/>
                  </a:lnTo>
                  <a:lnTo>
                    <a:pt x="2853" y="1935"/>
                  </a:lnTo>
                  <a:lnTo>
                    <a:pt x="2832" y="1944"/>
                  </a:lnTo>
                  <a:lnTo>
                    <a:pt x="2817" y="1969"/>
                  </a:lnTo>
                  <a:lnTo>
                    <a:pt x="2806" y="1959"/>
                  </a:lnTo>
                  <a:lnTo>
                    <a:pt x="2798" y="1931"/>
                  </a:lnTo>
                  <a:lnTo>
                    <a:pt x="2758" y="1902"/>
                  </a:lnTo>
                  <a:lnTo>
                    <a:pt x="2758" y="1851"/>
                  </a:lnTo>
                  <a:lnTo>
                    <a:pt x="2707" y="1728"/>
                  </a:lnTo>
                  <a:lnTo>
                    <a:pt x="2648" y="1638"/>
                  </a:lnTo>
                  <a:lnTo>
                    <a:pt x="2629" y="1627"/>
                  </a:lnTo>
                  <a:lnTo>
                    <a:pt x="2536" y="1615"/>
                  </a:lnTo>
                  <a:lnTo>
                    <a:pt x="2450" y="1612"/>
                  </a:lnTo>
                  <a:lnTo>
                    <a:pt x="2412" y="1619"/>
                  </a:lnTo>
                  <a:lnTo>
                    <a:pt x="2378" y="1636"/>
                  </a:lnTo>
                  <a:lnTo>
                    <a:pt x="2347" y="1684"/>
                  </a:lnTo>
                  <a:lnTo>
                    <a:pt x="2306" y="1748"/>
                  </a:lnTo>
                  <a:lnTo>
                    <a:pt x="2271" y="1825"/>
                  </a:lnTo>
                  <a:lnTo>
                    <a:pt x="2007" y="1819"/>
                  </a:lnTo>
                  <a:lnTo>
                    <a:pt x="1924" y="1821"/>
                  </a:lnTo>
                  <a:lnTo>
                    <a:pt x="1906" y="1731"/>
                  </a:lnTo>
                  <a:lnTo>
                    <a:pt x="1887" y="1672"/>
                  </a:lnTo>
                  <a:lnTo>
                    <a:pt x="1794" y="1583"/>
                  </a:lnTo>
                  <a:lnTo>
                    <a:pt x="1728" y="1583"/>
                  </a:lnTo>
                  <a:lnTo>
                    <a:pt x="1623" y="1587"/>
                  </a:lnTo>
                  <a:lnTo>
                    <a:pt x="1536" y="1572"/>
                  </a:lnTo>
                  <a:lnTo>
                    <a:pt x="1460" y="1553"/>
                  </a:lnTo>
                  <a:lnTo>
                    <a:pt x="1401" y="1517"/>
                  </a:lnTo>
                  <a:lnTo>
                    <a:pt x="1372" y="1500"/>
                  </a:lnTo>
                  <a:lnTo>
                    <a:pt x="1349" y="1492"/>
                  </a:lnTo>
                  <a:lnTo>
                    <a:pt x="1304" y="1507"/>
                  </a:lnTo>
                  <a:lnTo>
                    <a:pt x="1336" y="1465"/>
                  </a:lnTo>
                  <a:lnTo>
                    <a:pt x="1355" y="1456"/>
                  </a:lnTo>
                  <a:lnTo>
                    <a:pt x="1357" y="1427"/>
                  </a:lnTo>
                  <a:lnTo>
                    <a:pt x="1357" y="1412"/>
                  </a:lnTo>
                  <a:lnTo>
                    <a:pt x="1332" y="1393"/>
                  </a:lnTo>
                  <a:lnTo>
                    <a:pt x="1311" y="1401"/>
                  </a:lnTo>
                  <a:lnTo>
                    <a:pt x="1306" y="1418"/>
                  </a:lnTo>
                  <a:lnTo>
                    <a:pt x="1300" y="1444"/>
                  </a:lnTo>
                  <a:lnTo>
                    <a:pt x="1213" y="1526"/>
                  </a:lnTo>
                  <a:lnTo>
                    <a:pt x="1186" y="1538"/>
                  </a:lnTo>
                  <a:lnTo>
                    <a:pt x="1099" y="1551"/>
                  </a:lnTo>
                  <a:lnTo>
                    <a:pt x="1030" y="1598"/>
                  </a:lnTo>
                  <a:lnTo>
                    <a:pt x="964" y="1655"/>
                  </a:lnTo>
                  <a:lnTo>
                    <a:pt x="920" y="1695"/>
                  </a:lnTo>
                  <a:lnTo>
                    <a:pt x="891" y="1779"/>
                  </a:lnTo>
                  <a:lnTo>
                    <a:pt x="821" y="1823"/>
                  </a:lnTo>
                  <a:lnTo>
                    <a:pt x="173" y="1792"/>
                  </a:lnTo>
                  <a:lnTo>
                    <a:pt x="104" y="1792"/>
                  </a:lnTo>
                  <a:lnTo>
                    <a:pt x="0" y="1766"/>
                  </a:lnTo>
                  <a:lnTo>
                    <a:pt x="184" y="1758"/>
                  </a:lnTo>
                  <a:lnTo>
                    <a:pt x="235" y="1701"/>
                  </a:lnTo>
                  <a:lnTo>
                    <a:pt x="241" y="1549"/>
                  </a:lnTo>
                  <a:lnTo>
                    <a:pt x="395" y="1604"/>
                  </a:lnTo>
                  <a:lnTo>
                    <a:pt x="485" y="1627"/>
                  </a:lnTo>
                  <a:lnTo>
                    <a:pt x="540" y="1610"/>
                  </a:lnTo>
                  <a:lnTo>
                    <a:pt x="570" y="1568"/>
                  </a:lnTo>
                  <a:lnTo>
                    <a:pt x="561" y="1545"/>
                  </a:lnTo>
                  <a:lnTo>
                    <a:pt x="441" y="1361"/>
                  </a:lnTo>
                  <a:lnTo>
                    <a:pt x="619" y="1387"/>
                  </a:lnTo>
                  <a:lnTo>
                    <a:pt x="724" y="1283"/>
                  </a:lnTo>
                  <a:lnTo>
                    <a:pt x="787" y="1169"/>
                  </a:lnTo>
                  <a:lnTo>
                    <a:pt x="853" y="1100"/>
                  </a:lnTo>
                  <a:lnTo>
                    <a:pt x="918" y="1045"/>
                  </a:lnTo>
                  <a:lnTo>
                    <a:pt x="1026" y="865"/>
                  </a:lnTo>
                  <a:lnTo>
                    <a:pt x="1066" y="830"/>
                  </a:lnTo>
                  <a:lnTo>
                    <a:pt x="1078" y="760"/>
                  </a:lnTo>
                  <a:lnTo>
                    <a:pt x="1080" y="658"/>
                  </a:lnTo>
                  <a:lnTo>
                    <a:pt x="1083" y="450"/>
                  </a:lnTo>
                  <a:lnTo>
                    <a:pt x="1119" y="359"/>
                  </a:lnTo>
                  <a:lnTo>
                    <a:pt x="1235" y="331"/>
                  </a:lnTo>
                  <a:lnTo>
                    <a:pt x="1502" y="410"/>
                  </a:lnTo>
                  <a:lnTo>
                    <a:pt x="1732" y="357"/>
                  </a:lnTo>
                  <a:lnTo>
                    <a:pt x="1754" y="570"/>
                  </a:lnTo>
                  <a:lnTo>
                    <a:pt x="1777" y="775"/>
                  </a:lnTo>
                  <a:lnTo>
                    <a:pt x="1771" y="901"/>
                  </a:lnTo>
                  <a:lnTo>
                    <a:pt x="1758" y="1034"/>
                  </a:lnTo>
                  <a:lnTo>
                    <a:pt x="1726" y="1230"/>
                  </a:lnTo>
                  <a:lnTo>
                    <a:pt x="1714" y="1460"/>
                  </a:lnTo>
                  <a:lnTo>
                    <a:pt x="1713" y="1577"/>
                  </a:lnTo>
                  <a:lnTo>
                    <a:pt x="1733" y="1577"/>
                  </a:lnTo>
                  <a:lnTo>
                    <a:pt x="1847" y="1574"/>
                  </a:lnTo>
                  <a:lnTo>
                    <a:pt x="1944" y="1568"/>
                  </a:lnTo>
                  <a:lnTo>
                    <a:pt x="1960" y="1568"/>
                  </a:lnTo>
                  <a:lnTo>
                    <a:pt x="1960" y="1403"/>
                  </a:lnTo>
                  <a:lnTo>
                    <a:pt x="1994" y="1159"/>
                  </a:lnTo>
                  <a:lnTo>
                    <a:pt x="2036" y="897"/>
                  </a:lnTo>
                  <a:lnTo>
                    <a:pt x="2079" y="688"/>
                  </a:lnTo>
                  <a:lnTo>
                    <a:pt x="2171" y="388"/>
                  </a:lnTo>
                  <a:lnTo>
                    <a:pt x="2256" y="173"/>
                  </a:lnTo>
                  <a:lnTo>
                    <a:pt x="2271" y="84"/>
                  </a:lnTo>
                  <a:lnTo>
                    <a:pt x="2290" y="15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42" name="Freeform 25">
              <a:extLst>
                <a:ext uri="{FF2B5EF4-FFF2-40B4-BE49-F238E27FC236}">
                  <a16:creationId xmlns:a16="http://schemas.microsoft.com/office/drawing/2014/main" id="{1F157932-FFDA-1F6C-2D18-EAF481BD6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77"/>
              <a:ext cx="446" cy="257"/>
            </a:xfrm>
            <a:custGeom>
              <a:avLst/>
              <a:gdLst>
                <a:gd name="T0" fmla="*/ 384 w 893"/>
                <a:gd name="T1" fmla="*/ 51 h 515"/>
                <a:gd name="T2" fmla="*/ 307 w 893"/>
                <a:gd name="T3" fmla="*/ 37 h 515"/>
                <a:gd name="T4" fmla="*/ 292 w 893"/>
                <a:gd name="T5" fmla="*/ 33 h 515"/>
                <a:gd name="T6" fmla="*/ 261 w 893"/>
                <a:gd name="T7" fmla="*/ 17 h 515"/>
                <a:gd name="T8" fmla="*/ 237 w 893"/>
                <a:gd name="T9" fmla="*/ 0 h 515"/>
                <a:gd name="T10" fmla="*/ 222 w 893"/>
                <a:gd name="T11" fmla="*/ 1 h 515"/>
                <a:gd name="T12" fmla="*/ 210 w 893"/>
                <a:gd name="T13" fmla="*/ 7 h 515"/>
                <a:gd name="T14" fmla="*/ 197 w 893"/>
                <a:gd name="T15" fmla="*/ 11 h 515"/>
                <a:gd name="T16" fmla="*/ 177 w 893"/>
                <a:gd name="T17" fmla="*/ 15 h 515"/>
                <a:gd name="T18" fmla="*/ 112 w 893"/>
                <a:gd name="T19" fmla="*/ 28 h 515"/>
                <a:gd name="T20" fmla="*/ 96 w 893"/>
                <a:gd name="T21" fmla="*/ 36 h 515"/>
                <a:gd name="T22" fmla="*/ 77 w 893"/>
                <a:gd name="T23" fmla="*/ 48 h 515"/>
                <a:gd name="T24" fmla="*/ 34 w 893"/>
                <a:gd name="T25" fmla="*/ 80 h 515"/>
                <a:gd name="T26" fmla="*/ 21 w 893"/>
                <a:gd name="T27" fmla="*/ 91 h 515"/>
                <a:gd name="T28" fmla="*/ 15 w 893"/>
                <a:gd name="T29" fmla="*/ 100 h 515"/>
                <a:gd name="T30" fmla="*/ 9 w 893"/>
                <a:gd name="T31" fmla="*/ 116 h 515"/>
                <a:gd name="T32" fmla="*/ 2 w 893"/>
                <a:gd name="T33" fmla="*/ 128 h 515"/>
                <a:gd name="T34" fmla="*/ 0 w 893"/>
                <a:gd name="T35" fmla="*/ 144 h 515"/>
                <a:gd name="T36" fmla="*/ 7 w 893"/>
                <a:gd name="T37" fmla="*/ 155 h 515"/>
                <a:gd name="T38" fmla="*/ 16 w 893"/>
                <a:gd name="T39" fmla="*/ 160 h 515"/>
                <a:gd name="T40" fmla="*/ 38 w 893"/>
                <a:gd name="T41" fmla="*/ 157 h 515"/>
                <a:gd name="T42" fmla="*/ 39 w 893"/>
                <a:gd name="T43" fmla="*/ 177 h 515"/>
                <a:gd name="T44" fmla="*/ 46 w 893"/>
                <a:gd name="T45" fmla="*/ 191 h 515"/>
                <a:gd name="T46" fmla="*/ 66 w 893"/>
                <a:gd name="T47" fmla="*/ 196 h 515"/>
                <a:gd name="T48" fmla="*/ 93 w 893"/>
                <a:gd name="T49" fmla="*/ 193 h 515"/>
                <a:gd name="T50" fmla="*/ 92 w 893"/>
                <a:gd name="T51" fmla="*/ 212 h 515"/>
                <a:gd name="T52" fmla="*/ 96 w 893"/>
                <a:gd name="T53" fmla="*/ 226 h 515"/>
                <a:gd name="T54" fmla="*/ 105 w 893"/>
                <a:gd name="T55" fmla="*/ 233 h 515"/>
                <a:gd name="T56" fmla="*/ 125 w 893"/>
                <a:gd name="T57" fmla="*/ 236 h 515"/>
                <a:gd name="T58" fmla="*/ 127 w 893"/>
                <a:gd name="T59" fmla="*/ 251 h 515"/>
                <a:gd name="T60" fmla="*/ 139 w 893"/>
                <a:gd name="T61" fmla="*/ 256 h 515"/>
                <a:gd name="T62" fmla="*/ 270 w 893"/>
                <a:gd name="T63" fmla="*/ 257 h 515"/>
                <a:gd name="T64" fmla="*/ 313 w 893"/>
                <a:gd name="T65" fmla="*/ 252 h 515"/>
                <a:gd name="T66" fmla="*/ 373 w 893"/>
                <a:gd name="T67" fmla="*/ 241 h 515"/>
                <a:gd name="T68" fmla="*/ 379 w 893"/>
                <a:gd name="T69" fmla="*/ 232 h 515"/>
                <a:gd name="T70" fmla="*/ 375 w 893"/>
                <a:gd name="T71" fmla="*/ 202 h 515"/>
                <a:gd name="T72" fmla="*/ 377 w 893"/>
                <a:gd name="T73" fmla="*/ 187 h 515"/>
                <a:gd name="T74" fmla="*/ 385 w 893"/>
                <a:gd name="T75" fmla="*/ 162 h 515"/>
                <a:gd name="T76" fmla="*/ 446 w 893"/>
                <a:gd name="T77" fmla="*/ 163 h 515"/>
                <a:gd name="T78" fmla="*/ 444 w 893"/>
                <a:gd name="T79" fmla="*/ 111 h 515"/>
                <a:gd name="T80" fmla="*/ 431 w 893"/>
                <a:gd name="T81" fmla="*/ 81 h 515"/>
                <a:gd name="T82" fmla="*/ 404 w 893"/>
                <a:gd name="T83" fmla="*/ 60 h 515"/>
                <a:gd name="T84" fmla="*/ 384 w 893"/>
                <a:gd name="T85" fmla="*/ 51 h 515"/>
                <a:gd name="T86" fmla="*/ 384 w 893"/>
                <a:gd name="T87" fmla="*/ 51 h 5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93" h="515">
                  <a:moveTo>
                    <a:pt x="769" y="102"/>
                  </a:moveTo>
                  <a:lnTo>
                    <a:pt x="614" y="74"/>
                  </a:lnTo>
                  <a:lnTo>
                    <a:pt x="585" y="66"/>
                  </a:lnTo>
                  <a:lnTo>
                    <a:pt x="522" y="34"/>
                  </a:lnTo>
                  <a:lnTo>
                    <a:pt x="475" y="0"/>
                  </a:lnTo>
                  <a:lnTo>
                    <a:pt x="444" y="2"/>
                  </a:lnTo>
                  <a:lnTo>
                    <a:pt x="420" y="15"/>
                  </a:lnTo>
                  <a:lnTo>
                    <a:pt x="395" y="23"/>
                  </a:lnTo>
                  <a:lnTo>
                    <a:pt x="355" y="30"/>
                  </a:lnTo>
                  <a:lnTo>
                    <a:pt x="224" y="57"/>
                  </a:lnTo>
                  <a:lnTo>
                    <a:pt x="192" y="72"/>
                  </a:lnTo>
                  <a:lnTo>
                    <a:pt x="155" y="97"/>
                  </a:lnTo>
                  <a:lnTo>
                    <a:pt x="68" y="161"/>
                  </a:lnTo>
                  <a:lnTo>
                    <a:pt x="43" y="182"/>
                  </a:lnTo>
                  <a:lnTo>
                    <a:pt x="30" y="201"/>
                  </a:lnTo>
                  <a:lnTo>
                    <a:pt x="19" y="232"/>
                  </a:lnTo>
                  <a:lnTo>
                    <a:pt x="5" y="256"/>
                  </a:lnTo>
                  <a:lnTo>
                    <a:pt x="0" y="289"/>
                  </a:lnTo>
                  <a:lnTo>
                    <a:pt x="15" y="310"/>
                  </a:lnTo>
                  <a:lnTo>
                    <a:pt x="32" y="321"/>
                  </a:lnTo>
                  <a:lnTo>
                    <a:pt x="77" y="315"/>
                  </a:lnTo>
                  <a:lnTo>
                    <a:pt x="79" y="355"/>
                  </a:lnTo>
                  <a:lnTo>
                    <a:pt x="93" y="382"/>
                  </a:lnTo>
                  <a:lnTo>
                    <a:pt x="133" y="393"/>
                  </a:lnTo>
                  <a:lnTo>
                    <a:pt x="186" y="386"/>
                  </a:lnTo>
                  <a:lnTo>
                    <a:pt x="184" y="424"/>
                  </a:lnTo>
                  <a:lnTo>
                    <a:pt x="192" y="452"/>
                  </a:lnTo>
                  <a:lnTo>
                    <a:pt x="211" y="467"/>
                  </a:lnTo>
                  <a:lnTo>
                    <a:pt x="250" y="473"/>
                  </a:lnTo>
                  <a:lnTo>
                    <a:pt x="254" y="502"/>
                  </a:lnTo>
                  <a:lnTo>
                    <a:pt x="279" y="513"/>
                  </a:lnTo>
                  <a:lnTo>
                    <a:pt x="541" y="515"/>
                  </a:lnTo>
                  <a:lnTo>
                    <a:pt x="627" y="505"/>
                  </a:lnTo>
                  <a:lnTo>
                    <a:pt x="747" y="483"/>
                  </a:lnTo>
                  <a:lnTo>
                    <a:pt x="758" y="465"/>
                  </a:lnTo>
                  <a:lnTo>
                    <a:pt x="750" y="405"/>
                  </a:lnTo>
                  <a:lnTo>
                    <a:pt x="754" y="374"/>
                  </a:lnTo>
                  <a:lnTo>
                    <a:pt x="771" y="325"/>
                  </a:lnTo>
                  <a:lnTo>
                    <a:pt x="893" y="327"/>
                  </a:lnTo>
                  <a:lnTo>
                    <a:pt x="889" y="222"/>
                  </a:lnTo>
                  <a:lnTo>
                    <a:pt x="863" y="163"/>
                  </a:lnTo>
                  <a:lnTo>
                    <a:pt x="809" y="120"/>
                  </a:lnTo>
                  <a:lnTo>
                    <a:pt x="769" y="10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43" name="Freeform 26">
              <a:extLst>
                <a:ext uri="{FF2B5EF4-FFF2-40B4-BE49-F238E27FC236}">
                  <a16:creationId xmlns:a16="http://schemas.microsoft.com/office/drawing/2014/main" id="{9EF56466-DD47-CB8D-99FE-949175D9D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2511"/>
              <a:ext cx="114" cy="125"/>
            </a:xfrm>
            <a:custGeom>
              <a:avLst/>
              <a:gdLst>
                <a:gd name="T0" fmla="*/ 97 w 228"/>
                <a:gd name="T1" fmla="*/ 2 h 249"/>
                <a:gd name="T2" fmla="*/ 88 w 228"/>
                <a:gd name="T3" fmla="*/ 17 h 249"/>
                <a:gd name="T4" fmla="*/ 92 w 228"/>
                <a:gd name="T5" fmla="*/ 34 h 249"/>
                <a:gd name="T6" fmla="*/ 96 w 228"/>
                <a:gd name="T7" fmla="*/ 46 h 249"/>
                <a:gd name="T8" fmla="*/ 104 w 228"/>
                <a:gd name="T9" fmla="*/ 52 h 249"/>
                <a:gd name="T10" fmla="*/ 114 w 228"/>
                <a:gd name="T11" fmla="*/ 62 h 249"/>
                <a:gd name="T12" fmla="*/ 73 w 228"/>
                <a:gd name="T13" fmla="*/ 83 h 249"/>
                <a:gd name="T14" fmla="*/ 32 w 228"/>
                <a:gd name="T15" fmla="*/ 122 h 249"/>
                <a:gd name="T16" fmla="*/ 11 w 228"/>
                <a:gd name="T17" fmla="*/ 125 h 249"/>
                <a:gd name="T18" fmla="*/ 0 w 228"/>
                <a:gd name="T19" fmla="*/ 119 h 249"/>
                <a:gd name="T20" fmla="*/ 9 w 228"/>
                <a:gd name="T21" fmla="*/ 97 h 249"/>
                <a:gd name="T22" fmla="*/ 18 w 228"/>
                <a:gd name="T23" fmla="*/ 87 h 249"/>
                <a:gd name="T24" fmla="*/ 33 w 228"/>
                <a:gd name="T25" fmla="*/ 69 h 249"/>
                <a:gd name="T26" fmla="*/ 43 w 228"/>
                <a:gd name="T27" fmla="*/ 59 h 249"/>
                <a:gd name="T28" fmla="*/ 56 w 228"/>
                <a:gd name="T29" fmla="*/ 49 h 249"/>
                <a:gd name="T30" fmla="*/ 68 w 228"/>
                <a:gd name="T31" fmla="*/ 40 h 249"/>
                <a:gd name="T32" fmla="*/ 73 w 228"/>
                <a:gd name="T33" fmla="*/ 36 h 249"/>
                <a:gd name="T34" fmla="*/ 75 w 228"/>
                <a:gd name="T35" fmla="*/ 22 h 249"/>
                <a:gd name="T36" fmla="*/ 79 w 228"/>
                <a:gd name="T37" fmla="*/ 12 h 249"/>
                <a:gd name="T38" fmla="*/ 90 w 228"/>
                <a:gd name="T39" fmla="*/ 0 h 249"/>
                <a:gd name="T40" fmla="*/ 97 w 228"/>
                <a:gd name="T41" fmla="*/ 2 h 249"/>
                <a:gd name="T42" fmla="*/ 97 w 228"/>
                <a:gd name="T43" fmla="*/ 2 h 2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249">
                  <a:moveTo>
                    <a:pt x="194" y="4"/>
                  </a:moveTo>
                  <a:lnTo>
                    <a:pt x="175" y="34"/>
                  </a:lnTo>
                  <a:lnTo>
                    <a:pt x="184" y="67"/>
                  </a:lnTo>
                  <a:lnTo>
                    <a:pt x="192" y="91"/>
                  </a:lnTo>
                  <a:lnTo>
                    <a:pt x="207" y="103"/>
                  </a:lnTo>
                  <a:lnTo>
                    <a:pt x="228" y="124"/>
                  </a:lnTo>
                  <a:lnTo>
                    <a:pt x="146" y="166"/>
                  </a:lnTo>
                  <a:lnTo>
                    <a:pt x="64" y="244"/>
                  </a:lnTo>
                  <a:lnTo>
                    <a:pt x="21" y="249"/>
                  </a:lnTo>
                  <a:lnTo>
                    <a:pt x="0" y="238"/>
                  </a:lnTo>
                  <a:lnTo>
                    <a:pt x="17" y="194"/>
                  </a:lnTo>
                  <a:lnTo>
                    <a:pt x="36" y="173"/>
                  </a:lnTo>
                  <a:lnTo>
                    <a:pt x="66" y="137"/>
                  </a:lnTo>
                  <a:lnTo>
                    <a:pt x="85" y="118"/>
                  </a:lnTo>
                  <a:lnTo>
                    <a:pt x="112" y="97"/>
                  </a:lnTo>
                  <a:lnTo>
                    <a:pt x="135" y="80"/>
                  </a:lnTo>
                  <a:lnTo>
                    <a:pt x="146" y="72"/>
                  </a:lnTo>
                  <a:lnTo>
                    <a:pt x="150" y="44"/>
                  </a:lnTo>
                  <a:lnTo>
                    <a:pt x="158" y="23"/>
                  </a:lnTo>
                  <a:lnTo>
                    <a:pt x="179" y="0"/>
                  </a:lnTo>
                  <a:lnTo>
                    <a:pt x="194" y="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44" name="Freeform 27">
              <a:extLst>
                <a:ext uri="{FF2B5EF4-FFF2-40B4-BE49-F238E27FC236}">
                  <a16:creationId xmlns:a16="http://schemas.microsoft.com/office/drawing/2014/main" id="{361AA2AD-9994-4BC0-30F4-B59EC1C3C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1859"/>
              <a:ext cx="597" cy="548"/>
            </a:xfrm>
            <a:custGeom>
              <a:avLst/>
              <a:gdLst>
                <a:gd name="T0" fmla="*/ 0 w 1193"/>
                <a:gd name="T1" fmla="*/ 0 h 1095"/>
                <a:gd name="T2" fmla="*/ 29 w 1193"/>
                <a:gd name="T3" fmla="*/ 5 h 1095"/>
                <a:gd name="T4" fmla="*/ 172 w 1193"/>
                <a:gd name="T5" fmla="*/ 11 h 1095"/>
                <a:gd name="T6" fmla="*/ 235 w 1193"/>
                <a:gd name="T7" fmla="*/ 16 h 1095"/>
                <a:gd name="T8" fmla="*/ 255 w 1193"/>
                <a:gd name="T9" fmla="*/ 18 h 1095"/>
                <a:gd name="T10" fmla="*/ 368 w 1193"/>
                <a:gd name="T11" fmla="*/ 185 h 1095"/>
                <a:gd name="T12" fmla="*/ 597 w 1193"/>
                <a:gd name="T13" fmla="*/ 548 h 1095"/>
                <a:gd name="T14" fmla="*/ 579 w 1193"/>
                <a:gd name="T15" fmla="*/ 542 h 1095"/>
                <a:gd name="T16" fmla="*/ 535 w 1193"/>
                <a:gd name="T17" fmla="*/ 530 h 1095"/>
                <a:gd name="T18" fmla="*/ 489 w 1193"/>
                <a:gd name="T19" fmla="*/ 517 h 1095"/>
                <a:gd name="T20" fmla="*/ 458 w 1193"/>
                <a:gd name="T21" fmla="*/ 510 h 1095"/>
                <a:gd name="T22" fmla="*/ 393 w 1193"/>
                <a:gd name="T23" fmla="*/ 514 h 1095"/>
                <a:gd name="T24" fmla="*/ 342 w 1193"/>
                <a:gd name="T25" fmla="*/ 520 h 1095"/>
                <a:gd name="T26" fmla="*/ 252 w 1193"/>
                <a:gd name="T27" fmla="*/ 450 h 1095"/>
                <a:gd name="T28" fmla="*/ 216 w 1193"/>
                <a:gd name="T29" fmla="*/ 358 h 1095"/>
                <a:gd name="T30" fmla="*/ 108 w 1193"/>
                <a:gd name="T31" fmla="*/ 194 h 1095"/>
                <a:gd name="T32" fmla="*/ 2 w 1193"/>
                <a:gd name="T33" fmla="*/ 18 h 1095"/>
                <a:gd name="T34" fmla="*/ 0 w 1193"/>
                <a:gd name="T35" fmla="*/ 0 h 1095"/>
                <a:gd name="T36" fmla="*/ 0 w 1193"/>
                <a:gd name="T37" fmla="*/ 0 h 10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3" h="1095">
                  <a:moveTo>
                    <a:pt x="0" y="0"/>
                  </a:moveTo>
                  <a:lnTo>
                    <a:pt x="57" y="10"/>
                  </a:lnTo>
                  <a:lnTo>
                    <a:pt x="344" y="21"/>
                  </a:lnTo>
                  <a:lnTo>
                    <a:pt x="469" y="31"/>
                  </a:lnTo>
                  <a:lnTo>
                    <a:pt x="509" y="35"/>
                  </a:lnTo>
                  <a:lnTo>
                    <a:pt x="735" y="369"/>
                  </a:lnTo>
                  <a:lnTo>
                    <a:pt x="1193" y="1095"/>
                  </a:lnTo>
                  <a:lnTo>
                    <a:pt x="1157" y="1084"/>
                  </a:lnTo>
                  <a:lnTo>
                    <a:pt x="1070" y="1059"/>
                  </a:lnTo>
                  <a:lnTo>
                    <a:pt x="977" y="1034"/>
                  </a:lnTo>
                  <a:lnTo>
                    <a:pt x="916" y="1019"/>
                  </a:lnTo>
                  <a:lnTo>
                    <a:pt x="785" y="1027"/>
                  </a:lnTo>
                  <a:lnTo>
                    <a:pt x="684" y="1040"/>
                  </a:lnTo>
                  <a:lnTo>
                    <a:pt x="503" y="899"/>
                  </a:lnTo>
                  <a:lnTo>
                    <a:pt x="431" y="715"/>
                  </a:lnTo>
                  <a:lnTo>
                    <a:pt x="216" y="388"/>
                  </a:lnTo>
                  <a:lnTo>
                    <a:pt x="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45" name="Freeform 28">
              <a:extLst>
                <a:ext uri="{FF2B5EF4-FFF2-40B4-BE49-F238E27FC236}">
                  <a16:creationId xmlns:a16="http://schemas.microsoft.com/office/drawing/2014/main" id="{4AB688D0-2EFF-1A83-87E9-B5ACE99D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362"/>
              <a:ext cx="460" cy="620"/>
            </a:xfrm>
            <a:custGeom>
              <a:avLst/>
              <a:gdLst>
                <a:gd name="T0" fmla="*/ 32 w 920"/>
                <a:gd name="T1" fmla="*/ 55 h 1240"/>
                <a:gd name="T2" fmla="*/ 19 w 920"/>
                <a:gd name="T3" fmla="*/ 85 h 1240"/>
                <a:gd name="T4" fmla="*/ 13 w 920"/>
                <a:gd name="T5" fmla="*/ 114 h 1240"/>
                <a:gd name="T6" fmla="*/ 11 w 920"/>
                <a:gd name="T7" fmla="*/ 142 h 1240"/>
                <a:gd name="T8" fmla="*/ 8 w 920"/>
                <a:gd name="T9" fmla="*/ 155 h 1240"/>
                <a:gd name="T10" fmla="*/ 0 w 920"/>
                <a:gd name="T11" fmla="*/ 172 h 1240"/>
                <a:gd name="T12" fmla="*/ 4 w 920"/>
                <a:gd name="T13" fmla="*/ 200 h 1240"/>
                <a:gd name="T14" fmla="*/ 6 w 920"/>
                <a:gd name="T15" fmla="*/ 221 h 1240"/>
                <a:gd name="T16" fmla="*/ 22 w 920"/>
                <a:gd name="T17" fmla="*/ 248 h 1240"/>
                <a:gd name="T18" fmla="*/ 37 w 920"/>
                <a:gd name="T19" fmla="*/ 277 h 1240"/>
                <a:gd name="T20" fmla="*/ 26 w 920"/>
                <a:gd name="T21" fmla="*/ 305 h 1240"/>
                <a:gd name="T22" fmla="*/ 17 w 920"/>
                <a:gd name="T23" fmla="*/ 327 h 1240"/>
                <a:gd name="T24" fmla="*/ 15 w 920"/>
                <a:gd name="T25" fmla="*/ 345 h 1240"/>
                <a:gd name="T26" fmla="*/ 19 w 920"/>
                <a:gd name="T27" fmla="*/ 357 h 1240"/>
                <a:gd name="T28" fmla="*/ 45 w 920"/>
                <a:gd name="T29" fmla="*/ 375 h 1240"/>
                <a:gd name="T30" fmla="*/ 49 w 920"/>
                <a:gd name="T31" fmla="*/ 405 h 1240"/>
                <a:gd name="T32" fmla="*/ 53 w 920"/>
                <a:gd name="T33" fmla="*/ 437 h 1240"/>
                <a:gd name="T34" fmla="*/ 58 w 920"/>
                <a:gd name="T35" fmla="*/ 447 h 1240"/>
                <a:gd name="T36" fmla="*/ 72 w 920"/>
                <a:gd name="T37" fmla="*/ 465 h 1240"/>
                <a:gd name="T38" fmla="*/ 76 w 920"/>
                <a:gd name="T39" fmla="*/ 477 h 1240"/>
                <a:gd name="T40" fmla="*/ 67 w 920"/>
                <a:gd name="T41" fmla="*/ 502 h 1240"/>
                <a:gd name="T42" fmla="*/ 71 w 920"/>
                <a:gd name="T43" fmla="*/ 541 h 1240"/>
                <a:gd name="T44" fmla="*/ 210 w 920"/>
                <a:gd name="T45" fmla="*/ 546 h 1240"/>
                <a:gd name="T46" fmla="*/ 230 w 920"/>
                <a:gd name="T47" fmla="*/ 587 h 1240"/>
                <a:gd name="T48" fmla="*/ 256 w 920"/>
                <a:gd name="T49" fmla="*/ 605 h 1240"/>
                <a:gd name="T50" fmla="*/ 273 w 920"/>
                <a:gd name="T51" fmla="*/ 620 h 1240"/>
                <a:gd name="T52" fmla="*/ 284 w 920"/>
                <a:gd name="T53" fmla="*/ 620 h 1240"/>
                <a:gd name="T54" fmla="*/ 344 w 920"/>
                <a:gd name="T55" fmla="*/ 567 h 1240"/>
                <a:gd name="T56" fmla="*/ 403 w 920"/>
                <a:gd name="T57" fmla="*/ 509 h 1240"/>
                <a:gd name="T58" fmla="*/ 433 w 920"/>
                <a:gd name="T59" fmla="*/ 464 h 1240"/>
                <a:gd name="T60" fmla="*/ 447 w 920"/>
                <a:gd name="T61" fmla="*/ 428 h 1240"/>
                <a:gd name="T62" fmla="*/ 460 w 920"/>
                <a:gd name="T63" fmla="*/ 408 h 1240"/>
                <a:gd name="T64" fmla="*/ 460 w 920"/>
                <a:gd name="T65" fmla="*/ 380 h 1240"/>
                <a:gd name="T66" fmla="*/ 420 w 920"/>
                <a:gd name="T67" fmla="*/ 385 h 1240"/>
                <a:gd name="T68" fmla="*/ 403 w 920"/>
                <a:gd name="T69" fmla="*/ 377 h 1240"/>
                <a:gd name="T70" fmla="*/ 395 w 920"/>
                <a:gd name="T71" fmla="*/ 357 h 1240"/>
                <a:gd name="T72" fmla="*/ 415 w 920"/>
                <a:gd name="T73" fmla="*/ 329 h 1240"/>
                <a:gd name="T74" fmla="*/ 442 w 920"/>
                <a:gd name="T75" fmla="*/ 290 h 1240"/>
                <a:gd name="T76" fmla="*/ 452 w 920"/>
                <a:gd name="T77" fmla="*/ 265 h 1240"/>
                <a:gd name="T78" fmla="*/ 450 w 920"/>
                <a:gd name="T79" fmla="*/ 248 h 1240"/>
                <a:gd name="T80" fmla="*/ 440 w 920"/>
                <a:gd name="T81" fmla="*/ 237 h 1240"/>
                <a:gd name="T82" fmla="*/ 402 w 920"/>
                <a:gd name="T83" fmla="*/ 235 h 1240"/>
                <a:gd name="T84" fmla="*/ 355 w 920"/>
                <a:gd name="T85" fmla="*/ 244 h 1240"/>
                <a:gd name="T86" fmla="*/ 306 w 920"/>
                <a:gd name="T87" fmla="*/ 223 h 1240"/>
                <a:gd name="T88" fmla="*/ 274 w 920"/>
                <a:gd name="T89" fmla="*/ 176 h 1240"/>
                <a:gd name="T90" fmla="*/ 269 w 920"/>
                <a:gd name="T91" fmla="*/ 123 h 1240"/>
                <a:gd name="T92" fmla="*/ 262 w 920"/>
                <a:gd name="T93" fmla="*/ 77 h 1240"/>
                <a:gd name="T94" fmla="*/ 248 w 920"/>
                <a:gd name="T95" fmla="*/ 54 h 1240"/>
                <a:gd name="T96" fmla="*/ 216 w 920"/>
                <a:gd name="T97" fmla="*/ 25 h 1240"/>
                <a:gd name="T98" fmla="*/ 180 w 920"/>
                <a:gd name="T99" fmla="*/ 2 h 1240"/>
                <a:gd name="T100" fmla="*/ 141 w 920"/>
                <a:gd name="T101" fmla="*/ 0 h 1240"/>
                <a:gd name="T102" fmla="*/ 83 w 920"/>
                <a:gd name="T103" fmla="*/ 9 h 1240"/>
                <a:gd name="T104" fmla="*/ 42 w 920"/>
                <a:gd name="T105" fmla="*/ 42 h 1240"/>
                <a:gd name="T106" fmla="*/ 32 w 920"/>
                <a:gd name="T107" fmla="*/ 55 h 1240"/>
                <a:gd name="T108" fmla="*/ 32 w 920"/>
                <a:gd name="T109" fmla="*/ 55 h 12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20" h="1240">
                  <a:moveTo>
                    <a:pt x="63" y="109"/>
                  </a:moveTo>
                  <a:lnTo>
                    <a:pt x="37" y="170"/>
                  </a:lnTo>
                  <a:lnTo>
                    <a:pt x="25" y="228"/>
                  </a:lnTo>
                  <a:lnTo>
                    <a:pt x="21" y="284"/>
                  </a:lnTo>
                  <a:lnTo>
                    <a:pt x="16" y="310"/>
                  </a:lnTo>
                  <a:lnTo>
                    <a:pt x="0" y="344"/>
                  </a:lnTo>
                  <a:lnTo>
                    <a:pt x="8" y="400"/>
                  </a:lnTo>
                  <a:lnTo>
                    <a:pt x="12" y="441"/>
                  </a:lnTo>
                  <a:lnTo>
                    <a:pt x="44" y="496"/>
                  </a:lnTo>
                  <a:lnTo>
                    <a:pt x="73" y="553"/>
                  </a:lnTo>
                  <a:lnTo>
                    <a:pt x="52" y="610"/>
                  </a:lnTo>
                  <a:lnTo>
                    <a:pt x="33" y="654"/>
                  </a:lnTo>
                  <a:lnTo>
                    <a:pt x="29" y="690"/>
                  </a:lnTo>
                  <a:lnTo>
                    <a:pt x="37" y="713"/>
                  </a:lnTo>
                  <a:lnTo>
                    <a:pt x="90" y="749"/>
                  </a:lnTo>
                  <a:lnTo>
                    <a:pt x="97" y="810"/>
                  </a:lnTo>
                  <a:lnTo>
                    <a:pt x="105" y="873"/>
                  </a:lnTo>
                  <a:lnTo>
                    <a:pt x="116" y="894"/>
                  </a:lnTo>
                  <a:lnTo>
                    <a:pt x="143" y="930"/>
                  </a:lnTo>
                  <a:lnTo>
                    <a:pt x="151" y="953"/>
                  </a:lnTo>
                  <a:lnTo>
                    <a:pt x="134" y="1004"/>
                  </a:lnTo>
                  <a:lnTo>
                    <a:pt x="141" y="1082"/>
                  </a:lnTo>
                  <a:lnTo>
                    <a:pt x="419" y="1091"/>
                  </a:lnTo>
                  <a:lnTo>
                    <a:pt x="459" y="1173"/>
                  </a:lnTo>
                  <a:lnTo>
                    <a:pt x="512" y="1209"/>
                  </a:lnTo>
                  <a:lnTo>
                    <a:pt x="546" y="1240"/>
                  </a:lnTo>
                  <a:lnTo>
                    <a:pt x="567" y="1240"/>
                  </a:lnTo>
                  <a:lnTo>
                    <a:pt x="687" y="1133"/>
                  </a:lnTo>
                  <a:lnTo>
                    <a:pt x="805" y="1017"/>
                  </a:lnTo>
                  <a:lnTo>
                    <a:pt x="865" y="928"/>
                  </a:lnTo>
                  <a:lnTo>
                    <a:pt x="894" y="856"/>
                  </a:lnTo>
                  <a:lnTo>
                    <a:pt x="920" y="816"/>
                  </a:lnTo>
                  <a:lnTo>
                    <a:pt x="919" y="759"/>
                  </a:lnTo>
                  <a:lnTo>
                    <a:pt x="839" y="770"/>
                  </a:lnTo>
                  <a:lnTo>
                    <a:pt x="805" y="753"/>
                  </a:lnTo>
                  <a:lnTo>
                    <a:pt x="789" y="713"/>
                  </a:lnTo>
                  <a:lnTo>
                    <a:pt x="829" y="658"/>
                  </a:lnTo>
                  <a:lnTo>
                    <a:pt x="884" y="580"/>
                  </a:lnTo>
                  <a:lnTo>
                    <a:pt x="903" y="529"/>
                  </a:lnTo>
                  <a:lnTo>
                    <a:pt x="900" y="496"/>
                  </a:lnTo>
                  <a:lnTo>
                    <a:pt x="879" y="474"/>
                  </a:lnTo>
                  <a:lnTo>
                    <a:pt x="803" y="470"/>
                  </a:lnTo>
                  <a:lnTo>
                    <a:pt x="709" y="487"/>
                  </a:lnTo>
                  <a:lnTo>
                    <a:pt x="611" y="445"/>
                  </a:lnTo>
                  <a:lnTo>
                    <a:pt x="548" y="352"/>
                  </a:lnTo>
                  <a:lnTo>
                    <a:pt x="538" y="246"/>
                  </a:lnTo>
                  <a:lnTo>
                    <a:pt x="523" y="154"/>
                  </a:lnTo>
                  <a:lnTo>
                    <a:pt x="495" y="107"/>
                  </a:lnTo>
                  <a:lnTo>
                    <a:pt x="432" y="50"/>
                  </a:lnTo>
                  <a:lnTo>
                    <a:pt x="360" y="4"/>
                  </a:lnTo>
                  <a:lnTo>
                    <a:pt x="282" y="0"/>
                  </a:lnTo>
                  <a:lnTo>
                    <a:pt x="166" y="17"/>
                  </a:lnTo>
                  <a:lnTo>
                    <a:pt x="84" y="84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46" name="Freeform 29">
              <a:extLst>
                <a:ext uri="{FF2B5EF4-FFF2-40B4-BE49-F238E27FC236}">
                  <a16:creationId xmlns:a16="http://schemas.microsoft.com/office/drawing/2014/main" id="{6D1F0196-1CC7-A66F-B85B-EEC51B9EE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1254"/>
              <a:ext cx="536" cy="502"/>
            </a:xfrm>
            <a:custGeom>
              <a:avLst/>
              <a:gdLst>
                <a:gd name="T0" fmla="*/ 376 w 1070"/>
                <a:gd name="T1" fmla="*/ 4 h 1003"/>
                <a:gd name="T2" fmla="*/ 401 w 1070"/>
                <a:gd name="T3" fmla="*/ 15 h 1003"/>
                <a:gd name="T4" fmla="*/ 419 w 1070"/>
                <a:gd name="T5" fmla="*/ 25 h 1003"/>
                <a:gd name="T6" fmla="*/ 459 w 1070"/>
                <a:gd name="T7" fmla="*/ 60 h 1003"/>
                <a:gd name="T8" fmla="*/ 481 w 1070"/>
                <a:gd name="T9" fmla="*/ 89 h 1003"/>
                <a:gd name="T10" fmla="*/ 503 w 1070"/>
                <a:gd name="T11" fmla="*/ 161 h 1003"/>
                <a:gd name="T12" fmla="*/ 526 w 1070"/>
                <a:gd name="T13" fmla="*/ 290 h 1003"/>
                <a:gd name="T14" fmla="*/ 536 w 1070"/>
                <a:gd name="T15" fmla="*/ 321 h 1003"/>
                <a:gd name="T16" fmla="*/ 530 w 1070"/>
                <a:gd name="T17" fmla="*/ 374 h 1003"/>
                <a:gd name="T18" fmla="*/ 515 w 1070"/>
                <a:gd name="T19" fmla="*/ 430 h 1003"/>
                <a:gd name="T20" fmla="*/ 493 w 1070"/>
                <a:gd name="T21" fmla="*/ 469 h 1003"/>
                <a:gd name="T22" fmla="*/ 443 w 1070"/>
                <a:gd name="T23" fmla="*/ 492 h 1003"/>
                <a:gd name="T24" fmla="*/ 436 w 1070"/>
                <a:gd name="T25" fmla="*/ 502 h 1003"/>
                <a:gd name="T26" fmla="*/ 421 w 1070"/>
                <a:gd name="T27" fmla="*/ 490 h 1003"/>
                <a:gd name="T28" fmla="*/ 414 w 1070"/>
                <a:gd name="T29" fmla="*/ 485 h 1003"/>
                <a:gd name="T30" fmla="*/ 411 w 1070"/>
                <a:gd name="T31" fmla="*/ 468 h 1003"/>
                <a:gd name="T32" fmla="*/ 427 w 1070"/>
                <a:gd name="T33" fmla="*/ 443 h 1003"/>
                <a:gd name="T34" fmla="*/ 451 w 1070"/>
                <a:gd name="T35" fmla="*/ 408 h 1003"/>
                <a:gd name="T36" fmla="*/ 463 w 1070"/>
                <a:gd name="T37" fmla="*/ 382 h 1003"/>
                <a:gd name="T38" fmla="*/ 465 w 1070"/>
                <a:gd name="T39" fmla="*/ 365 h 1003"/>
                <a:gd name="T40" fmla="*/ 464 w 1070"/>
                <a:gd name="T41" fmla="*/ 356 h 1003"/>
                <a:gd name="T42" fmla="*/ 452 w 1070"/>
                <a:gd name="T43" fmla="*/ 351 h 1003"/>
                <a:gd name="T44" fmla="*/ 433 w 1070"/>
                <a:gd name="T45" fmla="*/ 344 h 1003"/>
                <a:gd name="T46" fmla="*/ 393 w 1070"/>
                <a:gd name="T47" fmla="*/ 350 h 1003"/>
                <a:gd name="T48" fmla="*/ 389 w 1070"/>
                <a:gd name="T49" fmla="*/ 356 h 1003"/>
                <a:gd name="T50" fmla="*/ 360 w 1070"/>
                <a:gd name="T51" fmla="*/ 362 h 1003"/>
                <a:gd name="T52" fmla="*/ 343 w 1070"/>
                <a:gd name="T53" fmla="*/ 354 h 1003"/>
                <a:gd name="T54" fmla="*/ 318 w 1070"/>
                <a:gd name="T55" fmla="*/ 331 h 1003"/>
                <a:gd name="T56" fmla="*/ 300 w 1070"/>
                <a:gd name="T57" fmla="*/ 309 h 1003"/>
                <a:gd name="T58" fmla="*/ 287 w 1070"/>
                <a:gd name="T59" fmla="*/ 273 h 1003"/>
                <a:gd name="T60" fmla="*/ 283 w 1070"/>
                <a:gd name="T61" fmla="*/ 244 h 1003"/>
                <a:gd name="T62" fmla="*/ 280 w 1070"/>
                <a:gd name="T63" fmla="*/ 199 h 1003"/>
                <a:gd name="T64" fmla="*/ 271 w 1070"/>
                <a:gd name="T65" fmla="*/ 174 h 1003"/>
                <a:gd name="T66" fmla="*/ 233 w 1070"/>
                <a:gd name="T67" fmla="*/ 136 h 1003"/>
                <a:gd name="T68" fmla="*/ 215 w 1070"/>
                <a:gd name="T69" fmla="*/ 126 h 1003"/>
                <a:gd name="T70" fmla="*/ 175 w 1070"/>
                <a:gd name="T71" fmla="*/ 110 h 1003"/>
                <a:gd name="T72" fmla="*/ 129 w 1070"/>
                <a:gd name="T73" fmla="*/ 108 h 1003"/>
                <a:gd name="T74" fmla="*/ 65 w 1070"/>
                <a:gd name="T75" fmla="*/ 145 h 1003"/>
                <a:gd name="T76" fmla="*/ 42 w 1070"/>
                <a:gd name="T77" fmla="*/ 167 h 1003"/>
                <a:gd name="T78" fmla="*/ 35 w 1070"/>
                <a:gd name="T79" fmla="*/ 183 h 1003"/>
                <a:gd name="T80" fmla="*/ 17 w 1070"/>
                <a:gd name="T81" fmla="*/ 183 h 1003"/>
                <a:gd name="T82" fmla="*/ 9 w 1070"/>
                <a:gd name="T83" fmla="*/ 181 h 1003"/>
                <a:gd name="T84" fmla="*/ 2 w 1070"/>
                <a:gd name="T85" fmla="*/ 173 h 1003"/>
                <a:gd name="T86" fmla="*/ 0 w 1070"/>
                <a:gd name="T87" fmla="*/ 155 h 1003"/>
                <a:gd name="T88" fmla="*/ 4 w 1070"/>
                <a:gd name="T89" fmla="*/ 138 h 1003"/>
                <a:gd name="T90" fmla="*/ 18 w 1070"/>
                <a:gd name="T91" fmla="*/ 126 h 1003"/>
                <a:gd name="T92" fmla="*/ 57 w 1070"/>
                <a:gd name="T93" fmla="*/ 93 h 1003"/>
                <a:gd name="T94" fmla="*/ 117 w 1070"/>
                <a:gd name="T95" fmla="*/ 45 h 1003"/>
                <a:gd name="T96" fmla="*/ 159 w 1070"/>
                <a:gd name="T97" fmla="*/ 24 h 1003"/>
                <a:gd name="T98" fmla="*/ 195 w 1070"/>
                <a:gd name="T99" fmla="*/ 20 h 1003"/>
                <a:gd name="T100" fmla="*/ 217 w 1070"/>
                <a:gd name="T101" fmla="*/ 7 h 1003"/>
                <a:gd name="T102" fmla="*/ 254 w 1070"/>
                <a:gd name="T103" fmla="*/ 5 h 1003"/>
                <a:gd name="T104" fmla="*/ 271 w 1070"/>
                <a:gd name="T105" fmla="*/ 0 h 1003"/>
                <a:gd name="T106" fmla="*/ 350 w 1070"/>
                <a:gd name="T107" fmla="*/ 4 h 1003"/>
                <a:gd name="T108" fmla="*/ 376 w 1070"/>
                <a:gd name="T109" fmla="*/ 4 h 1003"/>
                <a:gd name="T110" fmla="*/ 376 w 1070"/>
                <a:gd name="T111" fmla="*/ 4 h 10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70" h="1003">
                  <a:moveTo>
                    <a:pt x="751" y="7"/>
                  </a:moveTo>
                  <a:lnTo>
                    <a:pt x="800" y="30"/>
                  </a:lnTo>
                  <a:lnTo>
                    <a:pt x="836" y="49"/>
                  </a:lnTo>
                  <a:lnTo>
                    <a:pt x="916" y="119"/>
                  </a:lnTo>
                  <a:lnTo>
                    <a:pt x="960" y="178"/>
                  </a:lnTo>
                  <a:lnTo>
                    <a:pt x="1004" y="321"/>
                  </a:lnTo>
                  <a:lnTo>
                    <a:pt x="1051" y="579"/>
                  </a:lnTo>
                  <a:lnTo>
                    <a:pt x="1070" y="642"/>
                  </a:lnTo>
                  <a:lnTo>
                    <a:pt x="1059" y="747"/>
                  </a:lnTo>
                  <a:lnTo>
                    <a:pt x="1028" y="859"/>
                  </a:lnTo>
                  <a:lnTo>
                    <a:pt x="985" y="937"/>
                  </a:lnTo>
                  <a:lnTo>
                    <a:pt x="884" y="984"/>
                  </a:lnTo>
                  <a:lnTo>
                    <a:pt x="871" y="1003"/>
                  </a:lnTo>
                  <a:lnTo>
                    <a:pt x="840" y="979"/>
                  </a:lnTo>
                  <a:lnTo>
                    <a:pt x="827" y="969"/>
                  </a:lnTo>
                  <a:lnTo>
                    <a:pt x="821" y="935"/>
                  </a:lnTo>
                  <a:lnTo>
                    <a:pt x="852" y="885"/>
                  </a:lnTo>
                  <a:lnTo>
                    <a:pt x="901" y="815"/>
                  </a:lnTo>
                  <a:lnTo>
                    <a:pt x="924" y="764"/>
                  </a:lnTo>
                  <a:lnTo>
                    <a:pt x="928" y="730"/>
                  </a:lnTo>
                  <a:lnTo>
                    <a:pt x="926" y="711"/>
                  </a:lnTo>
                  <a:lnTo>
                    <a:pt x="903" y="701"/>
                  </a:lnTo>
                  <a:lnTo>
                    <a:pt x="865" y="688"/>
                  </a:lnTo>
                  <a:lnTo>
                    <a:pt x="785" y="699"/>
                  </a:lnTo>
                  <a:lnTo>
                    <a:pt x="776" y="711"/>
                  </a:lnTo>
                  <a:lnTo>
                    <a:pt x="718" y="724"/>
                  </a:lnTo>
                  <a:lnTo>
                    <a:pt x="684" y="707"/>
                  </a:lnTo>
                  <a:lnTo>
                    <a:pt x="635" y="661"/>
                  </a:lnTo>
                  <a:lnTo>
                    <a:pt x="599" y="617"/>
                  </a:lnTo>
                  <a:lnTo>
                    <a:pt x="572" y="545"/>
                  </a:lnTo>
                  <a:lnTo>
                    <a:pt x="565" y="488"/>
                  </a:lnTo>
                  <a:lnTo>
                    <a:pt x="559" y="397"/>
                  </a:lnTo>
                  <a:lnTo>
                    <a:pt x="540" y="348"/>
                  </a:lnTo>
                  <a:lnTo>
                    <a:pt x="466" y="272"/>
                  </a:lnTo>
                  <a:lnTo>
                    <a:pt x="430" y="251"/>
                  </a:lnTo>
                  <a:lnTo>
                    <a:pt x="350" y="220"/>
                  </a:lnTo>
                  <a:lnTo>
                    <a:pt x="257" y="216"/>
                  </a:lnTo>
                  <a:lnTo>
                    <a:pt x="129" y="289"/>
                  </a:lnTo>
                  <a:lnTo>
                    <a:pt x="84" y="334"/>
                  </a:lnTo>
                  <a:lnTo>
                    <a:pt x="70" y="365"/>
                  </a:lnTo>
                  <a:lnTo>
                    <a:pt x="34" y="365"/>
                  </a:lnTo>
                  <a:lnTo>
                    <a:pt x="17" y="361"/>
                  </a:lnTo>
                  <a:lnTo>
                    <a:pt x="4" y="346"/>
                  </a:lnTo>
                  <a:lnTo>
                    <a:pt x="0" y="310"/>
                  </a:lnTo>
                  <a:lnTo>
                    <a:pt x="8" y="275"/>
                  </a:lnTo>
                  <a:lnTo>
                    <a:pt x="36" y="252"/>
                  </a:lnTo>
                  <a:lnTo>
                    <a:pt x="114" y="186"/>
                  </a:lnTo>
                  <a:lnTo>
                    <a:pt x="234" y="89"/>
                  </a:lnTo>
                  <a:lnTo>
                    <a:pt x="317" y="47"/>
                  </a:lnTo>
                  <a:lnTo>
                    <a:pt x="390" y="40"/>
                  </a:lnTo>
                  <a:lnTo>
                    <a:pt x="433" y="13"/>
                  </a:lnTo>
                  <a:lnTo>
                    <a:pt x="507" y="9"/>
                  </a:lnTo>
                  <a:lnTo>
                    <a:pt x="540" y="0"/>
                  </a:lnTo>
                  <a:lnTo>
                    <a:pt x="699" y="7"/>
                  </a:lnTo>
                  <a:lnTo>
                    <a:pt x="751" y="7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47" name="Freeform 30">
              <a:extLst>
                <a:ext uri="{FF2B5EF4-FFF2-40B4-BE49-F238E27FC236}">
                  <a16:creationId xmlns:a16="http://schemas.microsoft.com/office/drawing/2014/main" id="{0535A296-85AA-F866-6E33-881EAAC14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1601"/>
              <a:ext cx="71" cy="30"/>
            </a:xfrm>
            <a:custGeom>
              <a:avLst/>
              <a:gdLst>
                <a:gd name="T0" fmla="*/ 7 w 142"/>
                <a:gd name="T1" fmla="*/ 14 h 61"/>
                <a:gd name="T2" fmla="*/ 40 w 142"/>
                <a:gd name="T3" fmla="*/ 11 h 61"/>
                <a:gd name="T4" fmla="*/ 52 w 142"/>
                <a:gd name="T5" fmla="*/ 21 h 61"/>
                <a:gd name="T6" fmla="*/ 55 w 142"/>
                <a:gd name="T7" fmla="*/ 30 h 61"/>
                <a:gd name="T8" fmla="*/ 71 w 142"/>
                <a:gd name="T9" fmla="*/ 28 h 61"/>
                <a:gd name="T10" fmla="*/ 71 w 142"/>
                <a:gd name="T11" fmla="*/ 15 h 61"/>
                <a:gd name="T12" fmla="*/ 67 w 142"/>
                <a:gd name="T13" fmla="*/ 8 h 61"/>
                <a:gd name="T14" fmla="*/ 53 w 142"/>
                <a:gd name="T15" fmla="*/ 3 h 61"/>
                <a:gd name="T16" fmla="*/ 25 w 142"/>
                <a:gd name="T17" fmla="*/ 0 h 61"/>
                <a:gd name="T18" fmla="*/ 0 w 142"/>
                <a:gd name="T19" fmla="*/ 6 h 61"/>
                <a:gd name="T20" fmla="*/ 7 w 142"/>
                <a:gd name="T21" fmla="*/ 14 h 61"/>
                <a:gd name="T22" fmla="*/ 7 w 142"/>
                <a:gd name="T23" fmla="*/ 14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" h="61">
                  <a:moveTo>
                    <a:pt x="13" y="29"/>
                  </a:moveTo>
                  <a:lnTo>
                    <a:pt x="80" y="23"/>
                  </a:lnTo>
                  <a:lnTo>
                    <a:pt x="103" y="42"/>
                  </a:lnTo>
                  <a:lnTo>
                    <a:pt x="110" y="61"/>
                  </a:lnTo>
                  <a:lnTo>
                    <a:pt x="142" y="56"/>
                  </a:lnTo>
                  <a:lnTo>
                    <a:pt x="141" y="31"/>
                  </a:lnTo>
                  <a:lnTo>
                    <a:pt x="133" y="16"/>
                  </a:lnTo>
                  <a:lnTo>
                    <a:pt x="106" y="6"/>
                  </a:lnTo>
                  <a:lnTo>
                    <a:pt x="49" y="0"/>
                  </a:lnTo>
                  <a:lnTo>
                    <a:pt x="0" y="12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48" name="Freeform 31">
              <a:extLst>
                <a:ext uri="{FF2B5EF4-FFF2-40B4-BE49-F238E27FC236}">
                  <a16:creationId xmlns:a16="http://schemas.microsoft.com/office/drawing/2014/main" id="{53871E49-9E91-045C-F8EB-1CDCD53AC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687"/>
              <a:ext cx="92" cy="38"/>
            </a:xfrm>
            <a:custGeom>
              <a:avLst/>
              <a:gdLst>
                <a:gd name="T0" fmla="*/ 82 w 184"/>
                <a:gd name="T1" fmla="*/ 0 h 76"/>
                <a:gd name="T2" fmla="*/ 92 w 184"/>
                <a:gd name="T3" fmla="*/ 9 h 76"/>
                <a:gd name="T4" fmla="*/ 90 w 184"/>
                <a:gd name="T5" fmla="*/ 16 h 76"/>
                <a:gd name="T6" fmla="*/ 83 w 184"/>
                <a:gd name="T7" fmla="*/ 27 h 76"/>
                <a:gd name="T8" fmla="*/ 53 w 184"/>
                <a:gd name="T9" fmla="*/ 33 h 76"/>
                <a:gd name="T10" fmla="*/ 28 w 184"/>
                <a:gd name="T11" fmla="*/ 38 h 76"/>
                <a:gd name="T12" fmla="*/ 4 w 184"/>
                <a:gd name="T13" fmla="*/ 35 h 76"/>
                <a:gd name="T14" fmla="*/ 0 w 184"/>
                <a:gd name="T15" fmla="*/ 15 h 76"/>
                <a:gd name="T16" fmla="*/ 72 w 184"/>
                <a:gd name="T17" fmla="*/ 0 h 76"/>
                <a:gd name="T18" fmla="*/ 82 w 184"/>
                <a:gd name="T19" fmla="*/ 0 h 76"/>
                <a:gd name="T20" fmla="*/ 82 w 184"/>
                <a:gd name="T21" fmla="*/ 0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4" h="76">
                  <a:moveTo>
                    <a:pt x="163" y="0"/>
                  </a:moveTo>
                  <a:lnTo>
                    <a:pt x="184" y="17"/>
                  </a:lnTo>
                  <a:lnTo>
                    <a:pt x="179" y="32"/>
                  </a:lnTo>
                  <a:lnTo>
                    <a:pt x="165" y="53"/>
                  </a:lnTo>
                  <a:lnTo>
                    <a:pt x="106" y="66"/>
                  </a:lnTo>
                  <a:lnTo>
                    <a:pt x="55" y="76"/>
                  </a:lnTo>
                  <a:lnTo>
                    <a:pt x="8" y="70"/>
                  </a:lnTo>
                  <a:lnTo>
                    <a:pt x="0" y="30"/>
                  </a:lnTo>
                  <a:lnTo>
                    <a:pt x="14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49" name="Freeform 32">
              <a:extLst>
                <a:ext uri="{FF2B5EF4-FFF2-40B4-BE49-F238E27FC236}">
                  <a16:creationId xmlns:a16="http://schemas.microsoft.com/office/drawing/2014/main" id="{5A6720CA-CB56-2451-FC71-7CF8AEC9E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681"/>
              <a:ext cx="102" cy="37"/>
            </a:xfrm>
            <a:custGeom>
              <a:avLst/>
              <a:gdLst>
                <a:gd name="T0" fmla="*/ 76 w 204"/>
                <a:gd name="T1" fmla="*/ 0 h 75"/>
                <a:gd name="T2" fmla="*/ 102 w 204"/>
                <a:gd name="T3" fmla="*/ 6 h 75"/>
                <a:gd name="T4" fmla="*/ 97 w 204"/>
                <a:gd name="T5" fmla="*/ 16 h 75"/>
                <a:gd name="T6" fmla="*/ 91 w 204"/>
                <a:gd name="T7" fmla="*/ 25 h 75"/>
                <a:gd name="T8" fmla="*/ 46 w 204"/>
                <a:gd name="T9" fmla="*/ 36 h 75"/>
                <a:gd name="T10" fmla="*/ 7 w 204"/>
                <a:gd name="T11" fmla="*/ 37 h 75"/>
                <a:gd name="T12" fmla="*/ 0 w 204"/>
                <a:gd name="T13" fmla="*/ 28 h 75"/>
                <a:gd name="T14" fmla="*/ 1 w 204"/>
                <a:gd name="T15" fmla="*/ 18 h 75"/>
                <a:gd name="T16" fmla="*/ 47 w 204"/>
                <a:gd name="T17" fmla="*/ 7 h 75"/>
                <a:gd name="T18" fmla="*/ 76 w 204"/>
                <a:gd name="T19" fmla="*/ 0 h 75"/>
                <a:gd name="T20" fmla="*/ 76 w 204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4" h="75">
                  <a:moveTo>
                    <a:pt x="152" y="0"/>
                  </a:moveTo>
                  <a:lnTo>
                    <a:pt x="204" y="12"/>
                  </a:lnTo>
                  <a:lnTo>
                    <a:pt x="194" y="33"/>
                  </a:lnTo>
                  <a:lnTo>
                    <a:pt x="181" y="50"/>
                  </a:lnTo>
                  <a:lnTo>
                    <a:pt x="91" y="73"/>
                  </a:lnTo>
                  <a:lnTo>
                    <a:pt x="13" y="75"/>
                  </a:lnTo>
                  <a:lnTo>
                    <a:pt x="0" y="57"/>
                  </a:lnTo>
                  <a:lnTo>
                    <a:pt x="2" y="37"/>
                  </a:lnTo>
                  <a:lnTo>
                    <a:pt x="93" y="1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50" name="Freeform 33">
              <a:extLst>
                <a:ext uri="{FF2B5EF4-FFF2-40B4-BE49-F238E27FC236}">
                  <a16:creationId xmlns:a16="http://schemas.microsoft.com/office/drawing/2014/main" id="{45DE4396-1887-B5B6-B018-C4142FDCD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685"/>
              <a:ext cx="81" cy="28"/>
            </a:xfrm>
            <a:custGeom>
              <a:avLst/>
              <a:gdLst>
                <a:gd name="T0" fmla="*/ 81 w 162"/>
                <a:gd name="T1" fmla="*/ 7 h 55"/>
                <a:gd name="T2" fmla="*/ 71 w 162"/>
                <a:gd name="T3" fmla="*/ 13 h 55"/>
                <a:gd name="T4" fmla="*/ 52 w 162"/>
                <a:gd name="T5" fmla="*/ 21 h 55"/>
                <a:gd name="T6" fmla="*/ 27 w 162"/>
                <a:gd name="T7" fmla="*/ 26 h 55"/>
                <a:gd name="T8" fmla="*/ 1 w 162"/>
                <a:gd name="T9" fmla="*/ 28 h 55"/>
                <a:gd name="T10" fmla="*/ 0 w 162"/>
                <a:gd name="T11" fmla="*/ 15 h 55"/>
                <a:gd name="T12" fmla="*/ 37 w 162"/>
                <a:gd name="T13" fmla="*/ 7 h 55"/>
                <a:gd name="T14" fmla="*/ 66 w 162"/>
                <a:gd name="T15" fmla="*/ 0 h 55"/>
                <a:gd name="T16" fmla="*/ 81 w 162"/>
                <a:gd name="T17" fmla="*/ 7 h 55"/>
                <a:gd name="T18" fmla="*/ 81 w 162"/>
                <a:gd name="T19" fmla="*/ 7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" h="55">
                  <a:moveTo>
                    <a:pt x="162" y="13"/>
                  </a:moveTo>
                  <a:lnTo>
                    <a:pt x="141" y="25"/>
                  </a:lnTo>
                  <a:lnTo>
                    <a:pt x="103" y="42"/>
                  </a:lnTo>
                  <a:lnTo>
                    <a:pt x="54" y="51"/>
                  </a:lnTo>
                  <a:lnTo>
                    <a:pt x="2" y="55"/>
                  </a:lnTo>
                  <a:lnTo>
                    <a:pt x="0" y="30"/>
                  </a:lnTo>
                  <a:lnTo>
                    <a:pt x="73" y="13"/>
                  </a:lnTo>
                  <a:lnTo>
                    <a:pt x="132" y="0"/>
                  </a:lnTo>
                  <a:lnTo>
                    <a:pt x="162" y="1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51" name="Freeform 34">
              <a:extLst>
                <a:ext uri="{FF2B5EF4-FFF2-40B4-BE49-F238E27FC236}">
                  <a16:creationId xmlns:a16="http://schemas.microsoft.com/office/drawing/2014/main" id="{0F6BF932-3475-5EEE-9376-CD1ED81C2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33"/>
              <a:ext cx="78" cy="45"/>
            </a:xfrm>
            <a:custGeom>
              <a:avLst/>
              <a:gdLst>
                <a:gd name="T0" fmla="*/ 15 w 156"/>
                <a:gd name="T1" fmla="*/ 0 h 91"/>
                <a:gd name="T2" fmla="*/ 46 w 156"/>
                <a:gd name="T3" fmla="*/ 1 h 91"/>
                <a:gd name="T4" fmla="*/ 58 w 156"/>
                <a:gd name="T5" fmla="*/ 7 h 91"/>
                <a:gd name="T6" fmla="*/ 67 w 156"/>
                <a:gd name="T7" fmla="*/ 13 h 91"/>
                <a:gd name="T8" fmla="*/ 78 w 156"/>
                <a:gd name="T9" fmla="*/ 45 h 91"/>
                <a:gd name="T10" fmla="*/ 61 w 156"/>
                <a:gd name="T11" fmla="*/ 44 h 91"/>
                <a:gd name="T12" fmla="*/ 23 w 156"/>
                <a:gd name="T13" fmla="*/ 41 h 91"/>
                <a:gd name="T14" fmla="*/ 0 w 156"/>
                <a:gd name="T15" fmla="*/ 42 h 91"/>
                <a:gd name="T16" fmla="*/ 9 w 156"/>
                <a:gd name="T17" fmla="*/ 34 h 91"/>
                <a:gd name="T18" fmla="*/ 7 w 156"/>
                <a:gd name="T19" fmla="*/ 21 h 91"/>
                <a:gd name="T20" fmla="*/ 4 w 156"/>
                <a:gd name="T21" fmla="*/ 16 h 91"/>
                <a:gd name="T22" fmla="*/ 4 w 156"/>
                <a:gd name="T23" fmla="*/ 5 h 91"/>
                <a:gd name="T24" fmla="*/ 15 w 156"/>
                <a:gd name="T25" fmla="*/ 0 h 91"/>
                <a:gd name="T26" fmla="*/ 15 w 156"/>
                <a:gd name="T27" fmla="*/ 0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91">
                  <a:moveTo>
                    <a:pt x="30" y="0"/>
                  </a:moveTo>
                  <a:lnTo>
                    <a:pt x="91" y="2"/>
                  </a:lnTo>
                  <a:lnTo>
                    <a:pt x="116" y="15"/>
                  </a:lnTo>
                  <a:lnTo>
                    <a:pt x="133" y="26"/>
                  </a:lnTo>
                  <a:lnTo>
                    <a:pt x="156" y="91"/>
                  </a:lnTo>
                  <a:lnTo>
                    <a:pt x="122" y="89"/>
                  </a:lnTo>
                  <a:lnTo>
                    <a:pt x="46" y="83"/>
                  </a:lnTo>
                  <a:lnTo>
                    <a:pt x="0" y="85"/>
                  </a:lnTo>
                  <a:lnTo>
                    <a:pt x="17" y="68"/>
                  </a:lnTo>
                  <a:lnTo>
                    <a:pt x="13" y="43"/>
                  </a:lnTo>
                  <a:lnTo>
                    <a:pt x="8" y="32"/>
                  </a:lnTo>
                  <a:lnTo>
                    <a:pt x="8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52" name="Freeform 35">
              <a:extLst>
                <a:ext uri="{FF2B5EF4-FFF2-40B4-BE49-F238E27FC236}">
                  <a16:creationId xmlns:a16="http://schemas.microsoft.com/office/drawing/2014/main" id="{BA894BA4-504D-D5F2-8DE5-CA72F6E5F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600"/>
              <a:ext cx="166" cy="77"/>
            </a:xfrm>
            <a:custGeom>
              <a:avLst/>
              <a:gdLst>
                <a:gd name="T0" fmla="*/ 74 w 333"/>
                <a:gd name="T1" fmla="*/ 23 h 154"/>
                <a:gd name="T2" fmla="*/ 111 w 333"/>
                <a:gd name="T3" fmla="*/ 13 h 154"/>
                <a:gd name="T4" fmla="*/ 137 w 333"/>
                <a:gd name="T5" fmla="*/ 0 h 154"/>
                <a:gd name="T6" fmla="*/ 156 w 333"/>
                <a:gd name="T7" fmla="*/ 4 h 154"/>
                <a:gd name="T8" fmla="*/ 161 w 333"/>
                <a:gd name="T9" fmla="*/ 18 h 154"/>
                <a:gd name="T10" fmla="*/ 166 w 333"/>
                <a:gd name="T11" fmla="*/ 28 h 154"/>
                <a:gd name="T12" fmla="*/ 132 w 333"/>
                <a:gd name="T13" fmla="*/ 34 h 154"/>
                <a:gd name="T14" fmla="*/ 122 w 333"/>
                <a:gd name="T15" fmla="*/ 44 h 154"/>
                <a:gd name="T16" fmla="*/ 118 w 333"/>
                <a:gd name="T17" fmla="*/ 52 h 154"/>
                <a:gd name="T18" fmla="*/ 110 w 333"/>
                <a:gd name="T19" fmla="*/ 61 h 154"/>
                <a:gd name="T20" fmla="*/ 64 w 333"/>
                <a:gd name="T21" fmla="*/ 65 h 154"/>
                <a:gd name="T22" fmla="*/ 27 w 333"/>
                <a:gd name="T23" fmla="*/ 77 h 154"/>
                <a:gd name="T24" fmla="*/ 0 w 333"/>
                <a:gd name="T25" fmla="*/ 70 h 154"/>
                <a:gd name="T26" fmla="*/ 0 w 333"/>
                <a:gd name="T27" fmla="*/ 52 h 154"/>
                <a:gd name="T28" fmla="*/ 74 w 333"/>
                <a:gd name="T29" fmla="*/ 23 h 154"/>
                <a:gd name="T30" fmla="*/ 74 w 333"/>
                <a:gd name="T31" fmla="*/ 23 h 1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3" h="154">
                  <a:moveTo>
                    <a:pt x="148" y="46"/>
                  </a:moveTo>
                  <a:lnTo>
                    <a:pt x="223" y="25"/>
                  </a:lnTo>
                  <a:lnTo>
                    <a:pt x="274" y="0"/>
                  </a:lnTo>
                  <a:lnTo>
                    <a:pt x="312" y="7"/>
                  </a:lnTo>
                  <a:lnTo>
                    <a:pt x="323" y="36"/>
                  </a:lnTo>
                  <a:lnTo>
                    <a:pt x="333" y="55"/>
                  </a:lnTo>
                  <a:lnTo>
                    <a:pt x="264" y="68"/>
                  </a:lnTo>
                  <a:lnTo>
                    <a:pt x="245" y="87"/>
                  </a:lnTo>
                  <a:lnTo>
                    <a:pt x="236" y="103"/>
                  </a:lnTo>
                  <a:lnTo>
                    <a:pt x="221" y="122"/>
                  </a:lnTo>
                  <a:lnTo>
                    <a:pt x="129" y="129"/>
                  </a:lnTo>
                  <a:lnTo>
                    <a:pt x="55" y="154"/>
                  </a:lnTo>
                  <a:lnTo>
                    <a:pt x="0" y="139"/>
                  </a:lnTo>
                  <a:lnTo>
                    <a:pt x="0" y="103"/>
                  </a:lnTo>
                  <a:lnTo>
                    <a:pt x="148" y="4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53" name="Freeform 36">
              <a:extLst>
                <a:ext uri="{FF2B5EF4-FFF2-40B4-BE49-F238E27FC236}">
                  <a16:creationId xmlns:a16="http://schemas.microsoft.com/office/drawing/2014/main" id="{1CCF6D3D-298F-F453-2702-96A3439D5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2630"/>
              <a:ext cx="78" cy="34"/>
            </a:xfrm>
            <a:custGeom>
              <a:avLst/>
              <a:gdLst>
                <a:gd name="T0" fmla="*/ 78 w 156"/>
                <a:gd name="T1" fmla="*/ 9 h 68"/>
                <a:gd name="T2" fmla="*/ 48 w 156"/>
                <a:gd name="T3" fmla="*/ 23 h 68"/>
                <a:gd name="T4" fmla="*/ 7 w 156"/>
                <a:gd name="T5" fmla="*/ 34 h 68"/>
                <a:gd name="T6" fmla="*/ 0 w 156"/>
                <a:gd name="T7" fmla="*/ 27 h 68"/>
                <a:gd name="T8" fmla="*/ 37 w 156"/>
                <a:gd name="T9" fmla="*/ 10 h 68"/>
                <a:gd name="T10" fmla="*/ 76 w 156"/>
                <a:gd name="T11" fmla="*/ 0 h 68"/>
                <a:gd name="T12" fmla="*/ 78 w 156"/>
                <a:gd name="T13" fmla="*/ 9 h 68"/>
                <a:gd name="T14" fmla="*/ 78 w 156"/>
                <a:gd name="T15" fmla="*/ 9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68">
                  <a:moveTo>
                    <a:pt x="156" y="17"/>
                  </a:moveTo>
                  <a:lnTo>
                    <a:pt x="95" y="45"/>
                  </a:lnTo>
                  <a:lnTo>
                    <a:pt x="13" y="68"/>
                  </a:lnTo>
                  <a:lnTo>
                    <a:pt x="0" y="53"/>
                  </a:lnTo>
                  <a:lnTo>
                    <a:pt x="74" y="19"/>
                  </a:lnTo>
                  <a:lnTo>
                    <a:pt x="152" y="0"/>
                  </a:lnTo>
                  <a:lnTo>
                    <a:pt x="156" y="1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54" name="Freeform 37">
              <a:extLst>
                <a:ext uri="{FF2B5EF4-FFF2-40B4-BE49-F238E27FC236}">
                  <a16:creationId xmlns:a16="http://schemas.microsoft.com/office/drawing/2014/main" id="{9E251174-CEC8-6384-20CC-C465D5815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608"/>
              <a:ext cx="43" cy="49"/>
            </a:xfrm>
            <a:custGeom>
              <a:avLst/>
              <a:gdLst>
                <a:gd name="T0" fmla="*/ 17 w 87"/>
                <a:gd name="T1" fmla="*/ 5 h 97"/>
                <a:gd name="T2" fmla="*/ 35 w 87"/>
                <a:gd name="T3" fmla="*/ 11 h 97"/>
                <a:gd name="T4" fmla="*/ 43 w 87"/>
                <a:gd name="T5" fmla="*/ 16 h 97"/>
                <a:gd name="T6" fmla="*/ 41 w 87"/>
                <a:gd name="T7" fmla="*/ 35 h 97"/>
                <a:gd name="T8" fmla="*/ 31 w 87"/>
                <a:gd name="T9" fmla="*/ 44 h 97"/>
                <a:gd name="T10" fmla="*/ 21 w 87"/>
                <a:gd name="T11" fmla="*/ 49 h 97"/>
                <a:gd name="T12" fmla="*/ 17 w 87"/>
                <a:gd name="T13" fmla="*/ 39 h 97"/>
                <a:gd name="T14" fmla="*/ 8 w 87"/>
                <a:gd name="T15" fmla="*/ 37 h 97"/>
                <a:gd name="T16" fmla="*/ 12 w 87"/>
                <a:gd name="T17" fmla="*/ 21 h 97"/>
                <a:gd name="T18" fmla="*/ 8 w 87"/>
                <a:gd name="T19" fmla="*/ 12 h 97"/>
                <a:gd name="T20" fmla="*/ 0 w 87"/>
                <a:gd name="T21" fmla="*/ 9 h 97"/>
                <a:gd name="T22" fmla="*/ 3 w 87"/>
                <a:gd name="T23" fmla="*/ 3 h 97"/>
                <a:gd name="T24" fmla="*/ 8 w 87"/>
                <a:gd name="T25" fmla="*/ 0 h 97"/>
                <a:gd name="T26" fmla="*/ 17 w 87"/>
                <a:gd name="T27" fmla="*/ 5 h 97"/>
                <a:gd name="T28" fmla="*/ 17 w 87"/>
                <a:gd name="T29" fmla="*/ 5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" h="97">
                  <a:moveTo>
                    <a:pt x="34" y="9"/>
                  </a:moveTo>
                  <a:lnTo>
                    <a:pt x="70" y="22"/>
                  </a:lnTo>
                  <a:lnTo>
                    <a:pt x="87" y="32"/>
                  </a:lnTo>
                  <a:lnTo>
                    <a:pt x="83" y="70"/>
                  </a:lnTo>
                  <a:lnTo>
                    <a:pt x="62" y="87"/>
                  </a:lnTo>
                  <a:lnTo>
                    <a:pt x="43" y="97"/>
                  </a:lnTo>
                  <a:lnTo>
                    <a:pt x="34" y="78"/>
                  </a:lnTo>
                  <a:lnTo>
                    <a:pt x="17" y="74"/>
                  </a:lnTo>
                  <a:lnTo>
                    <a:pt x="24" y="41"/>
                  </a:lnTo>
                  <a:lnTo>
                    <a:pt x="17" y="24"/>
                  </a:lnTo>
                  <a:lnTo>
                    <a:pt x="0" y="17"/>
                  </a:lnTo>
                  <a:lnTo>
                    <a:pt x="7" y="5"/>
                  </a:lnTo>
                  <a:lnTo>
                    <a:pt x="17" y="0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55" name="Freeform 38">
              <a:extLst>
                <a:ext uri="{FF2B5EF4-FFF2-40B4-BE49-F238E27FC236}">
                  <a16:creationId xmlns:a16="http://schemas.microsoft.com/office/drawing/2014/main" id="{D9E804C6-081D-A5DC-8A98-49322C3CB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591"/>
              <a:ext cx="119" cy="141"/>
            </a:xfrm>
            <a:custGeom>
              <a:avLst/>
              <a:gdLst>
                <a:gd name="T0" fmla="*/ 61 w 237"/>
                <a:gd name="T1" fmla="*/ 0 h 281"/>
                <a:gd name="T2" fmla="*/ 58 w 237"/>
                <a:gd name="T3" fmla="*/ 14 h 281"/>
                <a:gd name="T4" fmla="*/ 60 w 237"/>
                <a:gd name="T5" fmla="*/ 27 h 281"/>
                <a:gd name="T6" fmla="*/ 71 w 237"/>
                <a:gd name="T7" fmla="*/ 43 h 281"/>
                <a:gd name="T8" fmla="*/ 78 w 237"/>
                <a:gd name="T9" fmla="*/ 48 h 281"/>
                <a:gd name="T10" fmla="*/ 83 w 237"/>
                <a:gd name="T11" fmla="*/ 52 h 281"/>
                <a:gd name="T12" fmla="*/ 76 w 237"/>
                <a:gd name="T13" fmla="*/ 65 h 281"/>
                <a:gd name="T14" fmla="*/ 76 w 237"/>
                <a:gd name="T15" fmla="*/ 81 h 281"/>
                <a:gd name="T16" fmla="*/ 87 w 237"/>
                <a:gd name="T17" fmla="*/ 92 h 281"/>
                <a:gd name="T18" fmla="*/ 102 w 237"/>
                <a:gd name="T19" fmla="*/ 103 h 281"/>
                <a:gd name="T20" fmla="*/ 106 w 237"/>
                <a:gd name="T21" fmla="*/ 109 h 281"/>
                <a:gd name="T22" fmla="*/ 106 w 237"/>
                <a:gd name="T23" fmla="*/ 118 h 281"/>
                <a:gd name="T24" fmla="*/ 119 w 237"/>
                <a:gd name="T25" fmla="*/ 141 h 281"/>
                <a:gd name="T26" fmla="*/ 90 w 237"/>
                <a:gd name="T27" fmla="*/ 140 h 281"/>
                <a:gd name="T28" fmla="*/ 86 w 237"/>
                <a:gd name="T29" fmla="*/ 124 h 281"/>
                <a:gd name="T30" fmla="*/ 74 w 237"/>
                <a:gd name="T31" fmla="*/ 121 h 281"/>
                <a:gd name="T32" fmla="*/ 67 w 237"/>
                <a:gd name="T33" fmla="*/ 118 h 281"/>
                <a:gd name="T34" fmla="*/ 62 w 237"/>
                <a:gd name="T35" fmla="*/ 114 h 281"/>
                <a:gd name="T36" fmla="*/ 54 w 237"/>
                <a:gd name="T37" fmla="*/ 99 h 281"/>
                <a:gd name="T38" fmla="*/ 53 w 237"/>
                <a:gd name="T39" fmla="*/ 81 h 281"/>
                <a:gd name="T40" fmla="*/ 46 w 237"/>
                <a:gd name="T41" fmla="*/ 81 h 281"/>
                <a:gd name="T42" fmla="*/ 25 w 237"/>
                <a:gd name="T43" fmla="*/ 82 h 281"/>
                <a:gd name="T44" fmla="*/ 16 w 237"/>
                <a:gd name="T45" fmla="*/ 80 h 281"/>
                <a:gd name="T46" fmla="*/ 9 w 237"/>
                <a:gd name="T47" fmla="*/ 75 h 281"/>
                <a:gd name="T48" fmla="*/ 0 w 237"/>
                <a:gd name="T49" fmla="*/ 62 h 281"/>
                <a:gd name="T50" fmla="*/ 2 w 237"/>
                <a:gd name="T51" fmla="*/ 43 h 281"/>
                <a:gd name="T52" fmla="*/ 20 w 237"/>
                <a:gd name="T53" fmla="*/ 19 h 281"/>
                <a:gd name="T54" fmla="*/ 48 w 237"/>
                <a:gd name="T55" fmla="*/ 1 h 281"/>
                <a:gd name="T56" fmla="*/ 61 w 237"/>
                <a:gd name="T57" fmla="*/ 0 h 281"/>
                <a:gd name="T58" fmla="*/ 61 w 237"/>
                <a:gd name="T59" fmla="*/ 0 h 2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7" h="281">
                  <a:moveTo>
                    <a:pt x="121" y="0"/>
                  </a:moveTo>
                  <a:lnTo>
                    <a:pt x="116" y="28"/>
                  </a:lnTo>
                  <a:lnTo>
                    <a:pt x="119" y="53"/>
                  </a:lnTo>
                  <a:lnTo>
                    <a:pt x="142" y="85"/>
                  </a:lnTo>
                  <a:lnTo>
                    <a:pt x="155" y="95"/>
                  </a:lnTo>
                  <a:lnTo>
                    <a:pt x="165" y="104"/>
                  </a:lnTo>
                  <a:lnTo>
                    <a:pt x="152" y="129"/>
                  </a:lnTo>
                  <a:lnTo>
                    <a:pt x="152" y="161"/>
                  </a:lnTo>
                  <a:lnTo>
                    <a:pt x="173" y="184"/>
                  </a:lnTo>
                  <a:lnTo>
                    <a:pt x="203" y="205"/>
                  </a:lnTo>
                  <a:lnTo>
                    <a:pt x="212" y="217"/>
                  </a:lnTo>
                  <a:lnTo>
                    <a:pt x="212" y="236"/>
                  </a:lnTo>
                  <a:lnTo>
                    <a:pt x="237" y="281"/>
                  </a:lnTo>
                  <a:lnTo>
                    <a:pt x="180" y="279"/>
                  </a:lnTo>
                  <a:lnTo>
                    <a:pt x="171" y="247"/>
                  </a:lnTo>
                  <a:lnTo>
                    <a:pt x="148" y="241"/>
                  </a:lnTo>
                  <a:lnTo>
                    <a:pt x="133" y="236"/>
                  </a:lnTo>
                  <a:lnTo>
                    <a:pt x="123" y="228"/>
                  </a:lnTo>
                  <a:lnTo>
                    <a:pt x="108" y="198"/>
                  </a:lnTo>
                  <a:lnTo>
                    <a:pt x="106" y="161"/>
                  </a:lnTo>
                  <a:lnTo>
                    <a:pt x="91" y="161"/>
                  </a:lnTo>
                  <a:lnTo>
                    <a:pt x="49" y="163"/>
                  </a:lnTo>
                  <a:lnTo>
                    <a:pt x="32" y="160"/>
                  </a:lnTo>
                  <a:lnTo>
                    <a:pt x="17" y="150"/>
                  </a:lnTo>
                  <a:lnTo>
                    <a:pt x="0" y="123"/>
                  </a:lnTo>
                  <a:lnTo>
                    <a:pt x="3" y="85"/>
                  </a:lnTo>
                  <a:lnTo>
                    <a:pt x="39" y="38"/>
                  </a:lnTo>
                  <a:lnTo>
                    <a:pt x="96" y="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56" name="Freeform 39">
              <a:extLst>
                <a:ext uri="{FF2B5EF4-FFF2-40B4-BE49-F238E27FC236}">
                  <a16:creationId xmlns:a16="http://schemas.microsoft.com/office/drawing/2014/main" id="{50AEFBB1-AFEB-5FEE-B755-4741E259F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2521"/>
              <a:ext cx="163" cy="113"/>
            </a:xfrm>
            <a:custGeom>
              <a:avLst/>
              <a:gdLst>
                <a:gd name="T0" fmla="*/ 163 w 327"/>
                <a:gd name="T1" fmla="*/ 27 h 226"/>
                <a:gd name="T2" fmla="*/ 160 w 327"/>
                <a:gd name="T3" fmla="*/ 42 h 226"/>
                <a:gd name="T4" fmla="*/ 138 w 327"/>
                <a:gd name="T5" fmla="*/ 47 h 226"/>
                <a:gd name="T6" fmla="*/ 120 w 327"/>
                <a:gd name="T7" fmla="*/ 51 h 226"/>
                <a:gd name="T8" fmla="*/ 115 w 327"/>
                <a:gd name="T9" fmla="*/ 57 h 226"/>
                <a:gd name="T10" fmla="*/ 130 w 327"/>
                <a:gd name="T11" fmla="*/ 63 h 226"/>
                <a:gd name="T12" fmla="*/ 96 w 327"/>
                <a:gd name="T13" fmla="*/ 76 h 226"/>
                <a:gd name="T14" fmla="*/ 88 w 327"/>
                <a:gd name="T15" fmla="*/ 89 h 226"/>
                <a:gd name="T16" fmla="*/ 69 w 327"/>
                <a:gd name="T17" fmla="*/ 101 h 226"/>
                <a:gd name="T18" fmla="*/ 22 w 327"/>
                <a:gd name="T19" fmla="*/ 113 h 226"/>
                <a:gd name="T20" fmla="*/ 9 w 327"/>
                <a:gd name="T21" fmla="*/ 100 h 226"/>
                <a:gd name="T22" fmla="*/ 0 w 327"/>
                <a:gd name="T23" fmla="*/ 79 h 226"/>
                <a:gd name="T24" fmla="*/ 8 w 327"/>
                <a:gd name="T25" fmla="*/ 72 h 226"/>
                <a:gd name="T26" fmla="*/ 18 w 327"/>
                <a:gd name="T27" fmla="*/ 68 h 226"/>
                <a:gd name="T28" fmla="*/ 34 w 327"/>
                <a:gd name="T29" fmla="*/ 65 h 226"/>
                <a:gd name="T30" fmla="*/ 100 w 327"/>
                <a:gd name="T31" fmla="*/ 41 h 226"/>
                <a:gd name="T32" fmla="*/ 110 w 327"/>
                <a:gd name="T33" fmla="*/ 32 h 226"/>
                <a:gd name="T34" fmla="*/ 105 w 327"/>
                <a:gd name="T35" fmla="*/ 17 h 226"/>
                <a:gd name="T36" fmla="*/ 117 w 327"/>
                <a:gd name="T37" fmla="*/ 4 h 226"/>
                <a:gd name="T38" fmla="*/ 142 w 327"/>
                <a:gd name="T39" fmla="*/ 0 h 226"/>
                <a:gd name="T40" fmla="*/ 163 w 327"/>
                <a:gd name="T41" fmla="*/ 27 h 226"/>
                <a:gd name="T42" fmla="*/ 163 w 327"/>
                <a:gd name="T43" fmla="*/ 27 h 2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7" h="226">
                  <a:moveTo>
                    <a:pt x="327" y="53"/>
                  </a:moveTo>
                  <a:lnTo>
                    <a:pt x="320" y="84"/>
                  </a:lnTo>
                  <a:lnTo>
                    <a:pt x="276" y="93"/>
                  </a:lnTo>
                  <a:lnTo>
                    <a:pt x="240" y="101"/>
                  </a:lnTo>
                  <a:lnTo>
                    <a:pt x="230" y="114"/>
                  </a:lnTo>
                  <a:lnTo>
                    <a:pt x="261" y="126"/>
                  </a:lnTo>
                  <a:lnTo>
                    <a:pt x="192" y="152"/>
                  </a:lnTo>
                  <a:lnTo>
                    <a:pt x="177" y="177"/>
                  </a:lnTo>
                  <a:lnTo>
                    <a:pt x="139" y="202"/>
                  </a:lnTo>
                  <a:lnTo>
                    <a:pt x="44" y="226"/>
                  </a:lnTo>
                  <a:lnTo>
                    <a:pt x="18" y="200"/>
                  </a:lnTo>
                  <a:lnTo>
                    <a:pt x="0" y="158"/>
                  </a:lnTo>
                  <a:lnTo>
                    <a:pt x="16" y="143"/>
                  </a:lnTo>
                  <a:lnTo>
                    <a:pt x="37" y="135"/>
                  </a:lnTo>
                  <a:lnTo>
                    <a:pt x="69" y="129"/>
                  </a:lnTo>
                  <a:lnTo>
                    <a:pt x="200" y="82"/>
                  </a:lnTo>
                  <a:lnTo>
                    <a:pt x="221" y="63"/>
                  </a:lnTo>
                  <a:lnTo>
                    <a:pt x="211" y="33"/>
                  </a:lnTo>
                  <a:lnTo>
                    <a:pt x="234" y="8"/>
                  </a:lnTo>
                  <a:lnTo>
                    <a:pt x="284" y="0"/>
                  </a:lnTo>
                  <a:lnTo>
                    <a:pt x="327" y="5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57" name="Freeform 40">
              <a:extLst>
                <a:ext uri="{FF2B5EF4-FFF2-40B4-BE49-F238E27FC236}">
                  <a16:creationId xmlns:a16="http://schemas.microsoft.com/office/drawing/2014/main" id="{649B1544-BA52-1786-D3F6-6FCF24C12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2493"/>
              <a:ext cx="139" cy="62"/>
            </a:xfrm>
            <a:custGeom>
              <a:avLst/>
              <a:gdLst>
                <a:gd name="T0" fmla="*/ 46 w 277"/>
                <a:gd name="T1" fmla="*/ 19 h 124"/>
                <a:gd name="T2" fmla="*/ 120 w 277"/>
                <a:gd name="T3" fmla="*/ 4 h 124"/>
                <a:gd name="T4" fmla="*/ 128 w 277"/>
                <a:gd name="T5" fmla="*/ 0 h 124"/>
                <a:gd name="T6" fmla="*/ 139 w 277"/>
                <a:gd name="T7" fmla="*/ 0 h 124"/>
                <a:gd name="T8" fmla="*/ 138 w 277"/>
                <a:gd name="T9" fmla="*/ 21 h 124"/>
                <a:gd name="T10" fmla="*/ 112 w 277"/>
                <a:gd name="T11" fmla="*/ 27 h 124"/>
                <a:gd name="T12" fmla="*/ 82 w 277"/>
                <a:gd name="T13" fmla="*/ 46 h 124"/>
                <a:gd name="T14" fmla="*/ 61 w 277"/>
                <a:gd name="T15" fmla="*/ 54 h 124"/>
                <a:gd name="T16" fmla="*/ 33 w 277"/>
                <a:gd name="T17" fmla="*/ 62 h 124"/>
                <a:gd name="T18" fmla="*/ 13 w 277"/>
                <a:gd name="T19" fmla="*/ 60 h 124"/>
                <a:gd name="T20" fmla="*/ 0 w 277"/>
                <a:gd name="T21" fmla="*/ 46 h 124"/>
                <a:gd name="T22" fmla="*/ 9 w 277"/>
                <a:gd name="T23" fmla="*/ 30 h 124"/>
                <a:gd name="T24" fmla="*/ 46 w 277"/>
                <a:gd name="T25" fmla="*/ 19 h 124"/>
                <a:gd name="T26" fmla="*/ 46 w 277"/>
                <a:gd name="T27" fmla="*/ 19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7" h="124">
                  <a:moveTo>
                    <a:pt x="91" y="38"/>
                  </a:moveTo>
                  <a:lnTo>
                    <a:pt x="239" y="8"/>
                  </a:lnTo>
                  <a:lnTo>
                    <a:pt x="256" y="0"/>
                  </a:lnTo>
                  <a:lnTo>
                    <a:pt x="277" y="0"/>
                  </a:lnTo>
                  <a:lnTo>
                    <a:pt x="275" y="42"/>
                  </a:lnTo>
                  <a:lnTo>
                    <a:pt x="224" y="53"/>
                  </a:lnTo>
                  <a:lnTo>
                    <a:pt x="163" y="91"/>
                  </a:lnTo>
                  <a:lnTo>
                    <a:pt x="121" y="107"/>
                  </a:lnTo>
                  <a:lnTo>
                    <a:pt x="66" y="124"/>
                  </a:lnTo>
                  <a:lnTo>
                    <a:pt x="26" y="120"/>
                  </a:lnTo>
                  <a:lnTo>
                    <a:pt x="0" y="91"/>
                  </a:lnTo>
                  <a:lnTo>
                    <a:pt x="17" y="59"/>
                  </a:lnTo>
                  <a:lnTo>
                    <a:pt x="91" y="3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58" name="Freeform 41">
              <a:extLst>
                <a:ext uri="{FF2B5EF4-FFF2-40B4-BE49-F238E27FC236}">
                  <a16:creationId xmlns:a16="http://schemas.microsoft.com/office/drawing/2014/main" id="{090F18D5-D5D0-7A92-D26F-8B6EE8164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567"/>
              <a:ext cx="94" cy="55"/>
            </a:xfrm>
            <a:custGeom>
              <a:avLst/>
              <a:gdLst>
                <a:gd name="T0" fmla="*/ 79 w 188"/>
                <a:gd name="T1" fmla="*/ 2 h 111"/>
                <a:gd name="T2" fmla="*/ 94 w 188"/>
                <a:gd name="T3" fmla="*/ 13 h 111"/>
                <a:gd name="T4" fmla="*/ 91 w 188"/>
                <a:gd name="T5" fmla="*/ 25 h 111"/>
                <a:gd name="T6" fmla="*/ 88 w 188"/>
                <a:gd name="T7" fmla="*/ 32 h 111"/>
                <a:gd name="T8" fmla="*/ 63 w 188"/>
                <a:gd name="T9" fmla="*/ 44 h 111"/>
                <a:gd name="T10" fmla="*/ 21 w 188"/>
                <a:gd name="T11" fmla="*/ 55 h 111"/>
                <a:gd name="T12" fmla="*/ 0 w 188"/>
                <a:gd name="T13" fmla="*/ 47 h 111"/>
                <a:gd name="T14" fmla="*/ 1 w 188"/>
                <a:gd name="T15" fmla="*/ 34 h 111"/>
                <a:gd name="T16" fmla="*/ 4 w 188"/>
                <a:gd name="T17" fmla="*/ 27 h 111"/>
                <a:gd name="T18" fmla="*/ 68 w 188"/>
                <a:gd name="T19" fmla="*/ 0 h 111"/>
                <a:gd name="T20" fmla="*/ 79 w 188"/>
                <a:gd name="T21" fmla="*/ 2 h 111"/>
                <a:gd name="T22" fmla="*/ 79 w 188"/>
                <a:gd name="T23" fmla="*/ 2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8" h="111">
                  <a:moveTo>
                    <a:pt x="158" y="4"/>
                  </a:moveTo>
                  <a:lnTo>
                    <a:pt x="188" y="27"/>
                  </a:lnTo>
                  <a:lnTo>
                    <a:pt x="181" y="50"/>
                  </a:lnTo>
                  <a:lnTo>
                    <a:pt x="175" y="65"/>
                  </a:lnTo>
                  <a:lnTo>
                    <a:pt x="125" y="88"/>
                  </a:lnTo>
                  <a:lnTo>
                    <a:pt x="42" y="111"/>
                  </a:lnTo>
                  <a:lnTo>
                    <a:pt x="0" y="95"/>
                  </a:lnTo>
                  <a:lnTo>
                    <a:pt x="2" y="69"/>
                  </a:lnTo>
                  <a:lnTo>
                    <a:pt x="8" y="54"/>
                  </a:lnTo>
                  <a:lnTo>
                    <a:pt x="135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59" name="Freeform 42">
              <a:extLst>
                <a:ext uri="{FF2B5EF4-FFF2-40B4-BE49-F238E27FC236}">
                  <a16:creationId xmlns:a16="http://schemas.microsoft.com/office/drawing/2014/main" id="{6140C1E6-D70E-E0F1-4C27-E1D69D86F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2588"/>
              <a:ext cx="19" cy="42"/>
            </a:xfrm>
            <a:custGeom>
              <a:avLst/>
              <a:gdLst>
                <a:gd name="T0" fmla="*/ 19 w 38"/>
                <a:gd name="T1" fmla="*/ 0 h 84"/>
                <a:gd name="T2" fmla="*/ 17 w 38"/>
                <a:gd name="T3" fmla="*/ 10 h 84"/>
                <a:gd name="T4" fmla="*/ 14 w 38"/>
                <a:gd name="T5" fmla="*/ 25 h 84"/>
                <a:gd name="T6" fmla="*/ 18 w 38"/>
                <a:gd name="T7" fmla="*/ 36 h 84"/>
                <a:gd name="T8" fmla="*/ 13 w 38"/>
                <a:gd name="T9" fmla="*/ 42 h 84"/>
                <a:gd name="T10" fmla="*/ 5 w 38"/>
                <a:gd name="T11" fmla="*/ 36 h 84"/>
                <a:gd name="T12" fmla="*/ 0 w 38"/>
                <a:gd name="T13" fmla="*/ 22 h 84"/>
                <a:gd name="T14" fmla="*/ 10 w 38"/>
                <a:gd name="T15" fmla="*/ 3 h 84"/>
                <a:gd name="T16" fmla="*/ 19 w 38"/>
                <a:gd name="T17" fmla="*/ 0 h 84"/>
                <a:gd name="T18" fmla="*/ 19 w 38"/>
                <a:gd name="T19" fmla="*/ 0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84">
                  <a:moveTo>
                    <a:pt x="38" y="0"/>
                  </a:moveTo>
                  <a:lnTo>
                    <a:pt x="34" y="19"/>
                  </a:lnTo>
                  <a:lnTo>
                    <a:pt x="28" y="50"/>
                  </a:lnTo>
                  <a:lnTo>
                    <a:pt x="36" y="71"/>
                  </a:lnTo>
                  <a:lnTo>
                    <a:pt x="26" y="84"/>
                  </a:lnTo>
                  <a:lnTo>
                    <a:pt x="9" y="71"/>
                  </a:lnTo>
                  <a:lnTo>
                    <a:pt x="0" y="44"/>
                  </a:lnTo>
                  <a:lnTo>
                    <a:pt x="19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60" name="Freeform 43">
              <a:extLst>
                <a:ext uri="{FF2B5EF4-FFF2-40B4-BE49-F238E27FC236}">
                  <a16:creationId xmlns:a16="http://schemas.microsoft.com/office/drawing/2014/main" id="{4042178E-9477-648D-05E9-6CC4D90D4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529"/>
              <a:ext cx="48" cy="50"/>
            </a:xfrm>
            <a:custGeom>
              <a:avLst/>
              <a:gdLst>
                <a:gd name="T0" fmla="*/ 48 w 95"/>
                <a:gd name="T1" fmla="*/ 12 h 99"/>
                <a:gd name="T2" fmla="*/ 20 w 95"/>
                <a:gd name="T3" fmla="*/ 38 h 99"/>
                <a:gd name="T4" fmla="*/ 0 w 95"/>
                <a:gd name="T5" fmla="*/ 50 h 99"/>
                <a:gd name="T6" fmla="*/ 2 w 95"/>
                <a:gd name="T7" fmla="*/ 40 h 99"/>
                <a:gd name="T8" fmla="*/ 34 w 95"/>
                <a:gd name="T9" fmla="*/ 10 h 99"/>
                <a:gd name="T10" fmla="*/ 46 w 95"/>
                <a:gd name="T11" fmla="*/ 0 h 99"/>
                <a:gd name="T12" fmla="*/ 48 w 95"/>
                <a:gd name="T13" fmla="*/ 12 h 99"/>
                <a:gd name="T14" fmla="*/ 48 w 95"/>
                <a:gd name="T15" fmla="*/ 12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99">
                  <a:moveTo>
                    <a:pt x="95" y="23"/>
                  </a:moveTo>
                  <a:lnTo>
                    <a:pt x="40" y="76"/>
                  </a:lnTo>
                  <a:lnTo>
                    <a:pt x="0" y="99"/>
                  </a:lnTo>
                  <a:lnTo>
                    <a:pt x="4" y="80"/>
                  </a:lnTo>
                  <a:lnTo>
                    <a:pt x="67" y="19"/>
                  </a:lnTo>
                  <a:lnTo>
                    <a:pt x="91" y="0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61" name="Freeform 44">
              <a:extLst>
                <a:ext uri="{FF2B5EF4-FFF2-40B4-BE49-F238E27FC236}">
                  <a16:creationId xmlns:a16="http://schemas.microsoft.com/office/drawing/2014/main" id="{4FFD2AAB-BCA5-D7FF-744F-3A89AE24E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2506"/>
              <a:ext cx="90" cy="47"/>
            </a:xfrm>
            <a:custGeom>
              <a:avLst/>
              <a:gdLst>
                <a:gd name="T0" fmla="*/ 90 w 178"/>
                <a:gd name="T1" fmla="*/ 8 h 93"/>
                <a:gd name="T2" fmla="*/ 83 w 178"/>
                <a:gd name="T3" fmla="*/ 21 h 93"/>
                <a:gd name="T4" fmla="*/ 74 w 178"/>
                <a:gd name="T5" fmla="*/ 25 h 93"/>
                <a:gd name="T6" fmla="*/ 57 w 178"/>
                <a:gd name="T7" fmla="*/ 31 h 93"/>
                <a:gd name="T8" fmla="*/ 31 w 178"/>
                <a:gd name="T9" fmla="*/ 38 h 93"/>
                <a:gd name="T10" fmla="*/ 8 w 178"/>
                <a:gd name="T11" fmla="*/ 47 h 93"/>
                <a:gd name="T12" fmla="*/ 0 w 178"/>
                <a:gd name="T13" fmla="*/ 29 h 93"/>
                <a:gd name="T14" fmla="*/ 3 w 178"/>
                <a:gd name="T15" fmla="*/ 22 h 93"/>
                <a:gd name="T16" fmla="*/ 8 w 178"/>
                <a:gd name="T17" fmla="*/ 17 h 93"/>
                <a:gd name="T18" fmla="*/ 18 w 178"/>
                <a:gd name="T19" fmla="*/ 14 h 93"/>
                <a:gd name="T20" fmla="*/ 49 w 178"/>
                <a:gd name="T21" fmla="*/ 8 h 93"/>
                <a:gd name="T22" fmla="*/ 68 w 178"/>
                <a:gd name="T23" fmla="*/ 1 h 93"/>
                <a:gd name="T24" fmla="*/ 81 w 178"/>
                <a:gd name="T25" fmla="*/ 0 h 93"/>
                <a:gd name="T26" fmla="*/ 90 w 178"/>
                <a:gd name="T27" fmla="*/ 8 h 93"/>
                <a:gd name="T28" fmla="*/ 90 w 178"/>
                <a:gd name="T29" fmla="*/ 8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93">
                  <a:moveTo>
                    <a:pt x="178" y="15"/>
                  </a:moveTo>
                  <a:lnTo>
                    <a:pt x="165" y="42"/>
                  </a:lnTo>
                  <a:lnTo>
                    <a:pt x="146" y="49"/>
                  </a:lnTo>
                  <a:lnTo>
                    <a:pt x="112" y="61"/>
                  </a:lnTo>
                  <a:lnTo>
                    <a:pt x="62" y="76"/>
                  </a:lnTo>
                  <a:lnTo>
                    <a:pt x="15" y="93"/>
                  </a:lnTo>
                  <a:lnTo>
                    <a:pt x="0" y="57"/>
                  </a:lnTo>
                  <a:lnTo>
                    <a:pt x="5" y="43"/>
                  </a:lnTo>
                  <a:lnTo>
                    <a:pt x="15" y="34"/>
                  </a:lnTo>
                  <a:lnTo>
                    <a:pt x="36" y="28"/>
                  </a:lnTo>
                  <a:lnTo>
                    <a:pt x="96" y="15"/>
                  </a:lnTo>
                  <a:lnTo>
                    <a:pt x="134" y="2"/>
                  </a:lnTo>
                  <a:lnTo>
                    <a:pt x="161" y="0"/>
                  </a:lnTo>
                  <a:lnTo>
                    <a:pt x="178" y="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62" name="Freeform 45">
              <a:extLst>
                <a:ext uri="{FF2B5EF4-FFF2-40B4-BE49-F238E27FC236}">
                  <a16:creationId xmlns:a16="http://schemas.microsoft.com/office/drawing/2014/main" id="{3C54DAD6-64EF-154F-348F-7FB55F7E6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2467"/>
              <a:ext cx="95" cy="82"/>
            </a:xfrm>
            <a:custGeom>
              <a:avLst/>
              <a:gdLst>
                <a:gd name="T0" fmla="*/ 10 w 190"/>
                <a:gd name="T1" fmla="*/ 24 h 163"/>
                <a:gd name="T2" fmla="*/ 53 w 190"/>
                <a:gd name="T3" fmla="*/ 6 h 163"/>
                <a:gd name="T4" fmla="*/ 74 w 190"/>
                <a:gd name="T5" fmla="*/ 0 h 163"/>
                <a:gd name="T6" fmla="*/ 94 w 190"/>
                <a:gd name="T7" fmla="*/ 3 h 163"/>
                <a:gd name="T8" fmla="*/ 95 w 190"/>
                <a:gd name="T9" fmla="*/ 23 h 163"/>
                <a:gd name="T10" fmla="*/ 88 w 190"/>
                <a:gd name="T11" fmla="*/ 51 h 163"/>
                <a:gd name="T12" fmla="*/ 78 w 190"/>
                <a:gd name="T13" fmla="*/ 69 h 163"/>
                <a:gd name="T14" fmla="*/ 57 w 190"/>
                <a:gd name="T15" fmla="*/ 82 h 163"/>
                <a:gd name="T16" fmla="*/ 0 w 190"/>
                <a:gd name="T17" fmla="*/ 26 h 163"/>
                <a:gd name="T18" fmla="*/ 10 w 190"/>
                <a:gd name="T19" fmla="*/ 24 h 163"/>
                <a:gd name="T20" fmla="*/ 10 w 190"/>
                <a:gd name="T21" fmla="*/ 24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0" h="163">
                  <a:moveTo>
                    <a:pt x="19" y="47"/>
                  </a:moveTo>
                  <a:lnTo>
                    <a:pt x="106" y="11"/>
                  </a:lnTo>
                  <a:lnTo>
                    <a:pt x="148" y="0"/>
                  </a:lnTo>
                  <a:lnTo>
                    <a:pt x="188" y="6"/>
                  </a:lnTo>
                  <a:lnTo>
                    <a:pt x="190" y="45"/>
                  </a:lnTo>
                  <a:lnTo>
                    <a:pt x="176" y="102"/>
                  </a:lnTo>
                  <a:lnTo>
                    <a:pt x="156" y="137"/>
                  </a:lnTo>
                  <a:lnTo>
                    <a:pt x="114" y="163"/>
                  </a:lnTo>
                  <a:lnTo>
                    <a:pt x="0" y="51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63" name="Freeform 46">
              <a:extLst>
                <a:ext uri="{FF2B5EF4-FFF2-40B4-BE49-F238E27FC236}">
                  <a16:creationId xmlns:a16="http://schemas.microsoft.com/office/drawing/2014/main" id="{0EB9F19C-B085-BD21-F89D-E11FFBF5B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2226"/>
              <a:ext cx="254" cy="329"/>
            </a:xfrm>
            <a:custGeom>
              <a:avLst/>
              <a:gdLst>
                <a:gd name="T0" fmla="*/ 39 w 507"/>
                <a:gd name="T1" fmla="*/ 4 h 658"/>
                <a:gd name="T2" fmla="*/ 48 w 507"/>
                <a:gd name="T3" fmla="*/ 0 h 658"/>
                <a:gd name="T4" fmla="*/ 92 w 507"/>
                <a:gd name="T5" fmla="*/ 1 h 658"/>
                <a:gd name="T6" fmla="*/ 106 w 507"/>
                <a:gd name="T7" fmla="*/ 3 h 658"/>
                <a:gd name="T8" fmla="*/ 112 w 507"/>
                <a:gd name="T9" fmla="*/ 9 h 658"/>
                <a:gd name="T10" fmla="*/ 116 w 507"/>
                <a:gd name="T11" fmla="*/ 20 h 658"/>
                <a:gd name="T12" fmla="*/ 116 w 507"/>
                <a:gd name="T13" fmla="*/ 44 h 658"/>
                <a:gd name="T14" fmla="*/ 111 w 507"/>
                <a:gd name="T15" fmla="*/ 54 h 658"/>
                <a:gd name="T16" fmla="*/ 87 w 507"/>
                <a:gd name="T17" fmla="*/ 64 h 658"/>
                <a:gd name="T18" fmla="*/ 87 w 507"/>
                <a:gd name="T19" fmla="*/ 86 h 658"/>
                <a:gd name="T20" fmla="*/ 144 w 507"/>
                <a:gd name="T21" fmla="*/ 93 h 658"/>
                <a:gd name="T22" fmla="*/ 164 w 507"/>
                <a:gd name="T23" fmla="*/ 97 h 658"/>
                <a:gd name="T24" fmla="*/ 190 w 507"/>
                <a:gd name="T25" fmla="*/ 111 h 658"/>
                <a:gd name="T26" fmla="*/ 199 w 507"/>
                <a:gd name="T27" fmla="*/ 130 h 658"/>
                <a:gd name="T28" fmla="*/ 195 w 507"/>
                <a:gd name="T29" fmla="*/ 146 h 658"/>
                <a:gd name="T30" fmla="*/ 186 w 507"/>
                <a:gd name="T31" fmla="*/ 155 h 658"/>
                <a:gd name="T32" fmla="*/ 214 w 507"/>
                <a:gd name="T33" fmla="*/ 161 h 658"/>
                <a:gd name="T34" fmla="*/ 221 w 507"/>
                <a:gd name="T35" fmla="*/ 176 h 658"/>
                <a:gd name="T36" fmla="*/ 217 w 507"/>
                <a:gd name="T37" fmla="*/ 191 h 658"/>
                <a:gd name="T38" fmla="*/ 208 w 507"/>
                <a:gd name="T39" fmla="*/ 203 h 658"/>
                <a:gd name="T40" fmla="*/ 216 w 507"/>
                <a:gd name="T41" fmla="*/ 214 h 658"/>
                <a:gd name="T42" fmla="*/ 215 w 507"/>
                <a:gd name="T43" fmla="*/ 225 h 658"/>
                <a:gd name="T44" fmla="*/ 207 w 507"/>
                <a:gd name="T45" fmla="*/ 234 h 658"/>
                <a:gd name="T46" fmla="*/ 193 w 507"/>
                <a:gd name="T47" fmla="*/ 239 h 658"/>
                <a:gd name="T48" fmla="*/ 183 w 507"/>
                <a:gd name="T49" fmla="*/ 239 h 658"/>
                <a:gd name="T50" fmla="*/ 201 w 507"/>
                <a:gd name="T51" fmla="*/ 265 h 658"/>
                <a:gd name="T52" fmla="*/ 207 w 507"/>
                <a:gd name="T53" fmla="*/ 280 h 658"/>
                <a:gd name="T54" fmla="*/ 227 w 507"/>
                <a:gd name="T55" fmla="*/ 293 h 658"/>
                <a:gd name="T56" fmla="*/ 248 w 507"/>
                <a:gd name="T57" fmla="*/ 311 h 658"/>
                <a:gd name="T58" fmla="*/ 254 w 507"/>
                <a:gd name="T59" fmla="*/ 319 h 658"/>
                <a:gd name="T60" fmla="*/ 239 w 507"/>
                <a:gd name="T61" fmla="*/ 324 h 658"/>
                <a:gd name="T62" fmla="*/ 226 w 507"/>
                <a:gd name="T63" fmla="*/ 329 h 658"/>
                <a:gd name="T64" fmla="*/ 176 w 507"/>
                <a:gd name="T65" fmla="*/ 297 h 658"/>
                <a:gd name="T66" fmla="*/ 158 w 507"/>
                <a:gd name="T67" fmla="*/ 289 h 658"/>
                <a:gd name="T68" fmla="*/ 119 w 507"/>
                <a:gd name="T69" fmla="*/ 292 h 658"/>
                <a:gd name="T70" fmla="*/ 86 w 507"/>
                <a:gd name="T71" fmla="*/ 285 h 658"/>
                <a:gd name="T72" fmla="*/ 22 w 507"/>
                <a:gd name="T73" fmla="*/ 247 h 658"/>
                <a:gd name="T74" fmla="*/ 15 w 507"/>
                <a:gd name="T75" fmla="*/ 237 h 658"/>
                <a:gd name="T76" fmla="*/ 10 w 507"/>
                <a:gd name="T77" fmla="*/ 215 h 658"/>
                <a:gd name="T78" fmla="*/ 10 w 507"/>
                <a:gd name="T79" fmla="*/ 198 h 658"/>
                <a:gd name="T80" fmla="*/ 5 w 507"/>
                <a:gd name="T81" fmla="*/ 193 h 658"/>
                <a:gd name="T82" fmla="*/ 0 w 507"/>
                <a:gd name="T83" fmla="*/ 183 h 658"/>
                <a:gd name="T84" fmla="*/ 0 w 507"/>
                <a:gd name="T85" fmla="*/ 170 h 658"/>
                <a:gd name="T86" fmla="*/ 9 w 507"/>
                <a:gd name="T87" fmla="*/ 150 h 658"/>
                <a:gd name="T88" fmla="*/ 9 w 507"/>
                <a:gd name="T89" fmla="*/ 138 h 658"/>
                <a:gd name="T90" fmla="*/ 5 w 507"/>
                <a:gd name="T91" fmla="*/ 121 h 658"/>
                <a:gd name="T92" fmla="*/ 10 w 507"/>
                <a:gd name="T93" fmla="*/ 108 h 658"/>
                <a:gd name="T94" fmla="*/ 31 w 507"/>
                <a:gd name="T95" fmla="*/ 86 h 658"/>
                <a:gd name="T96" fmla="*/ 30 w 507"/>
                <a:gd name="T97" fmla="*/ 54 h 658"/>
                <a:gd name="T98" fmla="*/ 28 w 507"/>
                <a:gd name="T99" fmla="*/ 34 h 658"/>
                <a:gd name="T100" fmla="*/ 29 w 507"/>
                <a:gd name="T101" fmla="*/ 15 h 658"/>
                <a:gd name="T102" fmla="*/ 39 w 507"/>
                <a:gd name="T103" fmla="*/ 4 h 658"/>
                <a:gd name="T104" fmla="*/ 39 w 507"/>
                <a:gd name="T105" fmla="*/ 4 h 6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07" h="658">
                  <a:moveTo>
                    <a:pt x="77" y="8"/>
                  </a:moveTo>
                  <a:lnTo>
                    <a:pt x="96" y="0"/>
                  </a:lnTo>
                  <a:lnTo>
                    <a:pt x="184" y="2"/>
                  </a:lnTo>
                  <a:lnTo>
                    <a:pt x="211" y="6"/>
                  </a:lnTo>
                  <a:lnTo>
                    <a:pt x="224" y="17"/>
                  </a:lnTo>
                  <a:lnTo>
                    <a:pt x="231" y="40"/>
                  </a:lnTo>
                  <a:lnTo>
                    <a:pt x="231" y="87"/>
                  </a:lnTo>
                  <a:lnTo>
                    <a:pt x="222" y="108"/>
                  </a:lnTo>
                  <a:lnTo>
                    <a:pt x="174" y="127"/>
                  </a:lnTo>
                  <a:lnTo>
                    <a:pt x="173" y="171"/>
                  </a:lnTo>
                  <a:lnTo>
                    <a:pt x="287" y="186"/>
                  </a:lnTo>
                  <a:lnTo>
                    <a:pt x="328" y="194"/>
                  </a:lnTo>
                  <a:lnTo>
                    <a:pt x="380" y="222"/>
                  </a:lnTo>
                  <a:lnTo>
                    <a:pt x="397" y="260"/>
                  </a:lnTo>
                  <a:lnTo>
                    <a:pt x="389" y="291"/>
                  </a:lnTo>
                  <a:lnTo>
                    <a:pt x="372" y="310"/>
                  </a:lnTo>
                  <a:lnTo>
                    <a:pt x="427" y="321"/>
                  </a:lnTo>
                  <a:lnTo>
                    <a:pt x="441" y="352"/>
                  </a:lnTo>
                  <a:lnTo>
                    <a:pt x="433" y="382"/>
                  </a:lnTo>
                  <a:lnTo>
                    <a:pt x="416" y="405"/>
                  </a:lnTo>
                  <a:lnTo>
                    <a:pt x="431" y="428"/>
                  </a:lnTo>
                  <a:lnTo>
                    <a:pt x="429" y="450"/>
                  </a:lnTo>
                  <a:lnTo>
                    <a:pt x="414" y="468"/>
                  </a:lnTo>
                  <a:lnTo>
                    <a:pt x="385" y="477"/>
                  </a:lnTo>
                  <a:lnTo>
                    <a:pt x="366" y="477"/>
                  </a:lnTo>
                  <a:lnTo>
                    <a:pt x="401" y="530"/>
                  </a:lnTo>
                  <a:lnTo>
                    <a:pt x="414" y="559"/>
                  </a:lnTo>
                  <a:lnTo>
                    <a:pt x="454" y="585"/>
                  </a:lnTo>
                  <a:lnTo>
                    <a:pt x="496" y="622"/>
                  </a:lnTo>
                  <a:lnTo>
                    <a:pt x="507" y="637"/>
                  </a:lnTo>
                  <a:lnTo>
                    <a:pt x="477" y="648"/>
                  </a:lnTo>
                  <a:lnTo>
                    <a:pt x="452" y="658"/>
                  </a:lnTo>
                  <a:lnTo>
                    <a:pt x="351" y="593"/>
                  </a:lnTo>
                  <a:lnTo>
                    <a:pt x="315" y="578"/>
                  </a:lnTo>
                  <a:lnTo>
                    <a:pt x="237" y="584"/>
                  </a:lnTo>
                  <a:lnTo>
                    <a:pt x="171" y="570"/>
                  </a:lnTo>
                  <a:lnTo>
                    <a:pt x="43" y="494"/>
                  </a:lnTo>
                  <a:lnTo>
                    <a:pt x="30" y="473"/>
                  </a:lnTo>
                  <a:lnTo>
                    <a:pt x="20" y="430"/>
                  </a:lnTo>
                  <a:lnTo>
                    <a:pt x="20" y="395"/>
                  </a:lnTo>
                  <a:lnTo>
                    <a:pt x="9" y="386"/>
                  </a:lnTo>
                  <a:lnTo>
                    <a:pt x="0" y="365"/>
                  </a:lnTo>
                  <a:lnTo>
                    <a:pt x="0" y="340"/>
                  </a:lnTo>
                  <a:lnTo>
                    <a:pt x="17" y="300"/>
                  </a:lnTo>
                  <a:lnTo>
                    <a:pt x="17" y="276"/>
                  </a:lnTo>
                  <a:lnTo>
                    <a:pt x="9" y="241"/>
                  </a:lnTo>
                  <a:lnTo>
                    <a:pt x="20" y="215"/>
                  </a:lnTo>
                  <a:lnTo>
                    <a:pt x="62" y="171"/>
                  </a:lnTo>
                  <a:lnTo>
                    <a:pt x="60" y="108"/>
                  </a:lnTo>
                  <a:lnTo>
                    <a:pt x="55" y="67"/>
                  </a:lnTo>
                  <a:lnTo>
                    <a:pt x="57" y="30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64" name="Freeform 47">
              <a:extLst>
                <a:ext uri="{FF2B5EF4-FFF2-40B4-BE49-F238E27FC236}">
                  <a16:creationId xmlns:a16="http://schemas.microsoft.com/office/drawing/2014/main" id="{0E0408A6-4783-4DD9-58CB-5A7F2D980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2231"/>
              <a:ext cx="31" cy="18"/>
            </a:xfrm>
            <a:custGeom>
              <a:avLst/>
              <a:gdLst>
                <a:gd name="T0" fmla="*/ 18 w 63"/>
                <a:gd name="T1" fmla="*/ 0 h 36"/>
                <a:gd name="T2" fmla="*/ 6 w 63"/>
                <a:gd name="T3" fmla="*/ 4 h 36"/>
                <a:gd name="T4" fmla="*/ 0 w 63"/>
                <a:gd name="T5" fmla="*/ 18 h 36"/>
                <a:gd name="T6" fmla="*/ 24 w 63"/>
                <a:gd name="T7" fmla="*/ 16 h 36"/>
                <a:gd name="T8" fmla="*/ 31 w 63"/>
                <a:gd name="T9" fmla="*/ 4 h 36"/>
                <a:gd name="T10" fmla="*/ 18 w 63"/>
                <a:gd name="T11" fmla="*/ 0 h 36"/>
                <a:gd name="T12" fmla="*/ 18 w 63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36">
                  <a:moveTo>
                    <a:pt x="36" y="0"/>
                  </a:moveTo>
                  <a:lnTo>
                    <a:pt x="13" y="7"/>
                  </a:lnTo>
                  <a:lnTo>
                    <a:pt x="0" y="36"/>
                  </a:lnTo>
                  <a:lnTo>
                    <a:pt x="48" y="32"/>
                  </a:lnTo>
                  <a:lnTo>
                    <a:pt x="63" y="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65" name="Freeform 48">
              <a:extLst>
                <a:ext uri="{FF2B5EF4-FFF2-40B4-BE49-F238E27FC236}">
                  <a16:creationId xmlns:a16="http://schemas.microsoft.com/office/drawing/2014/main" id="{BA40AE87-C17A-2EA9-8E71-4E3A2792C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2242"/>
              <a:ext cx="11" cy="16"/>
            </a:xfrm>
            <a:custGeom>
              <a:avLst/>
              <a:gdLst>
                <a:gd name="T0" fmla="*/ 11 w 23"/>
                <a:gd name="T1" fmla="*/ 0 h 33"/>
                <a:gd name="T2" fmla="*/ 0 w 23"/>
                <a:gd name="T3" fmla="*/ 3 h 33"/>
                <a:gd name="T4" fmla="*/ 0 w 23"/>
                <a:gd name="T5" fmla="*/ 14 h 33"/>
                <a:gd name="T6" fmla="*/ 10 w 23"/>
                <a:gd name="T7" fmla="*/ 16 h 33"/>
                <a:gd name="T8" fmla="*/ 11 w 23"/>
                <a:gd name="T9" fmla="*/ 0 h 33"/>
                <a:gd name="T10" fmla="*/ 11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3">
                  <a:moveTo>
                    <a:pt x="23" y="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2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66" name="Freeform 49">
              <a:extLst>
                <a:ext uri="{FF2B5EF4-FFF2-40B4-BE49-F238E27FC236}">
                  <a16:creationId xmlns:a16="http://schemas.microsoft.com/office/drawing/2014/main" id="{EDDA8629-F647-6011-1773-B36BF92E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372"/>
              <a:ext cx="16" cy="46"/>
            </a:xfrm>
            <a:custGeom>
              <a:avLst/>
              <a:gdLst>
                <a:gd name="T0" fmla="*/ 13 w 32"/>
                <a:gd name="T1" fmla="*/ 0 h 91"/>
                <a:gd name="T2" fmla="*/ 16 w 32"/>
                <a:gd name="T3" fmla="*/ 13 h 91"/>
                <a:gd name="T4" fmla="*/ 11 w 32"/>
                <a:gd name="T5" fmla="*/ 29 h 91"/>
                <a:gd name="T6" fmla="*/ 11 w 32"/>
                <a:gd name="T7" fmla="*/ 43 h 91"/>
                <a:gd name="T8" fmla="*/ 5 w 32"/>
                <a:gd name="T9" fmla="*/ 46 h 91"/>
                <a:gd name="T10" fmla="*/ 0 w 32"/>
                <a:gd name="T11" fmla="*/ 35 h 91"/>
                <a:gd name="T12" fmla="*/ 1 w 32"/>
                <a:gd name="T13" fmla="*/ 25 h 91"/>
                <a:gd name="T14" fmla="*/ 5 w 32"/>
                <a:gd name="T15" fmla="*/ 12 h 91"/>
                <a:gd name="T16" fmla="*/ 13 w 32"/>
                <a:gd name="T17" fmla="*/ 0 h 91"/>
                <a:gd name="T18" fmla="*/ 13 w 32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91">
                  <a:moveTo>
                    <a:pt x="26" y="0"/>
                  </a:moveTo>
                  <a:lnTo>
                    <a:pt x="32" y="26"/>
                  </a:lnTo>
                  <a:lnTo>
                    <a:pt x="21" y="57"/>
                  </a:lnTo>
                  <a:lnTo>
                    <a:pt x="21" y="85"/>
                  </a:lnTo>
                  <a:lnTo>
                    <a:pt x="9" y="91"/>
                  </a:lnTo>
                  <a:lnTo>
                    <a:pt x="0" y="70"/>
                  </a:lnTo>
                  <a:lnTo>
                    <a:pt x="2" y="49"/>
                  </a:lnTo>
                  <a:lnTo>
                    <a:pt x="9" y="2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67" name="Freeform 50">
              <a:extLst>
                <a:ext uri="{FF2B5EF4-FFF2-40B4-BE49-F238E27FC236}">
                  <a16:creationId xmlns:a16="http://schemas.microsoft.com/office/drawing/2014/main" id="{D0544350-93A5-8DA5-E194-250EDB9F4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311"/>
              <a:ext cx="26" cy="40"/>
            </a:xfrm>
            <a:custGeom>
              <a:avLst/>
              <a:gdLst>
                <a:gd name="T0" fmla="*/ 26 w 53"/>
                <a:gd name="T1" fmla="*/ 0 h 80"/>
                <a:gd name="T2" fmla="*/ 26 w 53"/>
                <a:gd name="T3" fmla="*/ 15 h 80"/>
                <a:gd name="T4" fmla="*/ 13 w 53"/>
                <a:gd name="T5" fmla="*/ 27 h 80"/>
                <a:gd name="T6" fmla="*/ 0 w 53"/>
                <a:gd name="T7" fmla="*/ 40 h 80"/>
                <a:gd name="T8" fmla="*/ 0 w 53"/>
                <a:gd name="T9" fmla="*/ 27 h 80"/>
                <a:gd name="T10" fmla="*/ 8 w 53"/>
                <a:gd name="T11" fmla="*/ 15 h 80"/>
                <a:gd name="T12" fmla="*/ 26 w 53"/>
                <a:gd name="T13" fmla="*/ 0 h 80"/>
                <a:gd name="T14" fmla="*/ 26 w 53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80">
                  <a:moveTo>
                    <a:pt x="53" y="0"/>
                  </a:moveTo>
                  <a:lnTo>
                    <a:pt x="53" y="29"/>
                  </a:lnTo>
                  <a:lnTo>
                    <a:pt x="26" y="53"/>
                  </a:lnTo>
                  <a:lnTo>
                    <a:pt x="0" y="80"/>
                  </a:lnTo>
                  <a:lnTo>
                    <a:pt x="0" y="53"/>
                  </a:lnTo>
                  <a:lnTo>
                    <a:pt x="17" y="2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68" name="Freeform 51">
              <a:extLst>
                <a:ext uri="{FF2B5EF4-FFF2-40B4-BE49-F238E27FC236}">
                  <a16:creationId xmlns:a16="http://schemas.microsoft.com/office/drawing/2014/main" id="{851D59A3-B75A-5956-174C-9FA6BD2C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" y="2372"/>
              <a:ext cx="104" cy="18"/>
            </a:xfrm>
            <a:custGeom>
              <a:avLst/>
              <a:gdLst>
                <a:gd name="T0" fmla="*/ 97 w 207"/>
                <a:gd name="T1" fmla="*/ 3 h 36"/>
                <a:gd name="T2" fmla="*/ 25 w 207"/>
                <a:gd name="T3" fmla="*/ 0 h 36"/>
                <a:gd name="T4" fmla="*/ 12 w 207"/>
                <a:gd name="T5" fmla="*/ 2 h 36"/>
                <a:gd name="T6" fmla="*/ 0 w 207"/>
                <a:gd name="T7" fmla="*/ 11 h 36"/>
                <a:gd name="T8" fmla="*/ 19 w 207"/>
                <a:gd name="T9" fmla="*/ 18 h 36"/>
                <a:gd name="T10" fmla="*/ 63 w 207"/>
                <a:gd name="T11" fmla="*/ 15 h 36"/>
                <a:gd name="T12" fmla="*/ 104 w 207"/>
                <a:gd name="T13" fmla="*/ 12 h 36"/>
                <a:gd name="T14" fmla="*/ 97 w 207"/>
                <a:gd name="T15" fmla="*/ 3 h 36"/>
                <a:gd name="T16" fmla="*/ 97 w 207"/>
                <a:gd name="T17" fmla="*/ 3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36">
                  <a:moveTo>
                    <a:pt x="194" y="5"/>
                  </a:moveTo>
                  <a:lnTo>
                    <a:pt x="49" y="0"/>
                  </a:lnTo>
                  <a:lnTo>
                    <a:pt x="23" y="4"/>
                  </a:lnTo>
                  <a:lnTo>
                    <a:pt x="0" y="21"/>
                  </a:lnTo>
                  <a:lnTo>
                    <a:pt x="38" y="36"/>
                  </a:lnTo>
                  <a:lnTo>
                    <a:pt x="125" y="30"/>
                  </a:lnTo>
                  <a:lnTo>
                    <a:pt x="207" y="24"/>
                  </a:lnTo>
                  <a:lnTo>
                    <a:pt x="194" y="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69" name="Freeform 52">
              <a:extLst>
                <a:ext uri="{FF2B5EF4-FFF2-40B4-BE49-F238E27FC236}">
                  <a16:creationId xmlns:a16="http://schemas.microsoft.com/office/drawing/2014/main" id="{EC6DD5F2-FD9F-0A72-1213-589E6A1A3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" y="2319"/>
              <a:ext cx="72" cy="22"/>
            </a:xfrm>
            <a:custGeom>
              <a:avLst/>
              <a:gdLst>
                <a:gd name="T0" fmla="*/ 3 w 142"/>
                <a:gd name="T1" fmla="*/ 1 h 44"/>
                <a:gd name="T2" fmla="*/ 49 w 142"/>
                <a:gd name="T3" fmla="*/ 0 h 44"/>
                <a:gd name="T4" fmla="*/ 72 w 142"/>
                <a:gd name="T5" fmla="*/ 12 h 44"/>
                <a:gd name="T6" fmla="*/ 58 w 142"/>
                <a:gd name="T7" fmla="*/ 22 h 44"/>
                <a:gd name="T8" fmla="*/ 0 w 142"/>
                <a:gd name="T9" fmla="*/ 19 h 44"/>
                <a:gd name="T10" fmla="*/ 6 w 142"/>
                <a:gd name="T11" fmla="*/ 9 h 44"/>
                <a:gd name="T12" fmla="*/ 3 w 142"/>
                <a:gd name="T13" fmla="*/ 1 h 44"/>
                <a:gd name="T14" fmla="*/ 3 w 142"/>
                <a:gd name="T15" fmla="*/ 1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" h="44">
                  <a:moveTo>
                    <a:pt x="5" y="2"/>
                  </a:moveTo>
                  <a:lnTo>
                    <a:pt x="97" y="0"/>
                  </a:lnTo>
                  <a:lnTo>
                    <a:pt x="142" y="23"/>
                  </a:lnTo>
                  <a:lnTo>
                    <a:pt x="114" y="44"/>
                  </a:lnTo>
                  <a:lnTo>
                    <a:pt x="0" y="38"/>
                  </a:lnTo>
                  <a:lnTo>
                    <a:pt x="11" y="1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70" name="Freeform 53">
              <a:extLst>
                <a:ext uri="{FF2B5EF4-FFF2-40B4-BE49-F238E27FC236}">
                  <a16:creationId xmlns:a16="http://schemas.microsoft.com/office/drawing/2014/main" id="{3F451927-770D-8929-42BA-6A92CC26D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431"/>
              <a:ext cx="107" cy="16"/>
            </a:xfrm>
            <a:custGeom>
              <a:avLst/>
              <a:gdLst>
                <a:gd name="T0" fmla="*/ 12 w 215"/>
                <a:gd name="T1" fmla="*/ 3 h 32"/>
                <a:gd name="T2" fmla="*/ 4 w 215"/>
                <a:gd name="T3" fmla="*/ 7 h 32"/>
                <a:gd name="T4" fmla="*/ 0 w 215"/>
                <a:gd name="T5" fmla="*/ 16 h 32"/>
                <a:gd name="T6" fmla="*/ 73 w 215"/>
                <a:gd name="T7" fmla="*/ 14 h 32"/>
                <a:gd name="T8" fmla="*/ 107 w 215"/>
                <a:gd name="T9" fmla="*/ 14 h 32"/>
                <a:gd name="T10" fmla="*/ 104 w 215"/>
                <a:gd name="T11" fmla="*/ 6 h 32"/>
                <a:gd name="T12" fmla="*/ 84 w 215"/>
                <a:gd name="T13" fmla="*/ 0 h 32"/>
                <a:gd name="T14" fmla="*/ 12 w 215"/>
                <a:gd name="T15" fmla="*/ 3 h 32"/>
                <a:gd name="T16" fmla="*/ 12 w 215"/>
                <a:gd name="T17" fmla="*/ 3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5" h="32">
                  <a:moveTo>
                    <a:pt x="25" y="5"/>
                  </a:moveTo>
                  <a:lnTo>
                    <a:pt x="8" y="13"/>
                  </a:lnTo>
                  <a:lnTo>
                    <a:pt x="0" y="32"/>
                  </a:lnTo>
                  <a:lnTo>
                    <a:pt x="147" y="28"/>
                  </a:lnTo>
                  <a:lnTo>
                    <a:pt x="215" y="28"/>
                  </a:lnTo>
                  <a:lnTo>
                    <a:pt x="209" y="11"/>
                  </a:lnTo>
                  <a:lnTo>
                    <a:pt x="169" y="0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71" name="Freeform 54">
              <a:extLst>
                <a:ext uri="{FF2B5EF4-FFF2-40B4-BE49-F238E27FC236}">
                  <a16:creationId xmlns:a16="http://schemas.microsoft.com/office/drawing/2014/main" id="{C9D72876-9738-52C5-27D0-E0E2DACE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2460"/>
              <a:ext cx="176" cy="58"/>
            </a:xfrm>
            <a:custGeom>
              <a:avLst/>
              <a:gdLst>
                <a:gd name="T0" fmla="*/ 169 w 352"/>
                <a:gd name="T1" fmla="*/ 10 h 116"/>
                <a:gd name="T2" fmla="*/ 176 w 352"/>
                <a:gd name="T3" fmla="*/ 26 h 116"/>
                <a:gd name="T4" fmla="*/ 173 w 352"/>
                <a:gd name="T5" fmla="*/ 49 h 116"/>
                <a:gd name="T6" fmla="*/ 160 w 352"/>
                <a:gd name="T7" fmla="*/ 55 h 116"/>
                <a:gd name="T8" fmla="*/ 153 w 352"/>
                <a:gd name="T9" fmla="*/ 58 h 116"/>
                <a:gd name="T10" fmla="*/ 138 w 352"/>
                <a:gd name="T11" fmla="*/ 55 h 116"/>
                <a:gd name="T12" fmla="*/ 102 w 352"/>
                <a:gd name="T13" fmla="*/ 57 h 116"/>
                <a:gd name="T14" fmla="*/ 80 w 352"/>
                <a:gd name="T15" fmla="*/ 55 h 116"/>
                <a:gd name="T16" fmla="*/ 39 w 352"/>
                <a:gd name="T17" fmla="*/ 37 h 116"/>
                <a:gd name="T18" fmla="*/ 11 w 352"/>
                <a:gd name="T19" fmla="*/ 18 h 116"/>
                <a:gd name="T20" fmla="*/ 0 w 352"/>
                <a:gd name="T21" fmla="*/ 10 h 116"/>
                <a:gd name="T22" fmla="*/ 2 w 352"/>
                <a:gd name="T23" fmla="*/ 2 h 116"/>
                <a:gd name="T24" fmla="*/ 38 w 352"/>
                <a:gd name="T25" fmla="*/ 0 h 116"/>
                <a:gd name="T26" fmla="*/ 80 w 352"/>
                <a:gd name="T27" fmla="*/ 8 h 116"/>
                <a:gd name="T28" fmla="*/ 150 w 352"/>
                <a:gd name="T29" fmla="*/ 3 h 116"/>
                <a:gd name="T30" fmla="*/ 169 w 352"/>
                <a:gd name="T31" fmla="*/ 10 h 116"/>
                <a:gd name="T32" fmla="*/ 169 w 352"/>
                <a:gd name="T33" fmla="*/ 10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2" h="116">
                  <a:moveTo>
                    <a:pt x="337" y="19"/>
                  </a:moveTo>
                  <a:lnTo>
                    <a:pt x="352" y="51"/>
                  </a:lnTo>
                  <a:lnTo>
                    <a:pt x="345" y="98"/>
                  </a:lnTo>
                  <a:lnTo>
                    <a:pt x="320" y="110"/>
                  </a:lnTo>
                  <a:lnTo>
                    <a:pt x="305" y="116"/>
                  </a:lnTo>
                  <a:lnTo>
                    <a:pt x="276" y="110"/>
                  </a:lnTo>
                  <a:lnTo>
                    <a:pt x="204" y="114"/>
                  </a:lnTo>
                  <a:lnTo>
                    <a:pt x="160" y="110"/>
                  </a:lnTo>
                  <a:lnTo>
                    <a:pt x="78" y="74"/>
                  </a:lnTo>
                  <a:lnTo>
                    <a:pt x="21" y="36"/>
                  </a:lnTo>
                  <a:lnTo>
                    <a:pt x="0" y="19"/>
                  </a:lnTo>
                  <a:lnTo>
                    <a:pt x="4" y="3"/>
                  </a:lnTo>
                  <a:lnTo>
                    <a:pt x="75" y="0"/>
                  </a:lnTo>
                  <a:lnTo>
                    <a:pt x="160" y="15"/>
                  </a:lnTo>
                  <a:lnTo>
                    <a:pt x="299" y="5"/>
                  </a:lnTo>
                  <a:lnTo>
                    <a:pt x="337" y="1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72" name="Freeform 55">
              <a:extLst>
                <a:ext uri="{FF2B5EF4-FFF2-40B4-BE49-F238E27FC236}">
                  <a16:creationId xmlns:a16="http://schemas.microsoft.com/office/drawing/2014/main" id="{FD225F96-C8D7-785F-1F7A-E80706D07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2427"/>
              <a:ext cx="178" cy="46"/>
            </a:xfrm>
            <a:custGeom>
              <a:avLst/>
              <a:gdLst>
                <a:gd name="T0" fmla="*/ 161 w 355"/>
                <a:gd name="T1" fmla="*/ 3 h 91"/>
                <a:gd name="T2" fmla="*/ 171 w 355"/>
                <a:gd name="T3" fmla="*/ 5 h 91"/>
                <a:gd name="T4" fmla="*/ 178 w 355"/>
                <a:gd name="T5" fmla="*/ 12 h 91"/>
                <a:gd name="T6" fmla="*/ 176 w 355"/>
                <a:gd name="T7" fmla="*/ 27 h 91"/>
                <a:gd name="T8" fmla="*/ 163 w 355"/>
                <a:gd name="T9" fmla="*/ 39 h 91"/>
                <a:gd name="T10" fmla="*/ 119 w 355"/>
                <a:gd name="T11" fmla="*/ 40 h 91"/>
                <a:gd name="T12" fmla="*/ 89 w 355"/>
                <a:gd name="T13" fmla="*/ 40 h 91"/>
                <a:gd name="T14" fmla="*/ 35 w 355"/>
                <a:gd name="T15" fmla="*/ 46 h 91"/>
                <a:gd name="T16" fmla="*/ 0 w 355"/>
                <a:gd name="T17" fmla="*/ 46 h 91"/>
                <a:gd name="T18" fmla="*/ 17 w 355"/>
                <a:gd name="T19" fmla="*/ 24 h 91"/>
                <a:gd name="T20" fmla="*/ 86 w 355"/>
                <a:gd name="T21" fmla="*/ 25 h 91"/>
                <a:gd name="T22" fmla="*/ 96 w 355"/>
                <a:gd name="T23" fmla="*/ 23 h 91"/>
                <a:gd name="T24" fmla="*/ 105 w 355"/>
                <a:gd name="T25" fmla="*/ 3 h 91"/>
                <a:gd name="T26" fmla="*/ 141 w 355"/>
                <a:gd name="T27" fmla="*/ 0 h 91"/>
                <a:gd name="T28" fmla="*/ 161 w 355"/>
                <a:gd name="T29" fmla="*/ 3 h 91"/>
                <a:gd name="T30" fmla="*/ 161 w 355"/>
                <a:gd name="T31" fmla="*/ 3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5" h="91">
                  <a:moveTo>
                    <a:pt x="321" y="6"/>
                  </a:moveTo>
                  <a:lnTo>
                    <a:pt x="342" y="9"/>
                  </a:lnTo>
                  <a:lnTo>
                    <a:pt x="355" y="23"/>
                  </a:lnTo>
                  <a:lnTo>
                    <a:pt x="351" y="53"/>
                  </a:lnTo>
                  <a:lnTo>
                    <a:pt x="325" y="78"/>
                  </a:lnTo>
                  <a:lnTo>
                    <a:pt x="237" y="80"/>
                  </a:lnTo>
                  <a:lnTo>
                    <a:pt x="177" y="80"/>
                  </a:lnTo>
                  <a:lnTo>
                    <a:pt x="70" y="91"/>
                  </a:lnTo>
                  <a:lnTo>
                    <a:pt x="0" y="91"/>
                  </a:lnTo>
                  <a:lnTo>
                    <a:pt x="34" y="47"/>
                  </a:lnTo>
                  <a:lnTo>
                    <a:pt x="171" y="49"/>
                  </a:lnTo>
                  <a:lnTo>
                    <a:pt x="192" y="46"/>
                  </a:lnTo>
                  <a:lnTo>
                    <a:pt x="209" y="6"/>
                  </a:lnTo>
                  <a:lnTo>
                    <a:pt x="281" y="0"/>
                  </a:lnTo>
                  <a:lnTo>
                    <a:pt x="321" y="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73" name="Freeform 56">
              <a:extLst>
                <a:ext uri="{FF2B5EF4-FFF2-40B4-BE49-F238E27FC236}">
                  <a16:creationId xmlns:a16="http://schemas.microsoft.com/office/drawing/2014/main" id="{24345E16-A3D5-A73D-579F-90C46E22F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428"/>
              <a:ext cx="53" cy="37"/>
            </a:xfrm>
            <a:custGeom>
              <a:avLst/>
              <a:gdLst>
                <a:gd name="T0" fmla="*/ 0 w 107"/>
                <a:gd name="T1" fmla="*/ 4 h 72"/>
                <a:gd name="T2" fmla="*/ 15 w 107"/>
                <a:gd name="T3" fmla="*/ 6 h 72"/>
                <a:gd name="T4" fmla="*/ 18 w 107"/>
                <a:gd name="T5" fmla="*/ 16 h 72"/>
                <a:gd name="T6" fmla="*/ 20 w 107"/>
                <a:gd name="T7" fmla="*/ 24 h 72"/>
                <a:gd name="T8" fmla="*/ 12 w 107"/>
                <a:gd name="T9" fmla="*/ 37 h 72"/>
                <a:gd name="T10" fmla="*/ 46 w 107"/>
                <a:gd name="T11" fmla="*/ 34 h 72"/>
                <a:gd name="T12" fmla="*/ 53 w 107"/>
                <a:gd name="T13" fmla="*/ 28 h 72"/>
                <a:gd name="T14" fmla="*/ 43 w 107"/>
                <a:gd name="T15" fmla="*/ 24 h 72"/>
                <a:gd name="T16" fmla="*/ 40 w 107"/>
                <a:gd name="T17" fmla="*/ 16 h 72"/>
                <a:gd name="T18" fmla="*/ 43 w 107"/>
                <a:gd name="T19" fmla="*/ 12 h 72"/>
                <a:gd name="T20" fmla="*/ 49 w 107"/>
                <a:gd name="T21" fmla="*/ 8 h 72"/>
                <a:gd name="T22" fmla="*/ 52 w 107"/>
                <a:gd name="T23" fmla="*/ 5 h 72"/>
                <a:gd name="T24" fmla="*/ 49 w 107"/>
                <a:gd name="T25" fmla="*/ 3 h 72"/>
                <a:gd name="T26" fmla="*/ 18 w 107"/>
                <a:gd name="T27" fmla="*/ 0 h 72"/>
                <a:gd name="T28" fmla="*/ 0 w 107"/>
                <a:gd name="T29" fmla="*/ 4 h 72"/>
                <a:gd name="T30" fmla="*/ 0 w 107"/>
                <a:gd name="T31" fmla="*/ 4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7" h="72">
                  <a:moveTo>
                    <a:pt x="0" y="7"/>
                  </a:moveTo>
                  <a:lnTo>
                    <a:pt x="31" y="11"/>
                  </a:lnTo>
                  <a:lnTo>
                    <a:pt x="36" y="32"/>
                  </a:lnTo>
                  <a:lnTo>
                    <a:pt x="40" y="47"/>
                  </a:lnTo>
                  <a:lnTo>
                    <a:pt x="25" y="72"/>
                  </a:lnTo>
                  <a:lnTo>
                    <a:pt x="92" y="66"/>
                  </a:lnTo>
                  <a:lnTo>
                    <a:pt x="107" y="55"/>
                  </a:lnTo>
                  <a:lnTo>
                    <a:pt x="86" y="47"/>
                  </a:lnTo>
                  <a:lnTo>
                    <a:pt x="80" y="32"/>
                  </a:lnTo>
                  <a:lnTo>
                    <a:pt x="86" y="23"/>
                  </a:lnTo>
                  <a:lnTo>
                    <a:pt x="99" y="15"/>
                  </a:lnTo>
                  <a:lnTo>
                    <a:pt x="105" y="9"/>
                  </a:lnTo>
                  <a:lnTo>
                    <a:pt x="99" y="6"/>
                  </a:lnTo>
                  <a:lnTo>
                    <a:pt x="3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74" name="Freeform 57">
              <a:extLst>
                <a:ext uri="{FF2B5EF4-FFF2-40B4-BE49-F238E27FC236}">
                  <a16:creationId xmlns:a16="http://schemas.microsoft.com/office/drawing/2014/main" id="{B725878B-26DD-37BF-6D29-F35CFD61A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2385"/>
              <a:ext cx="56" cy="43"/>
            </a:xfrm>
            <a:custGeom>
              <a:avLst/>
              <a:gdLst>
                <a:gd name="T0" fmla="*/ 40 w 113"/>
                <a:gd name="T1" fmla="*/ 0 h 88"/>
                <a:gd name="T2" fmla="*/ 53 w 113"/>
                <a:gd name="T3" fmla="*/ 7 h 88"/>
                <a:gd name="T4" fmla="*/ 56 w 113"/>
                <a:gd name="T5" fmla="*/ 26 h 88"/>
                <a:gd name="T6" fmla="*/ 47 w 113"/>
                <a:gd name="T7" fmla="*/ 38 h 88"/>
                <a:gd name="T8" fmla="*/ 40 w 113"/>
                <a:gd name="T9" fmla="*/ 43 h 88"/>
                <a:gd name="T10" fmla="*/ 0 w 113"/>
                <a:gd name="T11" fmla="*/ 43 h 88"/>
                <a:gd name="T12" fmla="*/ 29 w 113"/>
                <a:gd name="T13" fmla="*/ 31 h 88"/>
                <a:gd name="T14" fmla="*/ 27 w 113"/>
                <a:gd name="T15" fmla="*/ 7 h 88"/>
                <a:gd name="T16" fmla="*/ 40 w 113"/>
                <a:gd name="T17" fmla="*/ 0 h 88"/>
                <a:gd name="T18" fmla="*/ 40 w 113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3" h="88">
                  <a:moveTo>
                    <a:pt x="80" y="0"/>
                  </a:moveTo>
                  <a:lnTo>
                    <a:pt x="107" y="14"/>
                  </a:lnTo>
                  <a:lnTo>
                    <a:pt x="113" y="54"/>
                  </a:lnTo>
                  <a:lnTo>
                    <a:pt x="95" y="78"/>
                  </a:lnTo>
                  <a:lnTo>
                    <a:pt x="80" y="88"/>
                  </a:lnTo>
                  <a:lnTo>
                    <a:pt x="0" y="88"/>
                  </a:lnTo>
                  <a:lnTo>
                    <a:pt x="59" y="63"/>
                  </a:lnTo>
                  <a:lnTo>
                    <a:pt x="54" y="1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75" name="Freeform 58">
              <a:extLst>
                <a:ext uri="{FF2B5EF4-FFF2-40B4-BE49-F238E27FC236}">
                  <a16:creationId xmlns:a16="http://schemas.microsoft.com/office/drawing/2014/main" id="{1A747D08-DE26-DE7B-68F0-7105DBE3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2373"/>
              <a:ext cx="158" cy="49"/>
            </a:xfrm>
            <a:custGeom>
              <a:avLst/>
              <a:gdLst>
                <a:gd name="T0" fmla="*/ 0 w 316"/>
                <a:gd name="T1" fmla="*/ 0 h 97"/>
                <a:gd name="T2" fmla="*/ 76 w 316"/>
                <a:gd name="T3" fmla="*/ 17 h 97"/>
                <a:gd name="T4" fmla="*/ 94 w 316"/>
                <a:gd name="T5" fmla="*/ 30 h 97"/>
                <a:gd name="T6" fmla="*/ 96 w 316"/>
                <a:gd name="T7" fmla="*/ 46 h 97"/>
                <a:gd name="T8" fmla="*/ 111 w 316"/>
                <a:gd name="T9" fmla="*/ 48 h 97"/>
                <a:gd name="T10" fmla="*/ 129 w 316"/>
                <a:gd name="T11" fmla="*/ 49 h 97"/>
                <a:gd name="T12" fmla="*/ 138 w 316"/>
                <a:gd name="T13" fmla="*/ 44 h 97"/>
                <a:gd name="T14" fmla="*/ 131 w 316"/>
                <a:gd name="T15" fmla="*/ 29 h 97"/>
                <a:gd name="T16" fmla="*/ 137 w 316"/>
                <a:gd name="T17" fmla="*/ 23 h 97"/>
                <a:gd name="T18" fmla="*/ 158 w 316"/>
                <a:gd name="T19" fmla="*/ 28 h 97"/>
                <a:gd name="T20" fmla="*/ 154 w 316"/>
                <a:gd name="T21" fmla="*/ 15 h 97"/>
                <a:gd name="T22" fmla="*/ 131 w 316"/>
                <a:gd name="T23" fmla="*/ 7 h 97"/>
                <a:gd name="T24" fmla="*/ 78 w 316"/>
                <a:gd name="T25" fmla="*/ 9 h 97"/>
                <a:gd name="T26" fmla="*/ 31 w 316"/>
                <a:gd name="T27" fmla="*/ 0 h 97"/>
                <a:gd name="T28" fmla="*/ 0 w 316"/>
                <a:gd name="T29" fmla="*/ 0 h 97"/>
                <a:gd name="T30" fmla="*/ 0 w 316"/>
                <a:gd name="T31" fmla="*/ 0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6" h="97">
                  <a:moveTo>
                    <a:pt x="0" y="0"/>
                  </a:moveTo>
                  <a:lnTo>
                    <a:pt x="152" y="34"/>
                  </a:lnTo>
                  <a:lnTo>
                    <a:pt x="188" y="59"/>
                  </a:lnTo>
                  <a:lnTo>
                    <a:pt x="192" y="91"/>
                  </a:lnTo>
                  <a:lnTo>
                    <a:pt x="221" y="95"/>
                  </a:lnTo>
                  <a:lnTo>
                    <a:pt x="257" y="97"/>
                  </a:lnTo>
                  <a:lnTo>
                    <a:pt x="276" y="87"/>
                  </a:lnTo>
                  <a:lnTo>
                    <a:pt x="261" y="57"/>
                  </a:lnTo>
                  <a:lnTo>
                    <a:pt x="274" y="45"/>
                  </a:lnTo>
                  <a:lnTo>
                    <a:pt x="316" y="55"/>
                  </a:lnTo>
                  <a:lnTo>
                    <a:pt x="308" y="30"/>
                  </a:lnTo>
                  <a:lnTo>
                    <a:pt x="261" y="13"/>
                  </a:lnTo>
                  <a:lnTo>
                    <a:pt x="156" y="17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76" name="Freeform 59">
              <a:extLst>
                <a:ext uri="{FF2B5EF4-FFF2-40B4-BE49-F238E27FC236}">
                  <a16:creationId xmlns:a16="http://schemas.microsoft.com/office/drawing/2014/main" id="{2F639102-B9E0-8D4C-2145-4D38335C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319"/>
              <a:ext cx="69" cy="62"/>
            </a:xfrm>
            <a:custGeom>
              <a:avLst/>
              <a:gdLst>
                <a:gd name="T0" fmla="*/ 47 w 139"/>
                <a:gd name="T1" fmla="*/ 12 h 124"/>
                <a:gd name="T2" fmla="*/ 34 w 139"/>
                <a:gd name="T3" fmla="*/ 1 h 124"/>
                <a:gd name="T4" fmla="*/ 6 w 139"/>
                <a:gd name="T5" fmla="*/ 0 h 124"/>
                <a:gd name="T6" fmla="*/ 0 w 139"/>
                <a:gd name="T7" fmla="*/ 24 h 124"/>
                <a:gd name="T8" fmla="*/ 5 w 139"/>
                <a:gd name="T9" fmla="*/ 41 h 124"/>
                <a:gd name="T10" fmla="*/ 8 w 139"/>
                <a:gd name="T11" fmla="*/ 51 h 124"/>
                <a:gd name="T12" fmla="*/ 30 w 139"/>
                <a:gd name="T13" fmla="*/ 59 h 124"/>
                <a:gd name="T14" fmla="*/ 62 w 139"/>
                <a:gd name="T15" fmla="*/ 62 h 124"/>
                <a:gd name="T16" fmla="*/ 69 w 139"/>
                <a:gd name="T17" fmla="*/ 54 h 124"/>
                <a:gd name="T18" fmla="*/ 47 w 139"/>
                <a:gd name="T19" fmla="*/ 51 h 124"/>
                <a:gd name="T20" fmla="*/ 39 w 139"/>
                <a:gd name="T21" fmla="*/ 42 h 124"/>
                <a:gd name="T22" fmla="*/ 32 w 139"/>
                <a:gd name="T23" fmla="*/ 37 h 124"/>
                <a:gd name="T24" fmla="*/ 29 w 139"/>
                <a:gd name="T25" fmla="*/ 27 h 124"/>
                <a:gd name="T26" fmla="*/ 32 w 139"/>
                <a:gd name="T27" fmla="*/ 18 h 124"/>
                <a:gd name="T28" fmla="*/ 47 w 139"/>
                <a:gd name="T29" fmla="*/ 12 h 124"/>
                <a:gd name="T30" fmla="*/ 47 w 139"/>
                <a:gd name="T31" fmla="*/ 12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24">
                  <a:moveTo>
                    <a:pt x="95" y="23"/>
                  </a:moveTo>
                  <a:lnTo>
                    <a:pt x="69" y="2"/>
                  </a:lnTo>
                  <a:lnTo>
                    <a:pt x="12" y="0"/>
                  </a:lnTo>
                  <a:lnTo>
                    <a:pt x="0" y="48"/>
                  </a:lnTo>
                  <a:lnTo>
                    <a:pt x="10" y="82"/>
                  </a:lnTo>
                  <a:lnTo>
                    <a:pt x="17" y="101"/>
                  </a:lnTo>
                  <a:lnTo>
                    <a:pt x="61" y="118"/>
                  </a:lnTo>
                  <a:lnTo>
                    <a:pt x="124" y="124"/>
                  </a:lnTo>
                  <a:lnTo>
                    <a:pt x="139" y="107"/>
                  </a:lnTo>
                  <a:lnTo>
                    <a:pt x="95" y="101"/>
                  </a:lnTo>
                  <a:lnTo>
                    <a:pt x="78" y="84"/>
                  </a:lnTo>
                  <a:lnTo>
                    <a:pt x="65" y="74"/>
                  </a:lnTo>
                  <a:lnTo>
                    <a:pt x="59" y="54"/>
                  </a:lnTo>
                  <a:lnTo>
                    <a:pt x="65" y="36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77" name="Freeform 60">
              <a:extLst>
                <a:ext uri="{FF2B5EF4-FFF2-40B4-BE49-F238E27FC236}">
                  <a16:creationId xmlns:a16="http://schemas.microsoft.com/office/drawing/2014/main" id="{EF4DFE80-3DD7-EF08-94DC-CF48B3AF4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228"/>
              <a:ext cx="87" cy="83"/>
            </a:xfrm>
            <a:custGeom>
              <a:avLst/>
              <a:gdLst>
                <a:gd name="T0" fmla="*/ 63 w 175"/>
                <a:gd name="T1" fmla="*/ 7 h 165"/>
                <a:gd name="T2" fmla="*/ 74 w 175"/>
                <a:gd name="T3" fmla="*/ 13 h 165"/>
                <a:gd name="T4" fmla="*/ 72 w 175"/>
                <a:gd name="T5" fmla="*/ 36 h 165"/>
                <a:gd name="T6" fmla="*/ 65 w 175"/>
                <a:gd name="T7" fmla="*/ 39 h 165"/>
                <a:gd name="T8" fmla="*/ 48 w 175"/>
                <a:gd name="T9" fmla="*/ 34 h 165"/>
                <a:gd name="T10" fmla="*/ 45 w 175"/>
                <a:gd name="T11" fmla="*/ 39 h 165"/>
                <a:gd name="T12" fmla="*/ 20 w 175"/>
                <a:gd name="T13" fmla="*/ 37 h 165"/>
                <a:gd name="T14" fmla="*/ 0 w 175"/>
                <a:gd name="T15" fmla="*/ 33 h 165"/>
                <a:gd name="T16" fmla="*/ 2 w 175"/>
                <a:gd name="T17" fmla="*/ 46 h 165"/>
                <a:gd name="T18" fmla="*/ 9 w 175"/>
                <a:gd name="T19" fmla="*/ 54 h 165"/>
                <a:gd name="T20" fmla="*/ 12 w 175"/>
                <a:gd name="T21" fmla="*/ 66 h 165"/>
                <a:gd name="T22" fmla="*/ 18 w 175"/>
                <a:gd name="T23" fmla="*/ 80 h 165"/>
                <a:gd name="T24" fmla="*/ 35 w 175"/>
                <a:gd name="T25" fmla="*/ 83 h 165"/>
                <a:gd name="T26" fmla="*/ 46 w 175"/>
                <a:gd name="T27" fmla="*/ 78 h 165"/>
                <a:gd name="T28" fmla="*/ 50 w 175"/>
                <a:gd name="T29" fmla="*/ 61 h 165"/>
                <a:gd name="T30" fmla="*/ 76 w 175"/>
                <a:gd name="T31" fmla="*/ 53 h 165"/>
                <a:gd name="T32" fmla="*/ 85 w 175"/>
                <a:gd name="T33" fmla="*/ 46 h 165"/>
                <a:gd name="T34" fmla="*/ 87 w 175"/>
                <a:gd name="T35" fmla="*/ 23 h 165"/>
                <a:gd name="T36" fmla="*/ 84 w 175"/>
                <a:gd name="T37" fmla="*/ 8 h 165"/>
                <a:gd name="T38" fmla="*/ 79 w 175"/>
                <a:gd name="T39" fmla="*/ 2 h 165"/>
                <a:gd name="T40" fmla="*/ 64 w 175"/>
                <a:gd name="T41" fmla="*/ 0 h 165"/>
                <a:gd name="T42" fmla="*/ 52 w 175"/>
                <a:gd name="T43" fmla="*/ 1 h 165"/>
                <a:gd name="T44" fmla="*/ 63 w 175"/>
                <a:gd name="T45" fmla="*/ 7 h 165"/>
                <a:gd name="T46" fmla="*/ 63 w 175"/>
                <a:gd name="T47" fmla="*/ 7 h 1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5" h="165">
                  <a:moveTo>
                    <a:pt x="126" y="13"/>
                  </a:moveTo>
                  <a:lnTo>
                    <a:pt x="149" y="26"/>
                  </a:lnTo>
                  <a:lnTo>
                    <a:pt x="145" y="72"/>
                  </a:lnTo>
                  <a:lnTo>
                    <a:pt x="130" y="78"/>
                  </a:lnTo>
                  <a:lnTo>
                    <a:pt x="97" y="68"/>
                  </a:lnTo>
                  <a:lnTo>
                    <a:pt x="90" y="78"/>
                  </a:lnTo>
                  <a:lnTo>
                    <a:pt x="40" y="74"/>
                  </a:lnTo>
                  <a:lnTo>
                    <a:pt x="0" y="66"/>
                  </a:lnTo>
                  <a:lnTo>
                    <a:pt x="4" y="91"/>
                  </a:lnTo>
                  <a:lnTo>
                    <a:pt x="19" y="108"/>
                  </a:lnTo>
                  <a:lnTo>
                    <a:pt x="25" y="131"/>
                  </a:lnTo>
                  <a:lnTo>
                    <a:pt x="36" y="159"/>
                  </a:lnTo>
                  <a:lnTo>
                    <a:pt x="71" y="165"/>
                  </a:lnTo>
                  <a:lnTo>
                    <a:pt x="93" y="156"/>
                  </a:lnTo>
                  <a:lnTo>
                    <a:pt x="101" y="121"/>
                  </a:lnTo>
                  <a:lnTo>
                    <a:pt x="152" y="106"/>
                  </a:lnTo>
                  <a:lnTo>
                    <a:pt x="170" y="91"/>
                  </a:lnTo>
                  <a:lnTo>
                    <a:pt x="175" y="45"/>
                  </a:lnTo>
                  <a:lnTo>
                    <a:pt x="168" y="15"/>
                  </a:lnTo>
                  <a:lnTo>
                    <a:pt x="158" y="4"/>
                  </a:lnTo>
                  <a:lnTo>
                    <a:pt x="128" y="0"/>
                  </a:lnTo>
                  <a:lnTo>
                    <a:pt x="105" y="2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78" name="Freeform 61">
              <a:extLst>
                <a:ext uri="{FF2B5EF4-FFF2-40B4-BE49-F238E27FC236}">
                  <a16:creationId xmlns:a16="http://schemas.microsoft.com/office/drawing/2014/main" id="{4F0C2C99-5E6D-F1E3-3D59-92ED82746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88"/>
              <a:ext cx="90" cy="31"/>
            </a:xfrm>
            <a:custGeom>
              <a:avLst/>
              <a:gdLst>
                <a:gd name="T0" fmla="*/ 0 w 181"/>
                <a:gd name="T1" fmla="*/ 3 h 63"/>
                <a:gd name="T2" fmla="*/ 3 w 181"/>
                <a:gd name="T3" fmla="*/ 21 h 63"/>
                <a:gd name="T4" fmla="*/ 12 w 181"/>
                <a:gd name="T5" fmla="*/ 31 h 63"/>
                <a:gd name="T6" fmla="*/ 47 w 181"/>
                <a:gd name="T7" fmla="*/ 27 h 63"/>
                <a:gd name="T8" fmla="*/ 66 w 181"/>
                <a:gd name="T9" fmla="*/ 18 h 63"/>
                <a:gd name="T10" fmla="*/ 90 w 181"/>
                <a:gd name="T11" fmla="*/ 3 h 63"/>
                <a:gd name="T12" fmla="*/ 55 w 181"/>
                <a:gd name="T13" fmla="*/ 0 h 63"/>
                <a:gd name="T14" fmla="*/ 26 w 181"/>
                <a:gd name="T15" fmla="*/ 0 h 63"/>
                <a:gd name="T16" fmla="*/ 0 w 181"/>
                <a:gd name="T17" fmla="*/ 3 h 63"/>
                <a:gd name="T18" fmla="*/ 0 w 181"/>
                <a:gd name="T19" fmla="*/ 3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" h="63">
                  <a:moveTo>
                    <a:pt x="0" y="6"/>
                  </a:moveTo>
                  <a:lnTo>
                    <a:pt x="6" y="42"/>
                  </a:lnTo>
                  <a:lnTo>
                    <a:pt x="25" y="63"/>
                  </a:lnTo>
                  <a:lnTo>
                    <a:pt x="95" y="55"/>
                  </a:lnTo>
                  <a:lnTo>
                    <a:pt x="133" y="36"/>
                  </a:lnTo>
                  <a:lnTo>
                    <a:pt x="181" y="7"/>
                  </a:lnTo>
                  <a:lnTo>
                    <a:pt x="110" y="0"/>
                  </a:lnTo>
                  <a:lnTo>
                    <a:pt x="5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79" name="Freeform 62">
              <a:extLst>
                <a:ext uri="{FF2B5EF4-FFF2-40B4-BE49-F238E27FC236}">
                  <a16:creationId xmlns:a16="http://schemas.microsoft.com/office/drawing/2014/main" id="{E444AF06-BF4E-1DA2-4DE2-0077EE83D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1556"/>
              <a:ext cx="39" cy="144"/>
            </a:xfrm>
            <a:custGeom>
              <a:avLst/>
              <a:gdLst>
                <a:gd name="T0" fmla="*/ 17 w 78"/>
                <a:gd name="T1" fmla="*/ 0 h 287"/>
                <a:gd name="T2" fmla="*/ 27 w 78"/>
                <a:gd name="T3" fmla="*/ 13 h 287"/>
                <a:gd name="T4" fmla="*/ 39 w 78"/>
                <a:gd name="T5" fmla="*/ 34 h 287"/>
                <a:gd name="T6" fmla="*/ 37 w 78"/>
                <a:gd name="T7" fmla="*/ 61 h 287"/>
                <a:gd name="T8" fmla="*/ 25 w 78"/>
                <a:gd name="T9" fmla="*/ 46 h 287"/>
                <a:gd name="T10" fmla="*/ 25 w 78"/>
                <a:gd name="T11" fmla="*/ 68 h 287"/>
                <a:gd name="T12" fmla="*/ 34 w 78"/>
                <a:gd name="T13" fmla="*/ 89 h 287"/>
                <a:gd name="T14" fmla="*/ 32 w 78"/>
                <a:gd name="T15" fmla="*/ 113 h 287"/>
                <a:gd name="T16" fmla="*/ 29 w 78"/>
                <a:gd name="T17" fmla="*/ 125 h 287"/>
                <a:gd name="T18" fmla="*/ 4 w 78"/>
                <a:gd name="T19" fmla="*/ 144 h 287"/>
                <a:gd name="T20" fmla="*/ 9 w 78"/>
                <a:gd name="T21" fmla="*/ 126 h 287"/>
                <a:gd name="T22" fmla="*/ 15 w 78"/>
                <a:gd name="T23" fmla="*/ 101 h 287"/>
                <a:gd name="T24" fmla="*/ 13 w 78"/>
                <a:gd name="T25" fmla="*/ 83 h 287"/>
                <a:gd name="T26" fmla="*/ 0 w 78"/>
                <a:gd name="T27" fmla="*/ 92 h 287"/>
                <a:gd name="T28" fmla="*/ 8 w 78"/>
                <a:gd name="T29" fmla="*/ 70 h 287"/>
                <a:gd name="T30" fmla="*/ 18 w 78"/>
                <a:gd name="T31" fmla="*/ 75 h 287"/>
                <a:gd name="T32" fmla="*/ 17 w 78"/>
                <a:gd name="T33" fmla="*/ 60 h 287"/>
                <a:gd name="T34" fmla="*/ 18 w 78"/>
                <a:gd name="T35" fmla="*/ 30 h 287"/>
                <a:gd name="T36" fmla="*/ 27 w 78"/>
                <a:gd name="T37" fmla="*/ 41 h 287"/>
                <a:gd name="T38" fmla="*/ 23 w 78"/>
                <a:gd name="T39" fmla="*/ 21 h 287"/>
                <a:gd name="T40" fmla="*/ 17 w 78"/>
                <a:gd name="T41" fmla="*/ 0 h 287"/>
                <a:gd name="T42" fmla="*/ 17 w 78"/>
                <a:gd name="T43" fmla="*/ 0 h 2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287">
                  <a:moveTo>
                    <a:pt x="34" y="0"/>
                  </a:moveTo>
                  <a:lnTo>
                    <a:pt x="53" y="25"/>
                  </a:lnTo>
                  <a:lnTo>
                    <a:pt x="78" y="67"/>
                  </a:lnTo>
                  <a:lnTo>
                    <a:pt x="74" y="122"/>
                  </a:lnTo>
                  <a:lnTo>
                    <a:pt x="49" y="91"/>
                  </a:lnTo>
                  <a:lnTo>
                    <a:pt x="49" y="135"/>
                  </a:lnTo>
                  <a:lnTo>
                    <a:pt x="68" y="177"/>
                  </a:lnTo>
                  <a:lnTo>
                    <a:pt x="63" y="226"/>
                  </a:lnTo>
                  <a:lnTo>
                    <a:pt x="57" y="249"/>
                  </a:lnTo>
                  <a:lnTo>
                    <a:pt x="7" y="287"/>
                  </a:lnTo>
                  <a:lnTo>
                    <a:pt x="17" y="251"/>
                  </a:lnTo>
                  <a:lnTo>
                    <a:pt x="30" y="202"/>
                  </a:lnTo>
                  <a:lnTo>
                    <a:pt x="25" y="165"/>
                  </a:lnTo>
                  <a:lnTo>
                    <a:pt x="0" y="184"/>
                  </a:lnTo>
                  <a:lnTo>
                    <a:pt x="15" y="139"/>
                  </a:lnTo>
                  <a:lnTo>
                    <a:pt x="36" y="150"/>
                  </a:lnTo>
                  <a:lnTo>
                    <a:pt x="34" y="120"/>
                  </a:lnTo>
                  <a:lnTo>
                    <a:pt x="36" y="59"/>
                  </a:lnTo>
                  <a:lnTo>
                    <a:pt x="53" y="82"/>
                  </a:lnTo>
                  <a:lnTo>
                    <a:pt x="45" y="4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80" name="Freeform 63">
              <a:extLst>
                <a:ext uri="{FF2B5EF4-FFF2-40B4-BE49-F238E27FC236}">
                  <a16:creationId xmlns:a16="http://schemas.microsoft.com/office/drawing/2014/main" id="{D09E1C9C-2E93-2DD9-0484-AE01B7482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1313"/>
              <a:ext cx="105" cy="85"/>
            </a:xfrm>
            <a:custGeom>
              <a:avLst/>
              <a:gdLst>
                <a:gd name="T0" fmla="*/ 0 w 209"/>
                <a:gd name="T1" fmla="*/ 14 h 171"/>
                <a:gd name="T2" fmla="*/ 30 w 209"/>
                <a:gd name="T3" fmla="*/ 51 h 171"/>
                <a:gd name="T4" fmla="*/ 66 w 209"/>
                <a:gd name="T5" fmla="*/ 77 h 171"/>
                <a:gd name="T6" fmla="*/ 105 w 209"/>
                <a:gd name="T7" fmla="*/ 85 h 171"/>
                <a:gd name="T8" fmla="*/ 93 w 209"/>
                <a:gd name="T9" fmla="*/ 67 h 171"/>
                <a:gd name="T10" fmla="*/ 88 w 209"/>
                <a:gd name="T11" fmla="*/ 45 h 171"/>
                <a:gd name="T12" fmla="*/ 72 w 209"/>
                <a:gd name="T13" fmla="*/ 23 h 171"/>
                <a:gd name="T14" fmla="*/ 41 w 209"/>
                <a:gd name="T15" fmla="*/ 0 h 171"/>
                <a:gd name="T16" fmla="*/ 70 w 209"/>
                <a:gd name="T17" fmla="*/ 40 h 171"/>
                <a:gd name="T18" fmla="*/ 76 w 209"/>
                <a:gd name="T19" fmla="*/ 57 h 171"/>
                <a:gd name="T20" fmla="*/ 53 w 209"/>
                <a:gd name="T21" fmla="*/ 51 h 171"/>
                <a:gd name="T22" fmla="*/ 32 w 209"/>
                <a:gd name="T23" fmla="*/ 28 h 171"/>
                <a:gd name="T24" fmla="*/ 0 w 209"/>
                <a:gd name="T25" fmla="*/ 14 h 171"/>
                <a:gd name="T26" fmla="*/ 0 w 209"/>
                <a:gd name="T27" fmla="*/ 14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9" h="171">
                  <a:moveTo>
                    <a:pt x="0" y="28"/>
                  </a:moveTo>
                  <a:lnTo>
                    <a:pt x="59" y="102"/>
                  </a:lnTo>
                  <a:lnTo>
                    <a:pt x="131" y="154"/>
                  </a:lnTo>
                  <a:lnTo>
                    <a:pt x="209" y="171"/>
                  </a:lnTo>
                  <a:lnTo>
                    <a:pt x="186" y="134"/>
                  </a:lnTo>
                  <a:lnTo>
                    <a:pt x="175" y="91"/>
                  </a:lnTo>
                  <a:lnTo>
                    <a:pt x="143" y="47"/>
                  </a:lnTo>
                  <a:lnTo>
                    <a:pt x="82" y="0"/>
                  </a:lnTo>
                  <a:lnTo>
                    <a:pt x="139" y="81"/>
                  </a:lnTo>
                  <a:lnTo>
                    <a:pt x="152" y="114"/>
                  </a:lnTo>
                  <a:lnTo>
                    <a:pt x="105" y="102"/>
                  </a:lnTo>
                  <a:lnTo>
                    <a:pt x="63" y="5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81" name="Freeform 64">
              <a:extLst>
                <a:ext uri="{FF2B5EF4-FFF2-40B4-BE49-F238E27FC236}">
                  <a16:creationId xmlns:a16="http://schemas.microsoft.com/office/drawing/2014/main" id="{13784E34-BA58-5DB3-5AC0-45A69E84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1362"/>
              <a:ext cx="89" cy="64"/>
            </a:xfrm>
            <a:custGeom>
              <a:avLst/>
              <a:gdLst>
                <a:gd name="T0" fmla="*/ 0 w 179"/>
                <a:gd name="T1" fmla="*/ 0 h 128"/>
                <a:gd name="T2" fmla="*/ 41 w 179"/>
                <a:gd name="T3" fmla="*/ 37 h 128"/>
                <a:gd name="T4" fmla="*/ 89 w 179"/>
                <a:gd name="T5" fmla="*/ 64 h 128"/>
                <a:gd name="T6" fmla="*/ 87 w 179"/>
                <a:gd name="T7" fmla="*/ 56 h 128"/>
                <a:gd name="T8" fmla="*/ 43 w 179"/>
                <a:gd name="T9" fmla="*/ 21 h 128"/>
                <a:gd name="T10" fmla="*/ 0 w 179"/>
                <a:gd name="T11" fmla="*/ 0 h 128"/>
                <a:gd name="T12" fmla="*/ 0 w 179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128">
                  <a:moveTo>
                    <a:pt x="0" y="0"/>
                  </a:moveTo>
                  <a:lnTo>
                    <a:pt x="82" y="73"/>
                  </a:lnTo>
                  <a:lnTo>
                    <a:pt x="179" y="128"/>
                  </a:lnTo>
                  <a:lnTo>
                    <a:pt x="175" y="111"/>
                  </a:lnTo>
                  <a:lnTo>
                    <a:pt x="8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82" name="Freeform 65">
              <a:extLst>
                <a:ext uri="{FF2B5EF4-FFF2-40B4-BE49-F238E27FC236}">
                  <a16:creationId xmlns:a16="http://schemas.microsoft.com/office/drawing/2014/main" id="{50B625B6-3528-DF3F-4B58-DD0D9D50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1252"/>
              <a:ext cx="194" cy="49"/>
            </a:xfrm>
            <a:custGeom>
              <a:avLst/>
              <a:gdLst>
                <a:gd name="T0" fmla="*/ 194 w 388"/>
                <a:gd name="T1" fmla="*/ 20 h 99"/>
                <a:gd name="T2" fmla="*/ 149 w 388"/>
                <a:gd name="T3" fmla="*/ 17 h 99"/>
                <a:gd name="T4" fmla="*/ 132 w 388"/>
                <a:gd name="T5" fmla="*/ 17 h 99"/>
                <a:gd name="T6" fmla="*/ 96 w 388"/>
                <a:gd name="T7" fmla="*/ 20 h 99"/>
                <a:gd name="T8" fmla="*/ 86 w 388"/>
                <a:gd name="T9" fmla="*/ 27 h 99"/>
                <a:gd name="T10" fmla="*/ 81 w 388"/>
                <a:gd name="T11" fmla="*/ 41 h 99"/>
                <a:gd name="T12" fmla="*/ 55 w 388"/>
                <a:gd name="T13" fmla="*/ 35 h 99"/>
                <a:gd name="T14" fmla="*/ 52 w 388"/>
                <a:gd name="T15" fmla="*/ 42 h 99"/>
                <a:gd name="T16" fmla="*/ 31 w 388"/>
                <a:gd name="T17" fmla="*/ 42 h 99"/>
                <a:gd name="T18" fmla="*/ 0 w 388"/>
                <a:gd name="T19" fmla="*/ 49 h 99"/>
                <a:gd name="T20" fmla="*/ 8 w 388"/>
                <a:gd name="T21" fmla="*/ 42 h 99"/>
                <a:gd name="T22" fmla="*/ 21 w 388"/>
                <a:gd name="T23" fmla="*/ 31 h 99"/>
                <a:gd name="T24" fmla="*/ 56 w 388"/>
                <a:gd name="T25" fmla="*/ 27 h 99"/>
                <a:gd name="T26" fmla="*/ 68 w 388"/>
                <a:gd name="T27" fmla="*/ 21 h 99"/>
                <a:gd name="T28" fmla="*/ 85 w 388"/>
                <a:gd name="T29" fmla="*/ 13 h 99"/>
                <a:gd name="T30" fmla="*/ 109 w 388"/>
                <a:gd name="T31" fmla="*/ 9 h 99"/>
                <a:gd name="T32" fmla="*/ 127 w 388"/>
                <a:gd name="T33" fmla="*/ 0 h 99"/>
                <a:gd name="T34" fmla="*/ 174 w 388"/>
                <a:gd name="T35" fmla="*/ 5 h 99"/>
                <a:gd name="T36" fmla="*/ 194 w 388"/>
                <a:gd name="T37" fmla="*/ 20 h 99"/>
                <a:gd name="T38" fmla="*/ 194 w 388"/>
                <a:gd name="T39" fmla="*/ 20 h 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99">
                  <a:moveTo>
                    <a:pt x="388" y="40"/>
                  </a:moveTo>
                  <a:lnTo>
                    <a:pt x="298" y="34"/>
                  </a:lnTo>
                  <a:lnTo>
                    <a:pt x="264" y="34"/>
                  </a:lnTo>
                  <a:lnTo>
                    <a:pt x="192" y="40"/>
                  </a:lnTo>
                  <a:lnTo>
                    <a:pt x="171" y="55"/>
                  </a:lnTo>
                  <a:lnTo>
                    <a:pt x="161" y="82"/>
                  </a:lnTo>
                  <a:lnTo>
                    <a:pt x="110" y="70"/>
                  </a:lnTo>
                  <a:lnTo>
                    <a:pt x="103" y="85"/>
                  </a:lnTo>
                  <a:lnTo>
                    <a:pt x="61" y="85"/>
                  </a:lnTo>
                  <a:lnTo>
                    <a:pt x="0" y="99"/>
                  </a:lnTo>
                  <a:lnTo>
                    <a:pt x="15" y="84"/>
                  </a:lnTo>
                  <a:lnTo>
                    <a:pt x="42" y="63"/>
                  </a:lnTo>
                  <a:lnTo>
                    <a:pt x="112" y="55"/>
                  </a:lnTo>
                  <a:lnTo>
                    <a:pt x="135" y="42"/>
                  </a:lnTo>
                  <a:lnTo>
                    <a:pt x="169" y="27"/>
                  </a:lnTo>
                  <a:lnTo>
                    <a:pt x="218" y="19"/>
                  </a:lnTo>
                  <a:lnTo>
                    <a:pt x="253" y="0"/>
                  </a:lnTo>
                  <a:lnTo>
                    <a:pt x="348" y="11"/>
                  </a:lnTo>
                  <a:lnTo>
                    <a:pt x="388" y="4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83" name="Freeform 66">
              <a:extLst>
                <a:ext uri="{FF2B5EF4-FFF2-40B4-BE49-F238E27FC236}">
                  <a16:creationId xmlns:a16="http://schemas.microsoft.com/office/drawing/2014/main" id="{A982471A-A17D-2379-D817-3ED2F018A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1561"/>
              <a:ext cx="86" cy="55"/>
            </a:xfrm>
            <a:custGeom>
              <a:avLst/>
              <a:gdLst>
                <a:gd name="T0" fmla="*/ 17 w 171"/>
                <a:gd name="T1" fmla="*/ 3 h 110"/>
                <a:gd name="T2" fmla="*/ 57 w 171"/>
                <a:gd name="T3" fmla="*/ 16 h 110"/>
                <a:gd name="T4" fmla="*/ 82 w 171"/>
                <a:gd name="T5" fmla="*/ 30 h 110"/>
                <a:gd name="T6" fmla="*/ 86 w 171"/>
                <a:gd name="T7" fmla="*/ 55 h 110"/>
                <a:gd name="T8" fmla="*/ 77 w 171"/>
                <a:gd name="T9" fmla="*/ 42 h 110"/>
                <a:gd name="T10" fmla="*/ 46 w 171"/>
                <a:gd name="T11" fmla="*/ 31 h 110"/>
                <a:gd name="T12" fmla="*/ 21 w 171"/>
                <a:gd name="T13" fmla="*/ 21 h 110"/>
                <a:gd name="T14" fmla="*/ 0 w 171"/>
                <a:gd name="T15" fmla="*/ 0 h 110"/>
                <a:gd name="T16" fmla="*/ 17 w 171"/>
                <a:gd name="T17" fmla="*/ 3 h 110"/>
                <a:gd name="T18" fmla="*/ 17 w 171"/>
                <a:gd name="T19" fmla="*/ 3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110">
                  <a:moveTo>
                    <a:pt x="34" y="5"/>
                  </a:moveTo>
                  <a:lnTo>
                    <a:pt x="114" y="32"/>
                  </a:lnTo>
                  <a:lnTo>
                    <a:pt x="163" y="60"/>
                  </a:lnTo>
                  <a:lnTo>
                    <a:pt x="171" y="110"/>
                  </a:lnTo>
                  <a:lnTo>
                    <a:pt x="154" y="83"/>
                  </a:lnTo>
                  <a:lnTo>
                    <a:pt x="91" y="62"/>
                  </a:lnTo>
                  <a:lnTo>
                    <a:pt x="42" y="41"/>
                  </a:lnTo>
                  <a:lnTo>
                    <a:pt x="0" y="0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84" name="Freeform 67">
              <a:extLst>
                <a:ext uri="{FF2B5EF4-FFF2-40B4-BE49-F238E27FC236}">
                  <a16:creationId xmlns:a16="http://schemas.microsoft.com/office/drawing/2014/main" id="{18177BD9-BFBE-EB30-48FA-93FB299F9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452"/>
              <a:ext cx="27" cy="81"/>
            </a:xfrm>
            <a:custGeom>
              <a:avLst/>
              <a:gdLst>
                <a:gd name="T0" fmla="*/ 0 w 53"/>
                <a:gd name="T1" fmla="*/ 0 h 161"/>
                <a:gd name="T2" fmla="*/ 16 w 53"/>
                <a:gd name="T3" fmla="*/ 14 h 161"/>
                <a:gd name="T4" fmla="*/ 21 w 53"/>
                <a:gd name="T5" fmla="*/ 41 h 161"/>
                <a:gd name="T6" fmla="*/ 27 w 53"/>
                <a:gd name="T7" fmla="*/ 81 h 161"/>
                <a:gd name="T8" fmla="*/ 9 w 53"/>
                <a:gd name="T9" fmla="*/ 54 h 161"/>
                <a:gd name="T10" fmla="*/ 5 w 53"/>
                <a:gd name="T11" fmla="*/ 76 h 161"/>
                <a:gd name="T12" fmla="*/ 0 w 53"/>
                <a:gd name="T13" fmla="*/ 49 h 161"/>
                <a:gd name="T14" fmla="*/ 0 w 53"/>
                <a:gd name="T15" fmla="*/ 23 h 161"/>
                <a:gd name="T16" fmla="*/ 0 w 53"/>
                <a:gd name="T17" fmla="*/ 0 h 161"/>
                <a:gd name="T18" fmla="*/ 0 w 53"/>
                <a:gd name="T19" fmla="*/ 0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" h="161">
                  <a:moveTo>
                    <a:pt x="0" y="0"/>
                  </a:moveTo>
                  <a:lnTo>
                    <a:pt x="32" y="27"/>
                  </a:lnTo>
                  <a:lnTo>
                    <a:pt x="42" y="82"/>
                  </a:lnTo>
                  <a:lnTo>
                    <a:pt x="53" y="161"/>
                  </a:lnTo>
                  <a:lnTo>
                    <a:pt x="17" y="108"/>
                  </a:lnTo>
                  <a:lnTo>
                    <a:pt x="10" y="152"/>
                  </a:lnTo>
                  <a:lnTo>
                    <a:pt x="0" y="97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85" name="Freeform 68">
              <a:extLst>
                <a:ext uri="{FF2B5EF4-FFF2-40B4-BE49-F238E27FC236}">
                  <a16:creationId xmlns:a16="http://schemas.microsoft.com/office/drawing/2014/main" id="{18AA588A-65D3-8527-1335-F94510610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1643"/>
              <a:ext cx="84" cy="112"/>
            </a:xfrm>
            <a:custGeom>
              <a:avLst/>
              <a:gdLst>
                <a:gd name="T0" fmla="*/ 48 w 167"/>
                <a:gd name="T1" fmla="*/ 20 h 224"/>
                <a:gd name="T2" fmla="*/ 26 w 167"/>
                <a:gd name="T3" fmla="*/ 47 h 224"/>
                <a:gd name="T4" fmla="*/ 8 w 167"/>
                <a:gd name="T5" fmla="*/ 65 h 224"/>
                <a:gd name="T6" fmla="*/ 0 w 167"/>
                <a:gd name="T7" fmla="*/ 84 h 224"/>
                <a:gd name="T8" fmla="*/ 0 w 167"/>
                <a:gd name="T9" fmla="*/ 100 h 224"/>
                <a:gd name="T10" fmla="*/ 12 w 167"/>
                <a:gd name="T11" fmla="*/ 112 h 224"/>
                <a:gd name="T12" fmla="*/ 20 w 167"/>
                <a:gd name="T13" fmla="*/ 92 h 224"/>
                <a:gd name="T14" fmla="*/ 57 w 167"/>
                <a:gd name="T15" fmla="*/ 79 h 224"/>
                <a:gd name="T16" fmla="*/ 84 w 167"/>
                <a:gd name="T17" fmla="*/ 54 h 224"/>
                <a:gd name="T18" fmla="*/ 58 w 167"/>
                <a:gd name="T19" fmla="*/ 64 h 224"/>
                <a:gd name="T20" fmla="*/ 51 w 167"/>
                <a:gd name="T21" fmla="*/ 57 h 224"/>
                <a:gd name="T22" fmla="*/ 61 w 167"/>
                <a:gd name="T23" fmla="*/ 32 h 224"/>
                <a:gd name="T24" fmla="*/ 62 w 167"/>
                <a:gd name="T25" fmla="*/ 0 h 224"/>
                <a:gd name="T26" fmla="*/ 48 w 167"/>
                <a:gd name="T27" fmla="*/ 20 h 224"/>
                <a:gd name="T28" fmla="*/ 48 w 167"/>
                <a:gd name="T29" fmla="*/ 20 h 2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7" h="224">
                  <a:moveTo>
                    <a:pt x="95" y="40"/>
                  </a:moveTo>
                  <a:lnTo>
                    <a:pt x="51" y="93"/>
                  </a:lnTo>
                  <a:lnTo>
                    <a:pt x="15" y="129"/>
                  </a:lnTo>
                  <a:lnTo>
                    <a:pt x="0" y="167"/>
                  </a:lnTo>
                  <a:lnTo>
                    <a:pt x="0" y="200"/>
                  </a:lnTo>
                  <a:lnTo>
                    <a:pt x="23" y="224"/>
                  </a:lnTo>
                  <a:lnTo>
                    <a:pt x="40" y="184"/>
                  </a:lnTo>
                  <a:lnTo>
                    <a:pt x="114" y="158"/>
                  </a:lnTo>
                  <a:lnTo>
                    <a:pt x="167" y="107"/>
                  </a:lnTo>
                  <a:lnTo>
                    <a:pt x="116" y="127"/>
                  </a:lnTo>
                  <a:lnTo>
                    <a:pt x="102" y="114"/>
                  </a:lnTo>
                  <a:lnTo>
                    <a:pt x="121" y="63"/>
                  </a:lnTo>
                  <a:lnTo>
                    <a:pt x="123" y="0"/>
                  </a:lnTo>
                  <a:lnTo>
                    <a:pt x="95" y="4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86" name="Freeform 69">
              <a:extLst>
                <a:ext uri="{FF2B5EF4-FFF2-40B4-BE49-F238E27FC236}">
                  <a16:creationId xmlns:a16="http://schemas.microsoft.com/office/drawing/2014/main" id="{51507834-123E-EEF5-7E62-DC50B2CC5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1299"/>
              <a:ext cx="249" cy="134"/>
            </a:xfrm>
            <a:custGeom>
              <a:avLst/>
              <a:gdLst>
                <a:gd name="T0" fmla="*/ 206 w 500"/>
                <a:gd name="T1" fmla="*/ 41 h 268"/>
                <a:gd name="T2" fmla="*/ 209 w 500"/>
                <a:gd name="T3" fmla="*/ 32 h 268"/>
                <a:gd name="T4" fmla="*/ 217 w 500"/>
                <a:gd name="T5" fmla="*/ 21 h 268"/>
                <a:gd name="T6" fmla="*/ 249 w 500"/>
                <a:gd name="T7" fmla="*/ 24 h 268"/>
                <a:gd name="T8" fmla="*/ 231 w 500"/>
                <a:gd name="T9" fmla="*/ 4 h 268"/>
                <a:gd name="T10" fmla="*/ 207 w 500"/>
                <a:gd name="T11" fmla="*/ 0 h 268"/>
                <a:gd name="T12" fmla="*/ 210 w 500"/>
                <a:gd name="T13" fmla="*/ 11 h 268"/>
                <a:gd name="T14" fmla="*/ 156 w 500"/>
                <a:gd name="T15" fmla="*/ 4 h 268"/>
                <a:gd name="T16" fmla="*/ 154 w 500"/>
                <a:gd name="T17" fmla="*/ 21 h 268"/>
                <a:gd name="T18" fmla="*/ 119 w 500"/>
                <a:gd name="T19" fmla="*/ 18 h 268"/>
                <a:gd name="T20" fmla="*/ 96 w 500"/>
                <a:gd name="T21" fmla="*/ 32 h 268"/>
                <a:gd name="T22" fmla="*/ 77 w 500"/>
                <a:gd name="T23" fmla="*/ 42 h 268"/>
                <a:gd name="T24" fmla="*/ 63 w 500"/>
                <a:gd name="T25" fmla="*/ 64 h 268"/>
                <a:gd name="T26" fmla="*/ 29 w 500"/>
                <a:gd name="T27" fmla="*/ 67 h 268"/>
                <a:gd name="T28" fmla="*/ 22 w 500"/>
                <a:gd name="T29" fmla="*/ 84 h 268"/>
                <a:gd name="T30" fmla="*/ 0 w 500"/>
                <a:gd name="T31" fmla="*/ 107 h 268"/>
                <a:gd name="T32" fmla="*/ 11 w 500"/>
                <a:gd name="T33" fmla="*/ 134 h 268"/>
                <a:gd name="T34" fmla="*/ 25 w 500"/>
                <a:gd name="T35" fmla="*/ 113 h 268"/>
                <a:gd name="T36" fmla="*/ 38 w 500"/>
                <a:gd name="T37" fmla="*/ 106 h 268"/>
                <a:gd name="T38" fmla="*/ 51 w 500"/>
                <a:gd name="T39" fmla="*/ 98 h 268"/>
                <a:gd name="T40" fmla="*/ 64 w 500"/>
                <a:gd name="T41" fmla="*/ 92 h 268"/>
                <a:gd name="T42" fmla="*/ 77 w 500"/>
                <a:gd name="T43" fmla="*/ 84 h 268"/>
                <a:gd name="T44" fmla="*/ 96 w 500"/>
                <a:gd name="T45" fmla="*/ 73 h 268"/>
                <a:gd name="T46" fmla="*/ 103 w 500"/>
                <a:gd name="T47" fmla="*/ 70 h 268"/>
                <a:gd name="T48" fmla="*/ 156 w 500"/>
                <a:gd name="T49" fmla="*/ 53 h 268"/>
                <a:gd name="T50" fmla="*/ 197 w 500"/>
                <a:gd name="T51" fmla="*/ 42 h 268"/>
                <a:gd name="T52" fmla="*/ 206 w 500"/>
                <a:gd name="T53" fmla="*/ 41 h 268"/>
                <a:gd name="T54" fmla="*/ 206 w 500"/>
                <a:gd name="T55" fmla="*/ 41 h 2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00" h="268">
                  <a:moveTo>
                    <a:pt x="414" y="82"/>
                  </a:moveTo>
                  <a:lnTo>
                    <a:pt x="420" y="63"/>
                  </a:lnTo>
                  <a:lnTo>
                    <a:pt x="435" y="42"/>
                  </a:lnTo>
                  <a:lnTo>
                    <a:pt x="500" y="48"/>
                  </a:lnTo>
                  <a:lnTo>
                    <a:pt x="464" y="8"/>
                  </a:lnTo>
                  <a:lnTo>
                    <a:pt x="416" y="0"/>
                  </a:lnTo>
                  <a:lnTo>
                    <a:pt x="422" y="21"/>
                  </a:lnTo>
                  <a:lnTo>
                    <a:pt x="314" y="8"/>
                  </a:lnTo>
                  <a:lnTo>
                    <a:pt x="310" y="42"/>
                  </a:lnTo>
                  <a:lnTo>
                    <a:pt x="238" y="36"/>
                  </a:lnTo>
                  <a:lnTo>
                    <a:pt x="192" y="63"/>
                  </a:lnTo>
                  <a:lnTo>
                    <a:pt x="154" y="84"/>
                  </a:lnTo>
                  <a:lnTo>
                    <a:pt x="127" y="127"/>
                  </a:lnTo>
                  <a:lnTo>
                    <a:pt x="59" y="133"/>
                  </a:lnTo>
                  <a:lnTo>
                    <a:pt x="44" y="167"/>
                  </a:lnTo>
                  <a:lnTo>
                    <a:pt x="0" y="213"/>
                  </a:lnTo>
                  <a:lnTo>
                    <a:pt x="23" y="268"/>
                  </a:lnTo>
                  <a:lnTo>
                    <a:pt x="51" y="226"/>
                  </a:lnTo>
                  <a:lnTo>
                    <a:pt x="76" y="211"/>
                  </a:lnTo>
                  <a:lnTo>
                    <a:pt x="103" y="196"/>
                  </a:lnTo>
                  <a:lnTo>
                    <a:pt x="129" y="183"/>
                  </a:lnTo>
                  <a:lnTo>
                    <a:pt x="154" y="167"/>
                  </a:lnTo>
                  <a:lnTo>
                    <a:pt x="192" y="146"/>
                  </a:lnTo>
                  <a:lnTo>
                    <a:pt x="207" y="139"/>
                  </a:lnTo>
                  <a:lnTo>
                    <a:pt x="314" y="105"/>
                  </a:lnTo>
                  <a:lnTo>
                    <a:pt x="395" y="84"/>
                  </a:lnTo>
                  <a:lnTo>
                    <a:pt x="414" y="82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87" name="Freeform 70">
              <a:extLst>
                <a:ext uri="{FF2B5EF4-FFF2-40B4-BE49-F238E27FC236}">
                  <a16:creationId xmlns:a16="http://schemas.microsoft.com/office/drawing/2014/main" id="{9FCA2F41-DA12-E4D4-8F14-D745DB004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297"/>
              <a:ext cx="357" cy="327"/>
            </a:xfrm>
            <a:custGeom>
              <a:avLst/>
              <a:gdLst>
                <a:gd name="T0" fmla="*/ 89 w 712"/>
                <a:gd name="T1" fmla="*/ 87 h 654"/>
                <a:gd name="T2" fmla="*/ 150 w 712"/>
                <a:gd name="T3" fmla="*/ 122 h 654"/>
                <a:gd name="T4" fmla="*/ 193 w 712"/>
                <a:gd name="T5" fmla="*/ 112 h 654"/>
                <a:gd name="T6" fmla="*/ 121 w 712"/>
                <a:gd name="T7" fmla="*/ 72 h 654"/>
                <a:gd name="T8" fmla="*/ 99 w 712"/>
                <a:gd name="T9" fmla="*/ 17 h 654"/>
                <a:gd name="T10" fmla="*/ 115 w 712"/>
                <a:gd name="T11" fmla="*/ 4 h 654"/>
                <a:gd name="T12" fmla="*/ 210 w 712"/>
                <a:gd name="T13" fmla="*/ 94 h 654"/>
                <a:gd name="T14" fmla="*/ 267 w 712"/>
                <a:gd name="T15" fmla="*/ 104 h 654"/>
                <a:gd name="T16" fmla="*/ 229 w 712"/>
                <a:gd name="T17" fmla="*/ 31 h 654"/>
                <a:gd name="T18" fmla="*/ 256 w 712"/>
                <a:gd name="T19" fmla="*/ 34 h 654"/>
                <a:gd name="T20" fmla="*/ 270 w 712"/>
                <a:gd name="T21" fmla="*/ 10 h 654"/>
                <a:gd name="T22" fmla="*/ 318 w 712"/>
                <a:gd name="T23" fmla="*/ 86 h 654"/>
                <a:gd name="T24" fmla="*/ 357 w 712"/>
                <a:gd name="T25" fmla="*/ 267 h 654"/>
                <a:gd name="T26" fmla="*/ 353 w 712"/>
                <a:gd name="T27" fmla="*/ 289 h 654"/>
                <a:gd name="T28" fmla="*/ 333 w 712"/>
                <a:gd name="T29" fmla="*/ 264 h 654"/>
                <a:gd name="T30" fmla="*/ 318 w 712"/>
                <a:gd name="T31" fmla="*/ 248 h 654"/>
                <a:gd name="T32" fmla="*/ 286 w 712"/>
                <a:gd name="T33" fmla="*/ 236 h 654"/>
                <a:gd name="T34" fmla="*/ 323 w 712"/>
                <a:gd name="T35" fmla="*/ 299 h 654"/>
                <a:gd name="T36" fmla="*/ 309 w 712"/>
                <a:gd name="T37" fmla="*/ 306 h 654"/>
                <a:gd name="T38" fmla="*/ 295 w 712"/>
                <a:gd name="T39" fmla="*/ 281 h 654"/>
                <a:gd name="T40" fmla="*/ 257 w 712"/>
                <a:gd name="T41" fmla="*/ 267 h 654"/>
                <a:gd name="T42" fmla="*/ 198 w 712"/>
                <a:gd name="T43" fmla="*/ 250 h 654"/>
                <a:gd name="T44" fmla="*/ 190 w 712"/>
                <a:gd name="T45" fmla="*/ 260 h 654"/>
                <a:gd name="T46" fmla="*/ 194 w 712"/>
                <a:gd name="T47" fmla="*/ 275 h 654"/>
                <a:gd name="T48" fmla="*/ 171 w 712"/>
                <a:gd name="T49" fmla="*/ 268 h 654"/>
                <a:gd name="T50" fmla="*/ 173 w 712"/>
                <a:gd name="T51" fmla="*/ 285 h 654"/>
                <a:gd name="T52" fmla="*/ 175 w 712"/>
                <a:gd name="T53" fmla="*/ 298 h 654"/>
                <a:gd name="T54" fmla="*/ 140 w 712"/>
                <a:gd name="T55" fmla="*/ 277 h 654"/>
                <a:gd name="T56" fmla="*/ 131 w 712"/>
                <a:gd name="T57" fmla="*/ 237 h 654"/>
                <a:gd name="T58" fmla="*/ 150 w 712"/>
                <a:gd name="T59" fmla="*/ 208 h 654"/>
                <a:gd name="T60" fmla="*/ 149 w 712"/>
                <a:gd name="T61" fmla="*/ 161 h 654"/>
                <a:gd name="T62" fmla="*/ 68 w 712"/>
                <a:gd name="T63" fmla="*/ 94 h 654"/>
                <a:gd name="T64" fmla="*/ 39 w 712"/>
                <a:gd name="T65" fmla="*/ 37 h 6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12" h="654">
                  <a:moveTo>
                    <a:pt x="78" y="74"/>
                  </a:moveTo>
                  <a:lnTo>
                    <a:pt x="178" y="173"/>
                  </a:lnTo>
                  <a:lnTo>
                    <a:pt x="220" y="192"/>
                  </a:lnTo>
                  <a:lnTo>
                    <a:pt x="300" y="244"/>
                  </a:lnTo>
                  <a:lnTo>
                    <a:pt x="435" y="289"/>
                  </a:lnTo>
                  <a:lnTo>
                    <a:pt x="385" y="223"/>
                  </a:lnTo>
                  <a:lnTo>
                    <a:pt x="298" y="173"/>
                  </a:lnTo>
                  <a:lnTo>
                    <a:pt x="241" y="143"/>
                  </a:lnTo>
                  <a:lnTo>
                    <a:pt x="190" y="69"/>
                  </a:lnTo>
                  <a:lnTo>
                    <a:pt x="197" y="33"/>
                  </a:lnTo>
                  <a:lnTo>
                    <a:pt x="226" y="44"/>
                  </a:lnTo>
                  <a:lnTo>
                    <a:pt x="230" y="8"/>
                  </a:lnTo>
                  <a:lnTo>
                    <a:pt x="342" y="122"/>
                  </a:lnTo>
                  <a:lnTo>
                    <a:pt x="418" y="187"/>
                  </a:lnTo>
                  <a:lnTo>
                    <a:pt x="488" y="202"/>
                  </a:lnTo>
                  <a:lnTo>
                    <a:pt x="532" y="207"/>
                  </a:lnTo>
                  <a:lnTo>
                    <a:pt x="507" y="143"/>
                  </a:lnTo>
                  <a:lnTo>
                    <a:pt x="456" y="61"/>
                  </a:lnTo>
                  <a:lnTo>
                    <a:pt x="545" y="122"/>
                  </a:lnTo>
                  <a:lnTo>
                    <a:pt x="511" y="67"/>
                  </a:lnTo>
                  <a:lnTo>
                    <a:pt x="462" y="0"/>
                  </a:lnTo>
                  <a:lnTo>
                    <a:pt x="539" y="19"/>
                  </a:lnTo>
                  <a:lnTo>
                    <a:pt x="602" y="74"/>
                  </a:lnTo>
                  <a:lnTo>
                    <a:pt x="635" y="171"/>
                  </a:lnTo>
                  <a:lnTo>
                    <a:pt x="674" y="416"/>
                  </a:lnTo>
                  <a:lnTo>
                    <a:pt x="712" y="534"/>
                  </a:lnTo>
                  <a:lnTo>
                    <a:pt x="712" y="589"/>
                  </a:lnTo>
                  <a:lnTo>
                    <a:pt x="705" y="578"/>
                  </a:lnTo>
                  <a:lnTo>
                    <a:pt x="686" y="553"/>
                  </a:lnTo>
                  <a:lnTo>
                    <a:pt x="665" y="527"/>
                  </a:lnTo>
                  <a:lnTo>
                    <a:pt x="650" y="508"/>
                  </a:lnTo>
                  <a:lnTo>
                    <a:pt x="635" y="496"/>
                  </a:lnTo>
                  <a:lnTo>
                    <a:pt x="606" y="485"/>
                  </a:lnTo>
                  <a:lnTo>
                    <a:pt x="570" y="472"/>
                  </a:lnTo>
                  <a:lnTo>
                    <a:pt x="631" y="534"/>
                  </a:lnTo>
                  <a:lnTo>
                    <a:pt x="644" y="597"/>
                  </a:lnTo>
                  <a:lnTo>
                    <a:pt x="633" y="654"/>
                  </a:lnTo>
                  <a:lnTo>
                    <a:pt x="617" y="612"/>
                  </a:lnTo>
                  <a:lnTo>
                    <a:pt x="604" y="580"/>
                  </a:lnTo>
                  <a:lnTo>
                    <a:pt x="589" y="561"/>
                  </a:lnTo>
                  <a:lnTo>
                    <a:pt x="558" y="548"/>
                  </a:lnTo>
                  <a:lnTo>
                    <a:pt x="513" y="534"/>
                  </a:lnTo>
                  <a:lnTo>
                    <a:pt x="454" y="519"/>
                  </a:lnTo>
                  <a:lnTo>
                    <a:pt x="395" y="500"/>
                  </a:lnTo>
                  <a:lnTo>
                    <a:pt x="353" y="464"/>
                  </a:lnTo>
                  <a:lnTo>
                    <a:pt x="378" y="519"/>
                  </a:lnTo>
                  <a:lnTo>
                    <a:pt x="403" y="544"/>
                  </a:lnTo>
                  <a:lnTo>
                    <a:pt x="387" y="550"/>
                  </a:lnTo>
                  <a:lnTo>
                    <a:pt x="363" y="550"/>
                  </a:lnTo>
                  <a:lnTo>
                    <a:pt x="342" y="536"/>
                  </a:lnTo>
                  <a:lnTo>
                    <a:pt x="332" y="529"/>
                  </a:lnTo>
                  <a:lnTo>
                    <a:pt x="346" y="569"/>
                  </a:lnTo>
                  <a:lnTo>
                    <a:pt x="374" y="591"/>
                  </a:lnTo>
                  <a:lnTo>
                    <a:pt x="349" y="595"/>
                  </a:lnTo>
                  <a:lnTo>
                    <a:pt x="311" y="586"/>
                  </a:lnTo>
                  <a:lnTo>
                    <a:pt x="279" y="553"/>
                  </a:lnTo>
                  <a:lnTo>
                    <a:pt x="262" y="534"/>
                  </a:lnTo>
                  <a:lnTo>
                    <a:pt x="262" y="473"/>
                  </a:lnTo>
                  <a:lnTo>
                    <a:pt x="296" y="527"/>
                  </a:lnTo>
                  <a:lnTo>
                    <a:pt x="300" y="416"/>
                  </a:lnTo>
                  <a:lnTo>
                    <a:pt x="306" y="356"/>
                  </a:lnTo>
                  <a:lnTo>
                    <a:pt x="298" y="321"/>
                  </a:lnTo>
                  <a:lnTo>
                    <a:pt x="213" y="259"/>
                  </a:lnTo>
                  <a:lnTo>
                    <a:pt x="135" y="187"/>
                  </a:lnTo>
                  <a:lnTo>
                    <a:pt x="0" y="122"/>
                  </a:lnTo>
                  <a:lnTo>
                    <a:pt x="78" y="7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88" name="Freeform 71">
              <a:extLst>
                <a:ext uri="{FF2B5EF4-FFF2-40B4-BE49-F238E27FC236}">
                  <a16:creationId xmlns:a16="http://schemas.microsoft.com/office/drawing/2014/main" id="{CEF4384D-29AE-DDC2-6773-D077F712C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568"/>
              <a:ext cx="84" cy="40"/>
            </a:xfrm>
            <a:custGeom>
              <a:avLst/>
              <a:gdLst>
                <a:gd name="T0" fmla="*/ 0 w 167"/>
                <a:gd name="T1" fmla="*/ 0 h 80"/>
                <a:gd name="T2" fmla="*/ 26 w 167"/>
                <a:gd name="T3" fmla="*/ 9 h 80"/>
                <a:gd name="T4" fmla="*/ 43 w 167"/>
                <a:gd name="T5" fmla="*/ 20 h 80"/>
                <a:gd name="T6" fmla="*/ 46 w 167"/>
                <a:gd name="T7" fmla="*/ 40 h 80"/>
                <a:gd name="T8" fmla="*/ 84 w 167"/>
                <a:gd name="T9" fmla="*/ 34 h 80"/>
                <a:gd name="T10" fmla="*/ 69 w 167"/>
                <a:gd name="T11" fmla="*/ 29 h 80"/>
                <a:gd name="T12" fmla="*/ 61 w 167"/>
                <a:gd name="T13" fmla="*/ 13 h 80"/>
                <a:gd name="T14" fmla="*/ 40 w 167"/>
                <a:gd name="T15" fmla="*/ 2 h 80"/>
                <a:gd name="T16" fmla="*/ 0 w 167"/>
                <a:gd name="T17" fmla="*/ 0 h 80"/>
                <a:gd name="T18" fmla="*/ 0 w 167"/>
                <a:gd name="T19" fmla="*/ 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7" h="80">
                  <a:moveTo>
                    <a:pt x="0" y="0"/>
                  </a:moveTo>
                  <a:lnTo>
                    <a:pt x="52" y="17"/>
                  </a:lnTo>
                  <a:lnTo>
                    <a:pt x="86" y="40"/>
                  </a:lnTo>
                  <a:lnTo>
                    <a:pt x="91" y="80"/>
                  </a:lnTo>
                  <a:lnTo>
                    <a:pt x="167" y="68"/>
                  </a:lnTo>
                  <a:lnTo>
                    <a:pt x="137" y="57"/>
                  </a:lnTo>
                  <a:lnTo>
                    <a:pt x="122" y="25"/>
                  </a:lnTo>
                  <a:lnTo>
                    <a:pt x="8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89" name="Freeform 72">
              <a:extLst>
                <a:ext uri="{FF2B5EF4-FFF2-40B4-BE49-F238E27FC236}">
                  <a16:creationId xmlns:a16="http://schemas.microsoft.com/office/drawing/2014/main" id="{CE989FFA-CB25-E3C3-2A4F-D83CCC242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331"/>
              <a:ext cx="46" cy="44"/>
            </a:xfrm>
            <a:custGeom>
              <a:avLst/>
              <a:gdLst>
                <a:gd name="T0" fmla="*/ 13 w 91"/>
                <a:gd name="T1" fmla="*/ 0 h 89"/>
                <a:gd name="T2" fmla="*/ 24 w 91"/>
                <a:gd name="T3" fmla="*/ 4 h 89"/>
                <a:gd name="T4" fmla="*/ 36 w 91"/>
                <a:gd name="T5" fmla="*/ 6 h 89"/>
                <a:gd name="T6" fmla="*/ 41 w 91"/>
                <a:gd name="T7" fmla="*/ 17 h 89"/>
                <a:gd name="T8" fmla="*/ 46 w 91"/>
                <a:gd name="T9" fmla="*/ 30 h 89"/>
                <a:gd name="T10" fmla="*/ 41 w 91"/>
                <a:gd name="T11" fmla="*/ 44 h 89"/>
                <a:gd name="T12" fmla="*/ 21 w 91"/>
                <a:gd name="T13" fmla="*/ 41 h 89"/>
                <a:gd name="T14" fmla="*/ 3 w 91"/>
                <a:gd name="T15" fmla="*/ 30 h 89"/>
                <a:gd name="T16" fmla="*/ 0 w 91"/>
                <a:gd name="T17" fmla="*/ 19 h 89"/>
                <a:gd name="T18" fmla="*/ 3 w 91"/>
                <a:gd name="T19" fmla="*/ 8 h 89"/>
                <a:gd name="T20" fmla="*/ 13 w 91"/>
                <a:gd name="T21" fmla="*/ 0 h 89"/>
                <a:gd name="T22" fmla="*/ 13 w 91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1" h="89">
                  <a:moveTo>
                    <a:pt x="26" y="0"/>
                  </a:moveTo>
                  <a:lnTo>
                    <a:pt x="47" y="8"/>
                  </a:lnTo>
                  <a:lnTo>
                    <a:pt x="72" y="13"/>
                  </a:lnTo>
                  <a:lnTo>
                    <a:pt x="81" y="34"/>
                  </a:lnTo>
                  <a:lnTo>
                    <a:pt x="91" y="61"/>
                  </a:lnTo>
                  <a:lnTo>
                    <a:pt x="81" y="89"/>
                  </a:lnTo>
                  <a:lnTo>
                    <a:pt x="41" y="82"/>
                  </a:lnTo>
                  <a:lnTo>
                    <a:pt x="5" y="61"/>
                  </a:lnTo>
                  <a:lnTo>
                    <a:pt x="0" y="38"/>
                  </a:lnTo>
                  <a:lnTo>
                    <a:pt x="5" y="1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90" name="Freeform 73">
              <a:extLst>
                <a:ext uri="{FF2B5EF4-FFF2-40B4-BE49-F238E27FC236}">
                  <a16:creationId xmlns:a16="http://schemas.microsoft.com/office/drawing/2014/main" id="{D1E04F47-1522-252C-42ED-D93BCFC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1785"/>
              <a:ext cx="50" cy="49"/>
            </a:xfrm>
            <a:custGeom>
              <a:avLst/>
              <a:gdLst>
                <a:gd name="T0" fmla="*/ 5 w 101"/>
                <a:gd name="T1" fmla="*/ 0 h 97"/>
                <a:gd name="T2" fmla="*/ 16 w 101"/>
                <a:gd name="T3" fmla="*/ 15 h 97"/>
                <a:gd name="T4" fmla="*/ 30 w 101"/>
                <a:gd name="T5" fmla="*/ 26 h 97"/>
                <a:gd name="T6" fmla="*/ 50 w 101"/>
                <a:gd name="T7" fmla="*/ 34 h 97"/>
                <a:gd name="T8" fmla="*/ 48 w 101"/>
                <a:gd name="T9" fmla="*/ 44 h 97"/>
                <a:gd name="T10" fmla="*/ 37 w 101"/>
                <a:gd name="T11" fmla="*/ 49 h 97"/>
                <a:gd name="T12" fmla="*/ 9 w 101"/>
                <a:gd name="T13" fmla="*/ 44 h 97"/>
                <a:gd name="T14" fmla="*/ 13 w 101"/>
                <a:gd name="T15" fmla="*/ 33 h 97"/>
                <a:gd name="T16" fmla="*/ 9 w 101"/>
                <a:gd name="T17" fmla="*/ 19 h 97"/>
                <a:gd name="T18" fmla="*/ 0 w 101"/>
                <a:gd name="T19" fmla="*/ 5 h 97"/>
                <a:gd name="T20" fmla="*/ 5 w 101"/>
                <a:gd name="T21" fmla="*/ 0 h 97"/>
                <a:gd name="T22" fmla="*/ 5 w 101"/>
                <a:gd name="T23" fmla="*/ 0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1" h="97">
                  <a:moveTo>
                    <a:pt x="10" y="0"/>
                  </a:moveTo>
                  <a:lnTo>
                    <a:pt x="33" y="29"/>
                  </a:lnTo>
                  <a:lnTo>
                    <a:pt x="61" y="51"/>
                  </a:lnTo>
                  <a:lnTo>
                    <a:pt x="101" y="67"/>
                  </a:lnTo>
                  <a:lnTo>
                    <a:pt x="97" y="88"/>
                  </a:lnTo>
                  <a:lnTo>
                    <a:pt x="75" y="97"/>
                  </a:lnTo>
                  <a:lnTo>
                    <a:pt x="19" y="88"/>
                  </a:lnTo>
                  <a:lnTo>
                    <a:pt x="27" y="65"/>
                  </a:lnTo>
                  <a:lnTo>
                    <a:pt x="19" y="38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91" name="Freeform 74">
              <a:extLst>
                <a:ext uri="{FF2B5EF4-FFF2-40B4-BE49-F238E27FC236}">
                  <a16:creationId xmlns:a16="http://schemas.microsoft.com/office/drawing/2014/main" id="{55138EF8-6D09-EB03-92DD-CEBB006D5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1657"/>
              <a:ext cx="30" cy="35"/>
            </a:xfrm>
            <a:custGeom>
              <a:avLst/>
              <a:gdLst>
                <a:gd name="T0" fmla="*/ 30 w 61"/>
                <a:gd name="T1" fmla="*/ 6 h 70"/>
                <a:gd name="T2" fmla="*/ 25 w 61"/>
                <a:gd name="T3" fmla="*/ 0 h 70"/>
                <a:gd name="T4" fmla="*/ 16 w 61"/>
                <a:gd name="T5" fmla="*/ 13 h 70"/>
                <a:gd name="T6" fmla="*/ 0 w 61"/>
                <a:gd name="T7" fmla="*/ 24 h 70"/>
                <a:gd name="T8" fmla="*/ 4 w 61"/>
                <a:gd name="T9" fmla="*/ 35 h 70"/>
                <a:gd name="T10" fmla="*/ 19 w 61"/>
                <a:gd name="T11" fmla="*/ 24 h 70"/>
                <a:gd name="T12" fmla="*/ 30 w 61"/>
                <a:gd name="T13" fmla="*/ 6 h 70"/>
                <a:gd name="T14" fmla="*/ 30 w 61"/>
                <a:gd name="T15" fmla="*/ 6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70">
                  <a:moveTo>
                    <a:pt x="61" y="11"/>
                  </a:moveTo>
                  <a:lnTo>
                    <a:pt x="51" y="0"/>
                  </a:lnTo>
                  <a:lnTo>
                    <a:pt x="32" y="26"/>
                  </a:lnTo>
                  <a:lnTo>
                    <a:pt x="0" y="47"/>
                  </a:lnTo>
                  <a:lnTo>
                    <a:pt x="8" y="70"/>
                  </a:lnTo>
                  <a:lnTo>
                    <a:pt x="38" y="47"/>
                  </a:lnTo>
                  <a:lnTo>
                    <a:pt x="61" y="1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92" name="Freeform 75">
              <a:extLst>
                <a:ext uri="{FF2B5EF4-FFF2-40B4-BE49-F238E27FC236}">
                  <a16:creationId xmlns:a16="http://schemas.microsoft.com/office/drawing/2014/main" id="{8965A014-699A-45A7-FBD2-6B6B5FC63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687"/>
              <a:ext cx="23" cy="21"/>
            </a:xfrm>
            <a:custGeom>
              <a:avLst/>
              <a:gdLst>
                <a:gd name="T0" fmla="*/ 15 w 48"/>
                <a:gd name="T1" fmla="*/ 0 h 42"/>
                <a:gd name="T2" fmla="*/ 5 w 48"/>
                <a:gd name="T3" fmla="*/ 3 h 42"/>
                <a:gd name="T4" fmla="*/ 0 w 48"/>
                <a:gd name="T5" fmla="*/ 15 h 42"/>
                <a:gd name="T6" fmla="*/ 8 w 48"/>
                <a:gd name="T7" fmla="*/ 21 h 42"/>
                <a:gd name="T8" fmla="*/ 18 w 48"/>
                <a:gd name="T9" fmla="*/ 19 h 42"/>
                <a:gd name="T10" fmla="*/ 23 w 48"/>
                <a:gd name="T11" fmla="*/ 12 h 42"/>
                <a:gd name="T12" fmla="*/ 15 w 48"/>
                <a:gd name="T13" fmla="*/ 0 h 42"/>
                <a:gd name="T14" fmla="*/ 15 w 48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42">
                  <a:moveTo>
                    <a:pt x="32" y="0"/>
                  </a:moveTo>
                  <a:lnTo>
                    <a:pt x="10" y="6"/>
                  </a:lnTo>
                  <a:lnTo>
                    <a:pt x="0" y="29"/>
                  </a:lnTo>
                  <a:lnTo>
                    <a:pt x="17" y="42"/>
                  </a:lnTo>
                  <a:lnTo>
                    <a:pt x="38" y="37"/>
                  </a:lnTo>
                  <a:lnTo>
                    <a:pt x="48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93" name="Freeform 76">
              <a:extLst>
                <a:ext uri="{FF2B5EF4-FFF2-40B4-BE49-F238E27FC236}">
                  <a16:creationId xmlns:a16="http://schemas.microsoft.com/office/drawing/2014/main" id="{DFFF2D75-7324-29A2-EC62-556F87A5F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1658"/>
              <a:ext cx="16" cy="21"/>
            </a:xfrm>
            <a:custGeom>
              <a:avLst/>
              <a:gdLst>
                <a:gd name="T0" fmla="*/ 12 w 33"/>
                <a:gd name="T1" fmla="*/ 0 h 42"/>
                <a:gd name="T2" fmla="*/ 4 w 33"/>
                <a:gd name="T3" fmla="*/ 4 h 42"/>
                <a:gd name="T4" fmla="*/ 0 w 33"/>
                <a:gd name="T5" fmla="*/ 16 h 42"/>
                <a:gd name="T6" fmla="*/ 8 w 33"/>
                <a:gd name="T7" fmla="*/ 21 h 42"/>
                <a:gd name="T8" fmla="*/ 16 w 33"/>
                <a:gd name="T9" fmla="*/ 13 h 42"/>
                <a:gd name="T10" fmla="*/ 12 w 33"/>
                <a:gd name="T11" fmla="*/ 0 h 42"/>
                <a:gd name="T12" fmla="*/ 12 w 33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42">
                  <a:moveTo>
                    <a:pt x="25" y="0"/>
                  </a:moveTo>
                  <a:lnTo>
                    <a:pt x="8" y="8"/>
                  </a:lnTo>
                  <a:lnTo>
                    <a:pt x="0" y="31"/>
                  </a:lnTo>
                  <a:lnTo>
                    <a:pt x="17" y="42"/>
                  </a:lnTo>
                  <a:lnTo>
                    <a:pt x="33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94" name="Freeform 77">
              <a:extLst>
                <a:ext uri="{FF2B5EF4-FFF2-40B4-BE49-F238E27FC236}">
                  <a16:creationId xmlns:a16="http://schemas.microsoft.com/office/drawing/2014/main" id="{49DFABED-7946-91A2-864D-33FC52E27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10"/>
              <a:ext cx="114" cy="98"/>
            </a:xfrm>
            <a:custGeom>
              <a:avLst/>
              <a:gdLst>
                <a:gd name="T0" fmla="*/ 110 w 226"/>
                <a:gd name="T1" fmla="*/ 0 h 195"/>
                <a:gd name="T2" fmla="*/ 114 w 226"/>
                <a:gd name="T3" fmla="*/ 15 h 195"/>
                <a:gd name="T4" fmla="*/ 110 w 226"/>
                <a:gd name="T5" fmla="*/ 42 h 195"/>
                <a:gd name="T6" fmla="*/ 102 w 226"/>
                <a:gd name="T7" fmla="*/ 53 h 195"/>
                <a:gd name="T8" fmla="*/ 95 w 226"/>
                <a:gd name="T9" fmla="*/ 65 h 195"/>
                <a:gd name="T10" fmla="*/ 87 w 226"/>
                <a:gd name="T11" fmla="*/ 76 h 195"/>
                <a:gd name="T12" fmla="*/ 28 w 226"/>
                <a:gd name="T13" fmla="*/ 98 h 195"/>
                <a:gd name="T14" fmla="*/ 0 w 226"/>
                <a:gd name="T15" fmla="*/ 95 h 195"/>
                <a:gd name="T16" fmla="*/ 23 w 226"/>
                <a:gd name="T17" fmla="*/ 62 h 195"/>
                <a:gd name="T18" fmla="*/ 45 w 226"/>
                <a:gd name="T19" fmla="*/ 55 h 195"/>
                <a:gd name="T20" fmla="*/ 74 w 226"/>
                <a:gd name="T21" fmla="*/ 50 h 195"/>
                <a:gd name="T22" fmla="*/ 83 w 226"/>
                <a:gd name="T23" fmla="*/ 39 h 195"/>
                <a:gd name="T24" fmla="*/ 87 w 226"/>
                <a:gd name="T25" fmla="*/ 30 h 195"/>
                <a:gd name="T26" fmla="*/ 110 w 226"/>
                <a:gd name="T27" fmla="*/ 0 h 195"/>
                <a:gd name="T28" fmla="*/ 110 w 226"/>
                <a:gd name="T29" fmla="*/ 0 h 1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6" h="195">
                  <a:moveTo>
                    <a:pt x="218" y="0"/>
                  </a:moveTo>
                  <a:lnTo>
                    <a:pt x="226" y="30"/>
                  </a:lnTo>
                  <a:lnTo>
                    <a:pt x="218" y="83"/>
                  </a:lnTo>
                  <a:lnTo>
                    <a:pt x="203" y="106"/>
                  </a:lnTo>
                  <a:lnTo>
                    <a:pt x="188" y="129"/>
                  </a:lnTo>
                  <a:lnTo>
                    <a:pt x="173" y="152"/>
                  </a:lnTo>
                  <a:lnTo>
                    <a:pt x="55" y="195"/>
                  </a:lnTo>
                  <a:lnTo>
                    <a:pt x="0" y="190"/>
                  </a:lnTo>
                  <a:lnTo>
                    <a:pt x="45" y="123"/>
                  </a:lnTo>
                  <a:lnTo>
                    <a:pt x="89" y="110"/>
                  </a:lnTo>
                  <a:lnTo>
                    <a:pt x="146" y="100"/>
                  </a:lnTo>
                  <a:lnTo>
                    <a:pt x="165" y="77"/>
                  </a:lnTo>
                  <a:lnTo>
                    <a:pt x="173" y="6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95" name="Freeform 78">
              <a:extLst>
                <a:ext uri="{FF2B5EF4-FFF2-40B4-BE49-F238E27FC236}">
                  <a16:creationId xmlns:a16="http://schemas.microsoft.com/office/drawing/2014/main" id="{06106B12-820A-2A16-2D56-114247296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864"/>
              <a:ext cx="243" cy="98"/>
            </a:xfrm>
            <a:custGeom>
              <a:avLst/>
              <a:gdLst>
                <a:gd name="T0" fmla="*/ 107 w 485"/>
                <a:gd name="T1" fmla="*/ 41 h 196"/>
                <a:gd name="T2" fmla="*/ 143 w 485"/>
                <a:gd name="T3" fmla="*/ 46 h 196"/>
                <a:gd name="T4" fmla="*/ 154 w 485"/>
                <a:gd name="T5" fmla="*/ 78 h 196"/>
                <a:gd name="T6" fmla="*/ 187 w 485"/>
                <a:gd name="T7" fmla="*/ 98 h 196"/>
                <a:gd name="T8" fmla="*/ 207 w 485"/>
                <a:gd name="T9" fmla="*/ 96 h 196"/>
                <a:gd name="T10" fmla="*/ 225 w 485"/>
                <a:gd name="T11" fmla="*/ 91 h 196"/>
                <a:gd name="T12" fmla="*/ 206 w 485"/>
                <a:gd name="T13" fmla="*/ 88 h 196"/>
                <a:gd name="T14" fmla="*/ 181 w 485"/>
                <a:gd name="T15" fmla="*/ 82 h 196"/>
                <a:gd name="T16" fmla="*/ 171 w 485"/>
                <a:gd name="T17" fmla="*/ 71 h 196"/>
                <a:gd name="T18" fmla="*/ 167 w 485"/>
                <a:gd name="T19" fmla="*/ 62 h 196"/>
                <a:gd name="T20" fmla="*/ 178 w 485"/>
                <a:gd name="T21" fmla="*/ 52 h 196"/>
                <a:gd name="T22" fmla="*/ 208 w 485"/>
                <a:gd name="T23" fmla="*/ 35 h 196"/>
                <a:gd name="T24" fmla="*/ 236 w 485"/>
                <a:gd name="T25" fmla="*/ 20 h 196"/>
                <a:gd name="T26" fmla="*/ 243 w 485"/>
                <a:gd name="T27" fmla="*/ 4 h 196"/>
                <a:gd name="T28" fmla="*/ 230 w 485"/>
                <a:gd name="T29" fmla="*/ 12 h 196"/>
                <a:gd name="T30" fmla="*/ 177 w 485"/>
                <a:gd name="T31" fmla="*/ 27 h 196"/>
                <a:gd name="T32" fmla="*/ 147 w 485"/>
                <a:gd name="T33" fmla="*/ 28 h 196"/>
                <a:gd name="T34" fmla="*/ 167 w 485"/>
                <a:gd name="T35" fmla="*/ 2 h 196"/>
                <a:gd name="T36" fmla="*/ 120 w 485"/>
                <a:gd name="T37" fmla="*/ 29 h 196"/>
                <a:gd name="T38" fmla="*/ 85 w 485"/>
                <a:gd name="T39" fmla="*/ 33 h 196"/>
                <a:gd name="T40" fmla="*/ 56 w 485"/>
                <a:gd name="T41" fmla="*/ 24 h 196"/>
                <a:gd name="T42" fmla="*/ 38 w 485"/>
                <a:gd name="T43" fmla="*/ 13 h 196"/>
                <a:gd name="T44" fmla="*/ 36 w 485"/>
                <a:gd name="T45" fmla="*/ 29 h 196"/>
                <a:gd name="T46" fmla="*/ 22 w 485"/>
                <a:gd name="T47" fmla="*/ 27 h 196"/>
                <a:gd name="T48" fmla="*/ 13 w 485"/>
                <a:gd name="T49" fmla="*/ 16 h 196"/>
                <a:gd name="T50" fmla="*/ 0 w 485"/>
                <a:gd name="T51" fmla="*/ 0 h 196"/>
                <a:gd name="T52" fmla="*/ 3 w 485"/>
                <a:gd name="T53" fmla="*/ 49 h 196"/>
                <a:gd name="T54" fmla="*/ 107 w 485"/>
                <a:gd name="T55" fmla="*/ 41 h 196"/>
                <a:gd name="T56" fmla="*/ 107 w 485"/>
                <a:gd name="T57" fmla="*/ 41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5" h="196">
                  <a:moveTo>
                    <a:pt x="213" y="82"/>
                  </a:moveTo>
                  <a:lnTo>
                    <a:pt x="285" y="91"/>
                  </a:lnTo>
                  <a:lnTo>
                    <a:pt x="308" y="156"/>
                  </a:lnTo>
                  <a:lnTo>
                    <a:pt x="373" y="196"/>
                  </a:lnTo>
                  <a:lnTo>
                    <a:pt x="413" y="192"/>
                  </a:lnTo>
                  <a:lnTo>
                    <a:pt x="449" y="182"/>
                  </a:lnTo>
                  <a:lnTo>
                    <a:pt x="411" y="175"/>
                  </a:lnTo>
                  <a:lnTo>
                    <a:pt x="361" y="163"/>
                  </a:lnTo>
                  <a:lnTo>
                    <a:pt x="342" y="141"/>
                  </a:lnTo>
                  <a:lnTo>
                    <a:pt x="333" y="123"/>
                  </a:lnTo>
                  <a:lnTo>
                    <a:pt x="356" y="104"/>
                  </a:lnTo>
                  <a:lnTo>
                    <a:pt x="415" y="70"/>
                  </a:lnTo>
                  <a:lnTo>
                    <a:pt x="472" y="40"/>
                  </a:lnTo>
                  <a:lnTo>
                    <a:pt x="485" y="8"/>
                  </a:lnTo>
                  <a:lnTo>
                    <a:pt x="460" y="23"/>
                  </a:lnTo>
                  <a:lnTo>
                    <a:pt x="354" y="53"/>
                  </a:lnTo>
                  <a:lnTo>
                    <a:pt x="293" y="55"/>
                  </a:lnTo>
                  <a:lnTo>
                    <a:pt x="333" y="4"/>
                  </a:lnTo>
                  <a:lnTo>
                    <a:pt x="240" y="57"/>
                  </a:lnTo>
                  <a:lnTo>
                    <a:pt x="169" y="65"/>
                  </a:lnTo>
                  <a:lnTo>
                    <a:pt x="111" y="47"/>
                  </a:lnTo>
                  <a:lnTo>
                    <a:pt x="76" y="25"/>
                  </a:lnTo>
                  <a:lnTo>
                    <a:pt x="71" y="57"/>
                  </a:lnTo>
                  <a:lnTo>
                    <a:pt x="44" y="53"/>
                  </a:lnTo>
                  <a:lnTo>
                    <a:pt x="25" y="32"/>
                  </a:lnTo>
                  <a:lnTo>
                    <a:pt x="0" y="0"/>
                  </a:lnTo>
                  <a:lnTo>
                    <a:pt x="6" y="97"/>
                  </a:lnTo>
                  <a:lnTo>
                    <a:pt x="213" y="8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96" name="Freeform 79">
              <a:extLst>
                <a:ext uri="{FF2B5EF4-FFF2-40B4-BE49-F238E27FC236}">
                  <a16:creationId xmlns:a16="http://schemas.microsoft.com/office/drawing/2014/main" id="{28631A46-1748-76A6-D86C-1AFA60E31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845"/>
              <a:ext cx="80" cy="16"/>
            </a:xfrm>
            <a:custGeom>
              <a:avLst/>
              <a:gdLst>
                <a:gd name="T0" fmla="*/ 11 w 160"/>
                <a:gd name="T1" fmla="*/ 1 h 32"/>
                <a:gd name="T2" fmla="*/ 27 w 160"/>
                <a:gd name="T3" fmla="*/ 3 h 32"/>
                <a:gd name="T4" fmla="*/ 40 w 160"/>
                <a:gd name="T5" fmla="*/ 8 h 32"/>
                <a:gd name="T6" fmla="*/ 50 w 160"/>
                <a:gd name="T7" fmla="*/ 4 h 32"/>
                <a:gd name="T8" fmla="*/ 65 w 160"/>
                <a:gd name="T9" fmla="*/ 0 h 32"/>
                <a:gd name="T10" fmla="*/ 80 w 160"/>
                <a:gd name="T11" fmla="*/ 2 h 32"/>
                <a:gd name="T12" fmla="*/ 70 w 160"/>
                <a:gd name="T13" fmla="*/ 12 h 32"/>
                <a:gd name="T14" fmla="*/ 59 w 160"/>
                <a:gd name="T15" fmla="*/ 16 h 32"/>
                <a:gd name="T16" fmla="*/ 33 w 160"/>
                <a:gd name="T17" fmla="*/ 16 h 32"/>
                <a:gd name="T18" fmla="*/ 11 w 160"/>
                <a:gd name="T19" fmla="*/ 11 h 32"/>
                <a:gd name="T20" fmla="*/ 0 w 160"/>
                <a:gd name="T21" fmla="*/ 9 h 32"/>
                <a:gd name="T22" fmla="*/ 11 w 160"/>
                <a:gd name="T23" fmla="*/ 1 h 32"/>
                <a:gd name="T24" fmla="*/ 11 w 160"/>
                <a:gd name="T25" fmla="*/ 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" h="32">
                  <a:moveTo>
                    <a:pt x="21" y="2"/>
                  </a:moveTo>
                  <a:lnTo>
                    <a:pt x="53" y="6"/>
                  </a:lnTo>
                  <a:lnTo>
                    <a:pt x="80" y="15"/>
                  </a:lnTo>
                  <a:lnTo>
                    <a:pt x="99" y="7"/>
                  </a:lnTo>
                  <a:lnTo>
                    <a:pt x="129" y="0"/>
                  </a:lnTo>
                  <a:lnTo>
                    <a:pt x="160" y="4"/>
                  </a:lnTo>
                  <a:lnTo>
                    <a:pt x="139" y="23"/>
                  </a:lnTo>
                  <a:lnTo>
                    <a:pt x="118" y="32"/>
                  </a:lnTo>
                  <a:lnTo>
                    <a:pt x="66" y="32"/>
                  </a:lnTo>
                  <a:lnTo>
                    <a:pt x="21" y="21"/>
                  </a:lnTo>
                  <a:lnTo>
                    <a:pt x="0" y="17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97" name="Freeform 80">
              <a:extLst>
                <a:ext uri="{FF2B5EF4-FFF2-40B4-BE49-F238E27FC236}">
                  <a16:creationId xmlns:a16="http://schemas.microsoft.com/office/drawing/2014/main" id="{1C1945A3-6FAB-21F7-6055-601E0832A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1796"/>
              <a:ext cx="30" cy="16"/>
            </a:xfrm>
            <a:custGeom>
              <a:avLst/>
              <a:gdLst>
                <a:gd name="T0" fmla="*/ 4 w 59"/>
                <a:gd name="T1" fmla="*/ 0 h 32"/>
                <a:gd name="T2" fmla="*/ 22 w 59"/>
                <a:gd name="T3" fmla="*/ 2 h 32"/>
                <a:gd name="T4" fmla="*/ 30 w 59"/>
                <a:gd name="T5" fmla="*/ 11 h 32"/>
                <a:gd name="T6" fmla="*/ 25 w 59"/>
                <a:gd name="T7" fmla="*/ 16 h 32"/>
                <a:gd name="T8" fmla="*/ 8 w 59"/>
                <a:gd name="T9" fmla="*/ 13 h 32"/>
                <a:gd name="T10" fmla="*/ 0 w 59"/>
                <a:gd name="T11" fmla="*/ 8 h 32"/>
                <a:gd name="T12" fmla="*/ 4 w 59"/>
                <a:gd name="T13" fmla="*/ 0 h 32"/>
                <a:gd name="T14" fmla="*/ 4 w 59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32">
                  <a:moveTo>
                    <a:pt x="8" y="0"/>
                  </a:moveTo>
                  <a:lnTo>
                    <a:pt x="44" y="4"/>
                  </a:lnTo>
                  <a:lnTo>
                    <a:pt x="59" y="21"/>
                  </a:lnTo>
                  <a:lnTo>
                    <a:pt x="50" y="32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98" name="Freeform 81">
              <a:extLst>
                <a:ext uri="{FF2B5EF4-FFF2-40B4-BE49-F238E27FC236}">
                  <a16:creationId xmlns:a16="http://schemas.microsoft.com/office/drawing/2014/main" id="{A8B3E7AF-74D7-4F10-6C29-982A38F51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1642"/>
              <a:ext cx="40" cy="75"/>
            </a:xfrm>
            <a:custGeom>
              <a:avLst/>
              <a:gdLst>
                <a:gd name="T0" fmla="*/ 28 w 79"/>
                <a:gd name="T1" fmla="*/ 3 h 150"/>
                <a:gd name="T2" fmla="*/ 18 w 79"/>
                <a:gd name="T3" fmla="*/ 0 h 150"/>
                <a:gd name="T4" fmla="*/ 8 w 79"/>
                <a:gd name="T5" fmla="*/ 37 h 150"/>
                <a:gd name="T6" fmla="*/ 0 w 79"/>
                <a:gd name="T7" fmla="*/ 61 h 150"/>
                <a:gd name="T8" fmla="*/ 6 w 79"/>
                <a:gd name="T9" fmla="*/ 69 h 150"/>
                <a:gd name="T10" fmla="*/ 11 w 79"/>
                <a:gd name="T11" fmla="*/ 74 h 150"/>
                <a:gd name="T12" fmla="*/ 18 w 79"/>
                <a:gd name="T13" fmla="*/ 75 h 150"/>
                <a:gd name="T14" fmla="*/ 32 w 79"/>
                <a:gd name="T15" fmla="*/ 68 h 150"/>
                <a:gd name="T16" fmla="*/ 37 w 79"/>
                <a:gd name="T17" fmla="*/ 51 h 150"/>
                <a:gd name="T18" fmla="*/ 40 w 79"/>
                <a:gd name="T19" fmla="*/ 34 h 150"/>
                <a:gd name="T20" fmla="*/ 28 w 79"/>
                <a:gd name="T21" fmla="*/ 3 h 150"/>
                <a:gd name="T22" fmla="*/ 28 w 79"/>
                <a:gd name="T23" fmla="*/ 3 h 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" h="150">
                  <a:moveTo>
                    <a:pt x="55" y="6"/>
                  </a:moveTo>
                  <a:lnTo>
                    <a:pt x="36" y="0"/>
                  </a:lnTo>
                  <a:lnTo>
                    <a:pt x="15" y="74"/>
                  </a:lnTo>
                  <a:lnTo>
                    <a:pt x="0" y="122"/>
                  </a:lnTo>
                  <a:lnTo>
                    <a:pt x="11" y="137"/>
                  </a:lnTo>
                  <a:lnTo>
                    <a:pt x="22" y="147"/>
                  </a:lnTo>
                  <a:lnTo>
                    <a:pt x="36" y="150"/>
                  </a:lnTo>
                  <a:lnTo>
                    <a:pt x="64" y="135"/>
                  </a:lnTo>
                  <a:lnTo>
                    <a:pt x="74" y="101"/>
                  </a:lnTo>
                  <a:lnTo>
                    <a:pt x="79" y="67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299" name="Freeform 82">
              <a:extLst>
                <a:ext uri="{FF2B5EF4-FFF2-40B4-BE49-F238E27FC236}">
                  <a16:creationId xmlns:a16="http://schemas.microsoft.com/office/drawing/2014/main" id="{33AF9497-4666-2FA8-42FD-7ADCDFC7D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1698"/>
              <a:ext cx="21" cy="16"/>
            </a:xfrm>
            <a:custGeom>
              <a:avLst/>
              <a:gdLst>
                <a:gd name="T0" fmla="*/ 0 w 42"/>
                <a:gd name="T1" fmla="*/ 1 h 33"/>
                <a:gd name="T2" fmla="*/ 9 w 42"/>
                <a:gd name="T3" fmla="*/ 0 h 33"/>
                <a:gd name="T4" fmla="*/ 19 w 42"/>
                <a:gd name="T5" fmla="*/ 5 h 33"/>
                <a:gd name="T6" fmla="*/ 21 w 42"/>
                <a:gd name="T7" fmla="*/ 15 h 33"/>
                <a:gd name="T8" fmla="*/ 13 w 42"/>
                <a:gd name="T9" fmla="*/ 16 h 33"/>
                <a:gd name="T10" fmla="*/ 1 w 42"/>
                <a:gd name="T11" fmla="*/ 12 h 33"/>
                <a:gd name="T12" fmla="*/ 0 w 42"/>
                <a:gd name="T13" fmla="*/ 1 h 33"/>
                <a:gd name="T14" fmla="*/ 0 w 42"/>
                <a:gd name="T15" fmla="*/ 1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33">
                  <a:moveTo>
                    <a:pt x="0" y="2"/>
                  </a:moveTo>
                  <a:lnTo>
                    <a:pt x="17" y="0"/>
                  </a:lnTo>
                  <a:lnTo>
                    <a:pt x="38" y="10"/>
                  </a:lnTo>
                  <a:lnTo>
                    <a:pt x="42" y="31"/>
                  </a:lnTo>
                  <a:lnTo>
                    <a:pt x="26" y="33"/>
                  </a:lnTo>
                  <a:lnTo>
                    <a:pt x="2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00" name="Freeform 83">
              <a:extLst>
                <a:ext uri="{FF2B5EF4-FFF2-40B4-BE49-F238E27FC236}">
                  <a16:creationId xmlns:a16="http://schemas.microsoft.com/office/drawing/2014/main" id="{2B2C3348-CD28-FC82-4D29-4E6187DD7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1660"/>
              <a:ext cx="26" cy="48"/>
            </a:xfrm>
            <a:custGeom>
              <a:avLst/>
              <a:gdLst>
                <a:gd name="T0" fmla="*/ 18 w 51"/>
                <a:gd name="T1" fmla="*/ 10 h 97"/>
                <a:gd name="T2" fmla="*/ 26 w 51"/>
                <a:gd name="T3" fmla="*/ 21 h 97"/>
                <a:gd name="T4" fmla="*/ 23 w 51"/>
                <a:gd name="T5" fmla="*/ 32 h 97"/>
                <a:gd name="T6" fmla="*/ 15 w 51"/>
                <a:gd name="T7" fmla="*/ 40 h 97"/>
                <a:gd name="T8" fmla="*/ 16 w 51"/>
                <a:gd name="T9" fmla="*/ 48 h 97"/>
                <a:gd name="T10" fmla="*/ 0 w 51"/>
                <a:gd name="T11" fmla="*/ 48 h 97"/>
                <a:gd name="T12" fmla="*/ 0 w 51"/>
                <a:gd name="T13" fmla="*/ 31 h 97"/>
                <a:gd name="T14" fmla="*/ 1 w 51"/>
                <a:gd name="T15" fmla="*/ 17 h 97"/>
                <a:gd name="T16" fmla="*/ 11 w 51"/>
                <a:gd name="T17" fmla="*/ 0 h 97"/>
                <a:gd name="T18" fmla="*/ 18 w 51"/>
                <a:gd name="T19" fmla="*/ 10 h 97"/>
                <a:gd name="T20" fmla="*/ 18 w 51"/>
                <a:gd name="T21" fmla="*/ 1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" h="97">
                  <a:moveTo>
                    <a:pt x="36" y="21"/>
                  </a:moveTo>
                  <a:lnTo>
                    <a:pt x="51" y="42"/>
                  </a:lnTo>
                  <a:lnTo>
                    <a:pt x="46" y="65"/>
                  </a:lnTo>
                  <a:lnTo>
                    <a:pt x="30" y="80"/>
                  </a:lnTo>
                  <a:lnTo>
                    <a:pt x="32" y="97"/>
                  </a:lnTo>
                  <a:lnTo>
                    <a:pt x="0" y="97"/>
                  </a:lnTo>
                  <a:lnTo>
                    <a:pt x="0" y="63"/>
                  </a:lnTo>
                  <a:lnTo>
                    <a:pt x="2" y="34"/>
                  </a:lnTo>
                  <a:lnTo>
                    <a:pt x="21" y="0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01" name="Freeform 84">
              <a:extLst>
                <a:ext uri="{FF2B5EF4-FFF2-40B4-BE49-F238E27FC236}">
                  <a16:creationId xmlns:a16="http://schemas.microsoft.com/office/drawing/2014/main" id="{85347E48-AF81-2E48-9BD3-0B648A327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1601"/>
              <a:ext cx="173" cy="100"/>
            </a:xfrm>
            <a:custGeom>
              <a:avLst/>
              <a:gdLst>
                <a:gd name="T0" fmla="*/ 171 w 346"/>
                <a:gd name="T1" fmla="*/ 34 h 200"/>
                <a:gd name="T2" fmla="*/ 130 w 346"/>
                <a:gd name="T3" fmla="*/ 44 h 200"/>
                <a:gd name="T4" fmla="*/ 85 w 346"/>
                <a:gd name="T5" fmla="*/ 84 h 200"/>
                <a:gd name="T6" fmla="*/ 61 w 346"/>
                <a:gd name="T7" fmla="*/ 98 h 200"/>
                <a:gd name="T8" fmla="*/ 34 w 346"/>
                <a:gd name="T9" fmla="*/ 100 h 200"/>
                <a:gd name="T10" fmla="*/ 8 w 346"/>
                <a:gd name="T11" fmla="*/ 88 h 200"/>
                <a:gd name="T12" fmla="*/ 0 w 346"/>
                <a:gd name="T13" fmla="*/ 65 h 200"/>
                <a:gd name="T14" fmla="*/ 11 w 346"/>
                <a:gd name="T15" fmla="*/ 54 h 200"/>
                <a:gd name="T16" fmla="*/ 34 w 346"/>
                <a:gd name="T17" fmla="*/ 64 h 200"/>
                <a:gd name="T18" fmla="*/ 65 w 346"/>
                <a:gd name="T19" fmla="*/ 63 h 200"/>
                <a:gd name="T20" fmla="*/ 109 w 346"/>
                <a:gd name="T21" fmla="*/ 33 h 200"/>
                <a:gd name="T22" fmla="*/ 156 w 346"/>
                <a:gd name="T23" fmla="*/ 0 h 200"/>
                <a:gd name="T24" fmla="*/ 173 w 346"/>
                <a:gd name="T25" fmla="*/ 6 h 200"/>
                <a:gd name="T26" fmla="*/ 171 w 346"/>
                <a:gd name="T27" fmla="*/ 34 h 200"/>
                <a:gd name="T28" fmla="*/ 171 w 346"/>
                <a:gd name="T29" fmla="*/ 34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6" h="200">
                  <a:moveTo>
                    <a:pt x="342" y="67"/>
                  </a:moveTo>
                  <a:lnTo>
                    <a:pt x="260" y="88"/>
                  </a:lnTo>
                  <a:lnTo>
                    <a:pt x="169" y="168"/>
                  </a:lnTo>
                  <a:lnTo>
                    <a:pt x="122" y="196"/>
                  </a:lnTo>
                  <a:lnTo>
                    <a:pt x="68" y="200"/>
                  </a:lnTo>
                  <a:lnTo>
                    <a:pt x="15" y="175"/>
                  </a:lnTo>
                  <a:lnTo>
                    <a:pt x="0" y="130"/>
                  </a:lnTo>
                  <a:lnTo>
                    <a:pt x="21" y="107"/>
                  </a:lnTo>
                  <a:lnTo>
                    <a:pt x="68" y="128"/>
                  </a:lnTo>
                  <a:lnTo>
                    <a:pt x="129" y="126"/>
                  </a:lnTo>
                  <a:lnTo>
                    <a:pt x="217" y="65"/>
                  </a:lnTo>
                  <a:lnTo>
                    <a:pt x="312" y="0"/>
                  </a:lnTo>
                  <a:lnTo>
                    <a:pt x="346" y="12"/>
                  </a:lnTo>
                  <a:lnTo>
                    <a:pt x="342" y="6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02" name="Freeform 85">
              <a:extLst>
                <a:ext uri="{FF2B5EF4-FFF2-40B4-BE49-F238E27FC236}">
                  <a16:creationId xmlns:a16="http://schemas.microsoft.com/office/drawing/2014/main" id="{57FB2EF0-2D6F-CE58-2560-889E3CAAE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609"/>
              <a:ext cx="71" cy="48"/>
            </a:xfrm>
            <a:custGeom>
              <a:avLst/>
              <a:gdLst>
                <a:gd name="T0" fmla="*/ 71 w 142"/>
                <a:gd name="T1" fmla="*/ 3 h 95"/>
                <a:gd name="T2" fmla="*/ 51 w 142"/>
                <a:gd name="T3" fmla="*/ 32 h 95"/>
                <a:gd name="T4" fmla="*/ 28 w 142"/>
                <a:gd name="T5" fmla="*/ 46 h 95"/>
                <a:gd name="T6" fmla="*/ 5 w 142"/>
                <a:gd name="T7" fmla="*/ 48 h 95"/>
                <a:gd name="T8" fmla="*/ 0 w 142"/>
                <a:gd name="T9" fmla="*/ 38 h 95"/>
                <a:gd name="T10" fmla="*/ 10 w 142"/>
                <a:gd name="T11" fmla="*/ 29 h 95"/>
                <a:gd name="T12" fmla="*/ 44 w 142"/>
                <a:gd name="T13" fmla="*/ 14 h 95"/>
                <a:gd name="T14" fmla="*/ 65 w 142"/>
                <a:gd name="T15" fmla="*/ 0 h 95"/>
                <a:gd name="T16" fmla="*/ 71 w 142"/>
                <a:gd name="T17" fmla="*/ 3 h 95"/>
                <a:gd name="T18" fmla="*/ 71 w 142"/>
                <a:gd name="T19" fmla="*/ 3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95">
                  <a:moveTo>
                    <a:pt x="142" y="5"/>
                  </a:moveTo>
                  <a:lnTo>
                    <a:pt x="101" y="64"/>
                  </a:lnTo>
                  <a:lnTo>
                    <a:pt x="55" y="91"/>
                  </a:lnTo>
                  <a:lnTo>
                    <a:pt x="9" y="95"/>
                  </a:lnTo>
                  <a:lnTo>
                    <a:pt x="0" y="76"/>
                  </a:lnTo>
                  <a:lnTo>
                    <a:pt x="19" y="58"/>
                  </a:lnTo>
                  <a:lnTo>
                    <a:pt x="87" y="28"/>
                  </a:lnTo>
                  <a:lnTo>
                    <a:pt x="129" y="0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03" name="Freeform 86">
              <a:extLst>
                <a:ext uri="{FF2B5EF4-FFF2-40B4-BE49-F238E27FC236}">
                  <a16:creationId xmlns:a16="http://schemas.microsoft.com/office/drawing/2014/main" id="{3970B015-22D8-C7C0-0B4F-82072DBAC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" y="1628"/>
              <a:ext cx="32" cy="16"/>
            </a:xfrm>
            <a:custGeom>
              <a:avLst/>
              <a:gdLst>
                <a:gd name="T0" fmla="*/ 24 w 62"/>
                <a:gd name="T1" fmla="*/ 2 h 32"/>
                <a:gd name="T2" fmla="*/ 10 w 62"/>
                <a:gd name="T3" fmla="*/ 4 h 32"/>
                <a:gd name="T4" fmla="*/ 0 w 62"/>
                <a:gd name="T5" fmla="*/ 14 h 32"/>
                <a:gd name="T6" fmla="*/ 13 w 62"/>
                <a:gd name="T7" fmla="*/ 16 h 32"/>
                <a:gd name="T8" fmla="*/ 22 w 62"/>
                <a:gd name="T9" fmla="*/ 11 h 32"/>
                <a:gd name="T10" fmla="*/ 32 w 62"/>
                <a:gd name="T11" fmla="*/ 0 h 32"/>
                <a:gd name="T12" fmla="*/ 24 w 62"/>
                <a:gd name="T13" fmla="*/ 2 h 32"/>
                <a:gd name="T14" fmla="*/ 24 w 62"/>
                <a:gd name="T15" fmla="*/ 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" h="32">
                  <a:moveTo>
                    <a:pt x="47" y="3"/>
                  </a:moveTo>
                  <a:lnTo>
                    <a:pt x="20" y="7"/>
                  </a:lnTo>
                  <a:lnTo>
                    <a:pt x="0" y="28"/>
                  </a:lnTo>
                  <a:lnTo>
                    <a:pt x="26" y="32"/>
                  </a:lnTo>
                  <a:lnTo>
                    <a:pt x="43" y="22"/>
                  </a:lnTo>
                  <a:lnTo>
                    <a:pt x="62" y="0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04" name="Freeform 87">
              <a:extLst>
                <a:ext uri="{FF2B5EF4-FFF2-40B4-BE49-F238E27FC236}">
                  <a16:creationId xmlns:a16="http://schemas.microsoft.com/office/drawing/2014/main" id="{35B840EB-C386-269D-040B-0A1B7EA3C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624"/>
              <a:ext cx="88" cy="101"/>
            </a:xfrm>
            <a:custGeom>
              <a:avLst/>
              <a:gdLst>
                <a:gd name="T0" fmla="*/ 74 w 175"/>
                <a:gd name="T1" fmla="*/ 100 h 203"/>
                <a:gd name="T2" fmla="*/ 65 w 175"/>
                <a:gd name="T3" fmla="*/ 82 h 203"/>
                <a:gd name="T4" fmla="*/ 61 w 175"/>
                <a:gd name="T5" fmla="*/ 60 h 203"/>
                <a:gd name="T6" fmla="*/ 69 w 175"/>
                <a:gd name="T7" fmla="*/ 49 h 203"/>
                <a:gd name="T8" fmla="*/ 88 w 175"/>
                <a:gd name="T9" fmla="*/ 31 h 203"/>
                <a:gd name="T10" fmla="*/ 74 w 175"/>
                <a:gd name="T11" fmla="*/ 29 h 203"/>
                <a:gd name="T12" fmla="*/ 55 w 175"/>
                <a:gd name="T13" fmla="*/ 43 h 203"/>
                <a:gd name="T14" fmla="*/ 30 w 175"/>
                <a:gd name="T15" fmla="*/ 24 h 203"/>
                <a:gd name="T16" fmla="*/ 19 w 175"/>
                <a:gd name="T17" fmla="*/ 11 h 203"/>
                <a:gd name="T18" fmla="*/ 2 w 175"/>
                <a:gd name="T19" fmla="*/ 0 h 203"/>
                <a:gd name="T20" fmla="*/ 0 w 175"/>
                <a:gd name="T21" fmla="*/ 15 h 203"/>
                <a:gd name="T22" fmla="*/ 19 w 175"/>
                <a:gd name="T23" fmla="*/ 32 h 203"/>
                <a:gd name="T24" fmla="*/ 42 w 175"/>
                <a:gd name="T25" fmla="*/ 48 h 203"/>
                <a:gd name="T26" fmla="*/ 42 w 175"/>
                <a:gd name="T27" fmla="*/ 66 h 203"/>
                <a:gd name="T28" fmla="*/ 50 w 175"/>
                <a:gd name="T29" fmla="*/ 77 h 203"/>
                <a:gd name="T30" fmla="*/ 44 w 175"/>
                <a:gd name="T31" fmla="*/ 95 h 203"/>
                <a:gd name="T32" fmla="*/ 60 w 175"/>
                <a:gd name="T33" fmla="*/ 101 h 203"/>
                <a:gd name="T34" fmla="*/ 74 w 175"/>
                <a:gd name="T35" fmla="*/ 100 h 203"/>
                <a:gd name="T36" fmla="*/ 74 w 175"/>
                <a:gd name="T37" fmla="*/ 100 h 2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5" h="203">
                  <a:moveTo>
                    <a:pt x="148" y="200"/>
                  </a:moveTo>
                  <a:lnTo>
                    <a:pt x="129" y="165"/>
                  </a:lnTo>
                  <a:lnTo>
                    <a:pt x="122" y="120"/>
                  </a:lnTo>
                  <a:lnTo>
                    <a:pt x="137" y="99"/>
                  </a:lnTo>
                  <a:lnTo>
                    <a:pt x="175" y="63"/>
                  </a:lnTo>
                  <a:lnTo>
                    <a:pt x="148" y="59"/>
                  </a:lnTo>
                  <a:lnTo>
                    <a:pt x="110" y="86"/>
                  </a:lnTo>
                  <a:lnTo>
                    <a:pt x="59" y="48"/>
                  </a:lnTo>
                  <a:lnTo>
                    <a:pt x="38" y="23"/>
                  </a:lnTo>
                  <a:lnTo>
                    <a:pt x="4" y="0"/>
                  </a:lnTo>
                  <a:lnTo>
                    <a:pt x="0" y="30"/>
                  </a:lnTo>
                  <a:lnTo>
                    <a:pt x="38" y="65"/>
                  </a:lnTo>
                  <a:lnTo>
                    <a:pt x="84" y="97"/>
                  </a:lnTo>
                  <a:lnTo>
                    <a:pt x="84" y="133"/>
                  </a:lnTo>
                  <a:lnTo>
                    <a:pt x="99" y="154"/>
                  </a:lnTo>
                  <a:lnTo>
                    <a:pt x="87" y="190"/>
                  </a:lnTo>
                  <a:lnTo>
                    <a:pt x="120" y="203"/>
                  </a:lnTo>
                  <a:lnTo>
                    <a:pt x="148" y="20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05" name="Freeform 88">
              <a:extLst>
                <a:ext uri="{FF2B5EF4-FFF2-40B4-BE49-F238E27FC236}">
                  <a16:creationId xmlns:a16="http://schemas.microsoft.com/office/drawing/2014/main" id="{9EE26258-EE7C-EDB2-1EA2-76F8E207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595"/>
              <a:ext cx="161" cy="62"/>
            </a:xfrm>
            <a:custGeom>
              <a:avLst/>
              <a:gdLst>
                <a:gd name="T0" fmla="*/ 161 w 321"/>
                <a:gd name="T1" fmla="*/ 0 h 124"/>
                <a:gd name="T2" fmla="*/ 115 w 321"/>
                <a:gd name="T3" fmla="*/ 26 h 124"/>
                <a:gd name="T4" fmla="*/ 76 w 321"/>
                <a:gd name="T5" fmla="*/ 45 h 124"/>
                <a:gd name="T6" fmla="*/ 62 w 321"/>
                <a:gd name="T7" fmla="*/ 57 h 124"/>
                <a:gd name="T8" fmla="*/ 55 w 321"/>
                <a:gd name="T9" fmla="*/ 62 h 124"/>
                <a:gd name="T10" fmla="*/ 33 w 321"/>
                <a:gd name="T11" fmla="*/ 59 h 124"/>
                <a:gd name="T12" fmla="*/ 22 w 321"/>
                <a:gd name="T13" fmla="*/ 53 h 124"/>
                <a:gd name="T14" fmla="*/ 16 w 321"/>
                <a:gd name="T15" fmla="*/ 42 h 124"/>
                <a:gd name="T16" fmla="*/ 20 w 321"/>
                <a:gd name="T17" fmla="*/ 34 h 124"/>
                <a:gd name="T18" fmla="*/ 0 w 321"/>
                <a:gd name="T19" fmla="*/ 33 h 124"/>
                <a:gd name="T20" fmla="*/ 1 w 321"/>
                <a:gd name="T21" fmla="*/ 18 h 124"/>
                <a:gd name="T22" fmla="*/ 12 w 321"/>
                <a:gd name="T23" fmla="*/ 15 h 124"/>
                <a:gd name="T24" fmla="*/ 25 w 321"/>
                <a:gd name="T25" fmla="*/ 23 h 124"/>
                <a:gd name="T26" fmla="*/ 56 w 321"/>
                <a:gd name="T27" fmla="*/ 23 h 124"/>
                <a:gd name="T28" fmla="*/ 56 w 321"/>
                <a:gd name="T29" fmla="*/ 32 h 124"/>
                <a:gd name="T30" fmla="*/ 53 w 321"/>
                <a:gd name="T31" fmla="*/ 38 h 124"/>
                <a:gd name="T32" fmla="*/ 35 w 321"/>
                <a:gd name="T33" fmla="*/ 39 h 124"/>
                <a:gd name="T34" fmla="*/ 34 w 321"/>
                <a:gd name="T35" fmla="*/ 47 h 124"/>
                <a:gd name="T36" fmla="*/ 51 w 321"/>
                <a:gd name="T37" fmla="*/ 51 h 124"/>
                <a:gd name="T38" fmla="*/ 64 w 321"/>
                <a:gd name="T39" fmla="*/ 37 h 124"/>
                <a:gd name="T40" fmla="*/ 107 w 321"/>
                <a:gd name="T41" fmla="*/ 18 h 124"/>
                <a:gd name="T42" fmla="*/ 127 w 321"/>
                <a:gd name="T43" fmla="*/ 6 h 124"/>
                <a:gd name="T44" fmla="*/ 161 w 321"/>
                <a:gd name="T45" fmla="*/ 0 h 124"/>
                <a:gd name="T46" fmla="*/ 161 w 321"/>
                <a:gd name="T47" fmla="*/ 0 h 1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21" h="124">
                  <a:moveTo>
                    <a:pt x="321" y="0"/>
                  </a:moveTo>
                  <a:lnTo>
                    <a:pt x="230" y="51"/>
                  </a:lnTo>
                  <a:lnTo>
                    <a:pt x="152" y="89"/>
                  </a:lnTo>
                  <a:lnTo>
                    <a:pt x="124" y="114"/>
                  </a:lnTo>
                  <a:lnTo>
                    <a:pt x="110" y="124"/>
                  </a:lnTo>
                  <a:lnTo>
                    <a:pt x="65" y="118"/>
                  </a:lnTo>
                  <a:lnTo>
                    <a:pt x="44" y="105"/>
                  </a:lnTo>
                  <a:lnTo>
                    <a:pt x="32" y="84"/>
                  </a:lnTo>
                  <a:lnTo>
                    <a:pt x="40" y="67"/>
                  </a:lnTo>
                  <a:lnTo>
                    <a:pt x="0" y="65"/>
                  </a:lnTo>
                  <a:lnTo>
                    <a:pt x="2" y="36"/>
                  </a:lnTo>
                  <a:lnTo>
                    <a:pt x="23" y="29"/>
                  </a:lnTo>
                  <a:lnTo>
                    <a:pt x="49" y="46"/>
                  </a:lnTo>
                  <a:lnTo>
                    <a:pt x="112" y="46"/>
                  </a:lnTo>
                  <a:lnTo>
                    <a:pt x="112" y="63"/>
                  </a:lnTo>
                  <a:lnTo>
                    <a:pt x="106" y="76"/>
                  </a:lnTo>
                  <a:lnTo>
                    <a:pt x="70" y="78"/>
                  </a:lnTo>
                  <a:lnTo>
                    <a:pt x="67" y="93"/>
                  </a:lnTo>
                  <a:lnTo>
                    <a:pt x="101" y="101"/>
                  </a:lnTo>
                  <a:lnTo>
                    <a:pt x="127" y="74"/>
                  </a:lnTo>
                  <a:lnTo>
                    <a:pt x="213" y="36"/>
                  </a:lnTo>
                  <a:lnTo>
                    <a:pt x="253" y="11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06" name="Freeform 89">
              <a:extLst>
                <a:ext uri="{FF2B5EF4-FFF2-40B4-BE49-F238E27FC236}">
                  <a16:creationId xmlns:a16="http://schemas.microsoft.com/office/drawing/2014/main" id="{B4DD9395-2BCD-AD08-238A-D408102B1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410"/>
              <a:ext cx="123" cy="177"/>
            </a:xfrm>
            <a:custGeom>
              <a:avLst/>
              <a:gdLst>
                <a:gd name="T0" fmla="*/ 106 w 246"/>
                <a:gd name="T1" fmla="*/ 33 h 356"/>
                <a:gd name="T2" fmla="*/ 65 w 246"/>
                <a:gd name="T3" fmla="*/ 0 h 356"/>
                <a:gd name="T4" fmla="*/ 53 w 246"/>
                <a:gd name="T5" fmla="*/ 20 h 356"/>
                <a:gd name="T6" fmla="*/ 43 w 246"/>
                <a:gd name="T7" fmla="*/ 36 h 356"/>
                <a:gd name="T8" fmla="*/ 38 w 246"/>
                <a:gd name="T9" fmla="*/ 47 h 356"/>
                <a:gd name="T10" fmla="*/ 38 w 246"/>
                <a:gd name="T11" fmla="*/ 69 h 356"/>
                <a:gd name="T12" fmla="*/ 42 w 246"/>
                <a:gd name="T13" fmla="*/ 85 h 356"/>
                <a:gd name="T14" fmla="*/ 43 w 246"/>
                <a:gd name="T15" fmla="*/ 101 h 356"/>
                <a:gd name="T16" fmla="*/ 24 w 246"/>
                <a:gd name="T17" fmla="*/ 108 h 356"/>
                <a:gd name="T18" fmla="*/ 14 w 246"/>
                <a:gd name="T19" fmla="*/ 112 h 356"/>
                <a:gd name="T20" fmla="*/ 0 w 246"/>
                <a:gd name="T21" fmla="*/ 122 h 356"/>
                <a:gd name="T22" fmla="*/ 1 w 246"/>
                <a:gd name="T23" fmla="*/ 130 h 356"/>
                <a:gd name="T24" fmla="*/ 8 w 246"/>
                <a:gd name="T25" fmla="*/ 136 h 356"/>
                <a:gd name="T26" fmla="*/ 18 w 246"/>
                <a:gd name="T27" fmla="*/ 144 h 356"/>
                <a:gd name="T28" fmla="*/ 50 w 246"/>
                <a:gd name="T29" fmla="*/ 160 h 356"/>
                <a:gd name="T30" fmla="*/ 77 w 246"/>
                <a:gd name="T31" fmla="*/ 171 h 356"/>
                <a:gd name="T32" fmla="*/ 100 w 246"/>
                <a:gd name="T33" fmla="*/ 177 h 356"/>
                <a:gd name="T34" fmla="*/ 123 w 246"/>
                <a:gd name="T35" fmla="*/ 165 h 356"/>
                <a:gd name="T36" fmla="*/ 118 w 246"/>
                <a:gd name="T37" fmla="*/ 136 h 356"/>
                <a:gd name="T38" fmla="*/ 102 w 246"/>
                <a:gd name="T39" fmla="*/ 120 h 356"/>
                <a:gd name="T40" fmla="*/ 84 w 246"/>
                <a:gd name="T41" fmla="*/ 118 h 356"/>
                <a:gd name="T42" fmla="*/ 87 w 246"/>
                <a:gd name="T43" fmla="*/ 106 h 356"/>
                <a:gd name="T44" fmla="*/ 100 w 246"/>
                <a:gd name="T45" fmla="*/ 95 h 356"/>
                <a:gd name="T46" fmla="*/ 110 w 246"/>
                <a:gd name="T47" fmla="*/ 91 h 356"/>
                <a:gd name="T48" fmla="*/ 113 w 246"/>
                <a:gd name="T49" fmla="*/ 66 h 356"/>
                <a:gd name="T50" fmla="*/ 112 w 246"/>
                <a:gd name="T51" fmla="*/ 45 h 356"/>
                <a:gd name="T52" fmla="*/ 106 w 246"/>
                <a:gd name="T53" fmla="*/ 33 h 356"/>
                <a:gd name="T54" fmla="*/ 106 w 246"/>
                <a:gd name="T55" fmla="*/ 33 h 3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356">
                  <a:moveTo>
                    <a:pt x="211" y="67"/>
                  </a:moveTo>
                  <a:lnTo>
                    <a:pt x="130" y="0"/>
                  </a:lnTo>
                  <a:lnTo>
                    <a:pt x="105" y="40"/>
                  </a:lnTo>
                  <a:lnTo>
                    <a:pt x="86" y="73"/>
                  </a:lnTo>
                  <a:lnTo>
                    <a:pt x="75" y="95"/>
                  </a:lnTo>
                  <a:lnTo>
                    <a:pt x="76" y="139"/>
                  </a:lnTo>
                  <a:lnTo>
                    <a:pt x="84" y="171"/>
                  </a:lnTo>
                  <a:lnTo>
                    <a:pt x="86" y="204"/>
                  </a:lnTo>
                  <a:lnTo>
                    <a:pt x="48" y="217"/>
                  </a:lnTo>
                  <a:lnTo>
                    <a:pt x="27" y="225"/>
                  </a:lnTo>
                  <a:lnTo>
                    <a:pt x="0" y="246"/>
                  </a:lnTo>
                  <a:lnTo>
                    <a:pt x="2" y="261"/>
                  </a:lnTo>
                  <a:lnTo>
                    <a:pt x="16" y="274"/>
                  </a:lnTo>
                  <a:lnTo>
                    <a:pt x="35" y="289"/>
                  </a:lnTo>
                  <a:lnTo>
                    <a:pt x="99" y="322"/>
                  </a:lnTo>
                  <a:lnTo>
                    <a:pt x="154" y="343"/>
                  </a:lnTo>
                  <a:lnTo>
                    <a:pt x="200" y="356"/>
                  </a:lnTo>
                  <a:lnTo>
                    <a:pt x="246" y="331"/>
                  </a:lnTo>
                  <a:lnTo>
                    <a:pt x="236" y="274"/>
                  </a:lnTo>
                  <a:lnTo>
                    <a:pt x="204" y="242"/>
                  </a:lnTo>
                  <a:lnTo>
                    <a:pt x="168" y="238"/>
                  </a:lnTo>
                  <a:lnTo>
                    <a:pt x="173" y="213"/>
                  </a:lnTo>
                  <a:lnTo>
                    <a:pt x="200" y="192"/>
                  </a:lnTo>
                  <a:lnTo>
                    <a:pt x="219" y="183"/>
                  </a:lnTo>
                  <a:lnTo>
                    <a:pt x="225" y="132"/>
                  </a:lnTo>
                  <a:lnTo>
                    <a:pt x="223" y="90"/>
                  </a:lnTo>
                  <a:lnTo>
                    <a:pt x="211" y="6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07" name="Freeform 90">
              <a:extLst>
                <a:ext uri="{FF2B5EF4-FFF2-40B4-BE49-F238E27FC236}">
                  <a16:creationId xmlns:a16="http://schemas.microsoft.com/office/drawing/2014/main" id="{1DCF81BB-1B43-2634-324E-E9237D1F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522"/>
              <a:ext cx="46" cy="45"/>
            </a:xfrm>
            <a:custGeom>
              <a:avLst/>
              <a:gdLst>
                <a:gd name="T0" fmla="*/ 4 w 91"/>
                <a:gd name="T1" fmla="*/ 31 h 91"/>
                <a:gd name="T2" fmla="*/ 0 w 91"/>
                <a:gd name="T3" fmla="*/ 20 h 91"/>
                <a:gd name="T4" fmla="*/ 2 w 91"/>
                <a:gd name="T5" fmla="*/ 0 h 91"/>
                <a:gd name="T6" fmla="*/ 13 w 91"/>
                <a:gd name="T7" fmla="*/ 6 h 91"/>
                <a:gd name="T8" fmla="*/ 27 w 91"/>
                <a:gd name="T9" fmla="*/ 18 h 91"/>
                <a:gd name="T10" fmla="*/ 37 w 91"/>
                <a:gd name="T11" fmla="*/ 28 h 91"/>
                <a:gd name="T12" fmla="*/ 45 w 91"/>
                <a:gd name="T13" fmla="*/ 34 h 91"/>
                <a:gd name="T14" fmla="*/ 46 w 91"/>
                <a:gd name="T15" fmla="*/ 45 h 91"/>
                <a:gd name="T16" fmla="*/ 24 w 91"/>
                <a:gd name="T17" fmla="*/ 41 h 91"/>
                <a:gd name="T18" fmla="*/ 4 w 91"/>
                <a:gd name="T19" fmla="*/ 31 h 91"/>
                <a:gd name="T20" fmla="*/ 4 w 91"/>
                <a:gd name="T21" fmla="*/ 31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" h="91">
                  <a:moveTo>
                    <a:pt x="7" y="62"/>
                  </a:moveTo>
                  <a:lnTo>
                    <a:pt x="0" y="40"/>
                  </a:lnTo>
                  <a:lnTo>
                    <a:pt x="3" y="0"/>
                  </a:lnTo>
                  <a:lnTo>
                    <a:pt x="26" y="13"/>
                  </a:lnTo>
                  <a:lnTo>
                    <a:pt x="53" y="36"/>
                  </a:lnTo>
                  <a:lnTo>
                    <a:pt x="74" y="57"/>
                  </a:lnTo>
                  <a:lnTo>
                    <a:pt x="89" y="68"/>
                  </a:lnTo>
                  <a:lnTo>
                    <a:pt x="91" y="91"/>
                  </a:lnTo>
                  <a:lnTo>
                    <a:pt x="47" y="83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08" name="Freeform 91">
              <a:extLst>
                <a:ext uri="{FF2B5EF4-FFF2-40B4-BE49-F238E27FC236}">
                  <a16:creationId xmlns:a16="http://schemas.microsoft.com/office/drawing/2014/main" id="{8AF062C1-6FED-4889-8CF9-A49342A39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430"/>
              <a:ext cx="56" cy="60"/>
            </a:xfrm>
            <a:custGeom>
              <a:avLst/>
              <a:gdLst>
                <a:gd name="T0" fmla="*/ 56 w 112"/>
                <a:gd name="T1" fmla="*/ 30 h 120"/>
                <a:gd name="T2" fmla="*/ 36 w 112"/>
                <a:gd name="T3" fmla="*/ 0 h 120"/>
                <a:gd name="T4" fmla="*/ 22 w 112"/>
                <a:gd name="T5" fmla="*/ 0 h 120"/>
                <a:gd name="T6" fmla="*/ 12 w 112"/>
                <a:gd name="T7" fmla="*/ 19 h 120"/>
                <a:gd name="T8" fmla="*/ 0 w 112"/>
                <a:gd name="T9" fmla="*/ 36 h 120"/>
                <a:gd name="T10" fmla="*/ 14 w 112"/>
                <a:gd name="T11" fmla="*/ 45 h 120"/>
                <a:gd name="T12" fmla="*/ 30 w 112"/>
                <a:gd name="T13" fmla="*/ 36 h 120"/>
                <a:gd name="T14" fmla="*/ 53 w 112"/>
                <a:gd name="T15" fmla="*/ 60 h 120"/>
                <a:gd name="T16" fmla="*/ 56 w 112"/>
                <a:gd name="T17" fmla="*/ 30 h 120"/>
                <a:gd name="T18" fmla="*/ 56 w 112"/>
                <a:gd name="T19" fmla="*/ 3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" h="120">
                  <a:moveTo>
                    <a:pt x="112" y="59"/>
                  </a:moveTo>
                  <a:lnTo>
                    <a:pt x="71" y="0"/>
                  </a:lnTo>
                  <a:lnTo>
                    <a:pt x="44" y="0"/>
                  </a:lnTo>
                  <a:lnTo>
                    <a:pt x="23" y="38"/>
                  </a:lnTo>
                  <a:lnTo>
                    <a:pt x="0" y="71"/>
                  </a:lnTo>
                  <a:lnTo>
                    <a:pt x="27" y="90"/>
                  </a:lnTo>
                  <a:lnTo>
                    <a:pt x="59" y="71"/>
                  </a:lnTo>
                  <a:lnTo>
                    <a:pt x="105" y="120"/>
                  </a:lnTo>
                  <a:lnTo>
                    <a:pt x="112" y="59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09" name="Freeform 92">
              <a:extLst>
                <a:ext uri="{FF2B5EF4-FFF2-40B4-BE49-F238E27FC236}">
                  <a16:creationId xmlns:a16="http://schemas.microsoft.com/office/drawing/2014/main" id="{FF0193E6-4AED-31A2-DD04-1224EA4B5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1317"/>
              <a:ext cx="454" cy="670"/>
            </a:xfrm>
            <a:custGeom>
              <a:avLst/>
              <a:gdLst>
                <a:gd name="T0" fmla="*/ 92 w 908"/>
                <a:gd name="T1" fmla="*/ 67 h 1340"/>
                <a:gd name="T2" fmla="*/ 41 w 908"/>
                <a:gd name="T3" fmla="*/ 102 h 1340"/>
                <a:gd name="T4" fmla="*/ 17 w 908"/>
                <a:gd name="T5" fmla="*/ 171 h 1340"/>
                <a:gd name="T6" fmla="*/ 10 w 908"/>
                <a:gd name="T7" fmla="*/ 243 h 1340"/>
                <a:gd name="T8" fmla="*/ 50 w 908"/>
                <a:gd name="T9" fmla="*/ 280 h 1340"/>
                <a:gd name="T10" fmla="*/ 35 w 908"/>
                <a:gd name="T11" fmla="*/ 346 h 1340"/>
                <a:gd name="T12" fmla="*/ 43 w 908"/>
                <a:gd name="T13" fmla="*/ 407 h 1340"/>
                <a:gd name="T14" fmla="*/ 82 w 908"/>
                <a:gd name="T15" fmla="*/ 401 h 1340"/>
                <a:gd name="T16" fmla="*/ 117 w 908"/>
                <a:gd name="T17" fmla="*/ 393 h 1340"/>
                <a:gd name="T18" fmla="*/ 154 w 908"/>
                <a:gd name="T19" fmla="*/ 418 h 1340"/>
                <a:gd name="T20" fmla="*/ 147 w 908"/>
                <a:gd name="T21" fmla="*/ 423 h 1340"/>
                <a:gd name="T22" fmla="*/ 88 w 908"/>
                <a:gd name="T23" fmla="*/ 415 h 1340"/>
                <a:gd name="T24" fmla="*/ 77 w 908"/>
                <a:gd name="T25" fmla="*/ 437 h 1340"/>
                <a:gd name="T26" fmla="*/ 61 w 908"/>
                <a:gd name="T27" fmla="*/ 427 h 1340"/>
                <a:gd name="T28" fmla="*/ 69 w 908"/>
                <a:gd name="T29" fmla="*/ 466 h 1340"/>
                <a:gd name="T30" fmla="*/ 148 w 908"/>
                <a:gd name="T31" fmla="*/ 468 h 1340"/>
                <a:gd name="T32" fmla="*/ 179 w 908"/>
                <a:gd name="T33" fmla="*/ 496 h 1340"/>
                <a:gd name="T34" fmla="*/ 121 w 908"/>
                <a:gd name="T35" fmla="*/ 476 h 1340"/>
                <a:gd name="T36" fmla="*/ 65 w 908"/>
                <a:gd name="T37" fmla="*/ 480 h 1340"/>
                <a:gd name="T38" fmla="*/ 105 w 908"/>
                <a:gd name="T39" fmla="*/ 502 h 1340"/>
                <a:gd name="T40" fmla="*/ 111 w 908"/>
                <a:gd name="T41" fmla="*/ 524 h 1340"/>
                <a:gd name="T42" fmla="*/ 75 w 908"/>
                <a:gd name="T43" fmla="*/ 544 h 1340"/>
                <a:gd name="T44" fmla="*/ 87 w 908"/>
                <a:gd name="T45" fmla="*/ 576 h 1340"/>
                <a:gd name="T46" fmla="*/ 113 w 908"/>
                <a:gd name="T47" fmla="*/ 570 h 1340"/>
                <a:gd name="T48" fmla="*/ 164 w 908"/>
                <a:gd name="T49" fmla="*/ 581 h 1340"/>
                <a:gd name="T50" fmla="*/ 237 w 908"/>
                <a:gd name="T51" fmla="*/ 544 h 1340"/>
                <a:gd name="T52" fmla="*/ 302 w 908"/>
                <a:gd name="T53" fmla="*/ 495 h 1340"/>
                <a:gd name="T54" fmla="*/ 332 w 908"/>
                <a:gd name="T55" fmla="*/ 467 h 1340"/>
                <a:gd name="T56" fmla="*/ 340 w 908"/>
                <a:gd name="T57" fmla="*/ 467 h 1340"/>
                <a:gd name="T58" fmla="*/ 288 w 908"/>
                <a:gd name="T59" fmla="*/ 527 h 1340"/>
                <a:gd name="T60" fmla="*/ 242 w 908"/>
                <a:gd name="T61" fmla="*/ 552 h 1340"/>
                <a:gd name="T62" fmla="*/ 219 w 908"/>
                <a:gd name="T63" fmla="*/ 586 h 1340"/>
                <a:gd name="T64" fmla="*/ 301 w 908"/>
                <a:gd name="T65" fmla="*/ 563 h 1340"/>
                <a:gd name="T66" fmla="*/ 268 w 908"/>
                <a:gd name="T67" fmla="*/ 586 h 1340"/>
                <a:gd name="T68" fmla="*/ 229 w 908"/>
                <a:gd name="T69" fmla="*/ 615 h 1340"/>
                <a:gd name="T70" fmla="*/ 282 w 908"/>
                <a:gd name="T71" fmla="*/ 666 h 1340"/>
                <a:gd name="T72" fmla="*/ 376 w 908"/>
                <a:gd name="T73" fmla="*/ 581 h 1340"/>
                <a:gd name="T74" fmla="*/ 415 w 908"/>
                <a:gd name="T75" fmla="*/ 537 h 1340"/>
                <a:gd name="T76" fmla="*/ 440 w 908"/>
                <a:gd name="T77" fmla="*/ 497 h 1340"/>
                <a:gd name="T78" fmla="*/ 441 w 908"/>
                <a:gd name="T79" fmla="*/ 512 h 1340"/>
                <a:gd name="T80" fmla="*/ 305 w 908"/>
                <a:gd name="T81" fmla="*/ 657 h 1340"/>
                <a:gd name="T82" fmla="*/ 250 w 908"/>
                <a:gd name="T83" fmla="*/ 649 h 1340"/>
                <a:gd name="T84" fmla="*/ 219 w 908"/>
                <a:gd name="T85" fmla="*/ 620 h 1340"/>
                <a:gd name="T86" fmla="*/ 96 w 908"/>
                <a:gd name="T87" fmla="*/ 593 h 1340"/>
                <a:gd name="T88" fmla="*/ 69 w 908"/>
                <a:gd name="T89" fmla="*/ 536 h 1340"/>
                <a:gd name="T90" fmla="*/ 53 w 908"/>
                <a:gd name="T91" fmla="*/ 488 h 1340"/>
                <a:gd name="T92" fmla="*/ 47 w 908"/>
                <a:gd name="T93" fmla="*/ 425 h 1340"/>
                <a:gd name="T94" fmla="*/ 15 w 908"/>
                <a:gd name="T95" fmla="*/ 376 h 1340"/>
                <a:gd name="T96" fmla="*/ 31 w 908"/>
                <a:gd name="T97" fmla="*/ 301 h 1340"/>
                <a:gd name="T98" fmla="*/ 25 w 908"/>
                <a:gd name="T99" fmla="*/ 266 h 1340"/>
                <a:gd name="T100" fmla="*/ 0 w 908"/>
                <a:gd name="T101" fmla="*/ 228 h 1340"/>
                <a:gd name="T102" fmla="*/ 12 w 908"/>
                <a:gd name="T103" fmla="*/ 150 h 1340"/>
                <a:gd name="T104" fmla="*/ 45 w 908"/>
                <a:gd name="T105" fmla="*/ 74 h 1340"/>
                <a:gd name="T106" fmla="*/ 87 w 908"/>
                <a:gd name="T107" fmla="*/ 54 h 1340"/>
                <a:gd name="T108" fmla="*/ 130 w 908"/>
                <a:gd name="T109" fmla="*/ 10 h 1340"/>
                <a:gd name="T110" fmla="*/ 170 w 908"/>
                <a:gd name="T111" fmla="*/ 0 h 1340"/>
                <a:gd name="T112" fmla="*/ 232 w 908"/>
                <a:gd name="T113" fmla="*/ 37 h 1340"/>
                <a:gd name="T114" fmla="*/ 240 w 908"/>
                <a:gd name="T115" fmla="*/ 67 h 1340"/>
                <a:gd name="T116" fmla="*/ 194 w 908"/>
                <a:gd name="T117" fmla="*/ 35 h 1340"/>
                <a:gd name="T118" fmla="*/ 190 w 908"/>
                <a:gd name="T119" fmla="*/ 58 h 1340"/>
                <a:gd name="T120" fmla="*/ 141 w 908"/>
                <a:gd name="T121" fmla="*/ 56 h 13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08" h="1340">
                  <a:moveTo>
                    <a:pt x="281" y="112"/>
                  </a:moveTo>
                  <a:lnTo>
                    <a:pt x="243" y="120"/>
                  </a:lnTo>
                  <a:lnTo>
                    <a:pt x="184" y="133"/>
                  </a:lnTo>
                  <a:lnTo>
                    <a:pt x="154" y="150"/>
                  </a:lnTo>
                  <a:lnTo>
                    <a:pt x="116" y="177"/>
                  </a:lnTo>
                  <a:lnTo>
                    <a:pt x="81" y="204"/>
                  </a:lnTo>
                  <a:lnTo>
                    <a:pt x="68" y="213"/>
                  </a:lnTo>
                  <a:lnTo>
                    <a:pt x="45" y="257"/>
                  </a:lnTo>
                  <a:lnTo>
                    <a:pt x="34" y="342"/>
                  </a:lnTo>
                  <a:lnTo>
                    <a:pt x="30" y="401"/>
                  </a:lnTo>
                  <a:lnTo>
                    <a:pt x="15" y="447"/>
                  </a:lnTo>
                  <a:lnTo>
                    <a:pt x="19" y="485"/>
                  </a:lnTo>
                  <a:lnTo>
                    <a:pt x="78" y="515"/>
                  </a:lnTo>
                  <a:lnTo>
                    <a:pt x="87" y="530"/>
                  </a:lnTo>
                  <a:lnTo>
                    <a:pt x="100" y="559"/>
                  </a:lnTo>
                  <a:lnTo>
                    <a:pt x="95" y="597"/>
                  </a:lnTo>
                  <a:lnTo>
                    <a:pt x="87" y="622"/>
                  </a:lnTo>
                  <a:lnTo>
                    <a:pt x="70" y="692"/>
                  </a:lnTo>
                  <a:lnTo>
                    <a:pt x="45" y="753"/>
                  </a:lnTo>
                  <a:lnTo>
                    <a:pt x="49" y="800"/>
                  </a:lnTo>
                  <a:lnTo>
                    <a:pt x="85" y="814"/>
                  </a:lnTo>
                  <a:lnTo>
                    <a:pt x="112" y="819"/>
                  </a:lnTo>
                  <a:lnTo>
                    <a:pt x="133" y="802"/>
                  </a:lnTo>
                  <a:lnTo>
                    <a:pt x="163" y="802"/>
                  </a:lnTo>
                  <a:lnTo>
                    <a:pt x="197" y="817"/>
                  </a:lnTo>
                  <a:lnTo>
                    <a:pt x="230" y="800"/>
                  </a:lnTo>
                  <a:lnTo>
                    <a:pt x="234" y="785"/>
                  </a:lnTo>
                  <a:lnTo>
                    <a:pt x="226" y="751"/>
                  </a:lnTo>
                  <a:lnTo>
                    <a:pt x="264" y="797"/>
                  </a:lnTo>
                  <a:lnTo>
                    <a:pt x="308" y="835"/>
                  </a:lnTo>
                  <a:lnTo>
                    <a:pt x="351" y="871"/>
                  </a:lnTo>
                  <a:lnTo>
                    <a:pt x="329" y="859"/>
                  </a:lnTo>
                  <a:lnTo>
                    <a:pt x="294" y="846"/>
                  </a:lnTo>
                  <a:lnTo>
                    <a:pt x="260" y="827"/>
                  </a:lnTo>
                  <a:lnTo>
                    <a:pt x="209" y="827"/>
                  </a:lnTo>
                  <a:lnTo>
                    <a:pt x="175" y="829"/>
                  </a:lnTo>
                  <a:lnTo>
                    <a:pt x="146" y="829"/>
                  </a:lnTo>
                  <a:lnTo>
                    <a:pt x="139" y="846"/>
                  </a:lnTo>
                  <a:lnTo>
                    <a:pt x="154" y="873"/>
                  </a:lnTo>
                  <a:lnTo>
                    <a:pt x="154" y="895"/>
                  </a:lnTo>
                  <a:lnTo>
                    <a:pt x="139" y="899"/>
                  </a:lnTo>
                  <a:lnTo>
                    <a:pt x="121" y="854"/>
                  </a:lnTo>
                  <a:lnTo>
                    <a:pt x="112" y="869"/>
                  </a:lnTo>
                  <a:lnTo>
                    <a:pt x="116" y="912"/>
                  </a:lnTo>
                  <a:lnTo>
                    <a:pt x="137" y="931"/>
                  </a:lnTo>
                  <a:lnTo>
                    <a:pt x="171" y="924"/>
                  </a:lnTo>
                  <a:lnTo>
                    <a:pt x="235" y="933"/>
                  </a:lnTo>
                  <a:lnTo>
                    <a:pt x="296" y="935"/>
                  </a:lnTo>
                  <a:lnTo>
                    <a:pt x="321" y="931"/>
                  </a:lnTo>
                  <a:lnTo>
                    <a:pt x="330" y="954"/>
                  </a:lnTo>
                  <a:lnTo>
                    <a:pt x="357" y="992"/>
                  </a:lnTo>
                  <a:lnTo>
                    <a:pt x="329" y="971"/>
                  </a:lnTo>
                  <a:lnTo>
                    <a:pt x="313" y="958"/>
                  </a:lnTo>
                  <a:lnTo>
                    <a:pt x="241" y="952"/>
                  </a:lnTo>
                  <a:lnTo>
                    <a:pt x="190" y="952"/>
                  </a:lnTo>
                  <a:lnTo>
                    <a:pt x="165" y="962"/>
                  </a:lnTo>
                  <a:lnTo>
                    <a:pt x="129" y="960"/>
                  </a:lnTo>
                  <a:lnTo>
                    <a:pt x="129" y="983"/>
                  </a:lnTo>
                  <a:lnTo>
                    <a:pt x="140" y="998"/>
                  </a:lnTo>
                  <a:lnTo>
                    <a:pt x="209" y="1004"/>
                  </a:lnTo>
                  <a:lnTo>
                    <a:pt x="230" y="1019"/>
                  </a:lnTo>
                  <a:lnTo>
                    <a:pt x="258" y="1038"/>
                  </a:lnTo>
                  <a:lnTo>
                    <a:pt x="222" y="1047"/>
                  </a:lnTo>
                  <a:lnTo>
                    <a:pt x="197" y="1044"/>
                  </a:lnTo>
                  <a:lnTo>
                    <a:pt x="171" y="1053"/>
                  </a:lnTo>
                  <a:lnTo>
                    <a:pt x="150" y="1087"/>
                  </a:lnTo>
                  <a:lnTo>
                    <a:pt x="154" y="1114"/>
                  </a:lnTo>
                  <a:lnTo>
                    <a:pt x="161" y="1137"/>
                  </a:lnTo>
                  <a:lnTo>
                    <a:pt x="173" y="1152"/>
                  </a:lnTo>
                  <a:lnTo>
                    <a:pt x="205" y="1161"/>
                  </a:lnTo>
                  <a:lnTo>
                    <a:pt x="224" y="1160"/>
                  </a:lnTo>
                  <a:lnTo>
                    <a:pt x="226" y="1139"/>
                  </a:lnTo>
                  <a:lnTo>
                    <a:pt x="234" y="1146"/>
                  </a:lnTo>
                  <a:lnTo>
                    <a:pt x="262" y="1165"/>
                  </a:lnTo>
                  <a:lnTo>
                    <a:pt x="327" y="1161"/>
                  </a:lnTo>
                  <a:lnTo>
                    <a:pt x="372" y="1150"/>
                  </a:lnTo>
                  <a:lnTo>
                    <a:pt x="439" y="1106"/>
                  </a:lnTo>
                  <a:lnTo>
                    <a:pt x="473" y="1087"/>
                  </a:lnTo>
                  <a:lnTo>
                    <a:pt x="536" y="1080"/>
                  </a:lnTo>
                  <a:lnTo>
                    <a:pt x="572" y="1042"/>
                  </a:lnTo>
                  <a:lnTo>
                    <a:pt x="604" y="990"/>
                  </a:lnTo>
                  <a:lnTo>
                    <a:pt x="619" y="968"/>
                  </a:lnTo>
                  <a:lnTo>
                    <a:pt x="638" y="950"/>
                  </a:lnTo>
                  <a:lnTo>
                    <a:pt x="663" y="933"/>
                  </a:lnTo>
                  <a:lnTo>
                    <a:pt x="707" y="876"/>
                  </a:lnTo>
                  <a:lnTo>
                    <a:pt x="699" y="901"/>
                  </a:lnTo>
                  <a:lnTo>
                    <a:pt x="680" y="933"/>
                  </a:lnTo>
                  <a:lnTo>
                    <a:pt x="648" y="960"/>
                  </a:lnTo>
                  <a:lnTo>
                    <a:pt x="629" y="977"/>
                  </a:lnTo>
                  <a:lnTo>
                    <a:pt x="576" y="1053"/>
                  </a:lnTo>
                  <a:lnTo>
                    <a:pt x="566" y="1072"/>
                  </a:lnTo>
                  <a:lnTo>
                    <a:pt x="543" y="1097"/>
                  </a:lnTo>
                  <a:lnTo>
                    <a:pt x="483" y="1104"/>
                  </a:lnTo>
                  <a:lnTo>
                    <a:pt x="422" y="1141"/>
                  </a:lnTo>
                  <a:lnTo>
                    <a:pt x="369" y="1171"/>
                  </a:lnTo>
                  <a:lnTo>
                    <a:pt x="437" y="1171"/>
                  </a:lnTo>
                  <a:lnTo>
                    <a:pt x="494" y="1160"/>
                  </a:lnTo>
                  <a:lnTo>
                    <a:pt x="547" y="1139"/>
                  </a:lnTo>
                  <a:lnTo>
                    <a:pt x="602" y="1125"/>
                  </a:lnTo>
                  <a:lnTo>
                    <a:pt x="585" y="1139"/>
                  </a:lnTo>
                  <a:lnTo>
                    <a:pt x="559" y="1154"/>
                  </a:lnTo>
                  <a:lnTo>
                    <a:pt x="536" y="1171"/>
                  </a:lnTo>
                  <a:lnTo>
                    <a:pt x="509" y="1188"/>
                  </a:lnTo>
                  <a:lnTo>
                    <a:pt x="452" y="1205"/>
                  </a:lnTo>
                  <a:lnTo>
                    <a:pt x="458" y="1230"/>
                  </a:lnTo>
                  <a:lnTo>
                    <a:pt x="469" y="1245"/>
                  </a:lnTo>
                  <a:lnTo>
                    <a:pt x="521" y="1291"/>
                  </a:lnTo>
                  <a:lnTo>
                    <a:pt x="564" y="1331"/>
                  </a:lnTo>
                  <a:lnTo>
                    <a:pt x="690" y="1218"/>
                  </a:lnTo>
                  <a:lnTo>
                    <a:pt x="709" y="1201"/>
                  </a:lnTo>
                  <a:lnTo>
                    <a:pt x="751" y="1161"/>
                  </a:lnTo>
                  <a:lnTo>
                    <a:pt x="773" y="1137"/>
                  </a:lnTo>
                  <a:lnTo>
                    <a:pt x="796" y="1114"/>
                  </a:lnTo>
                  <a:lnTo>
                    <a:pt x="829" y="1074"/>
                  </a:lnTo>
                  <a:lnTo>
                    <a:pt x="846" y="1045"/>
                  </a:lnTo>
                  <a:lnTo>
                    <a:pt x="863" y="1019"/>
                  </a:lnTo>
                  <a:lnTo>
                    <a:pt x="880" y="994"/>
                  </a:lnTo>
                  <a:lnTo>
                    <a:pt x="899" y="926"/>
                  </a:lnTo>
                  <a:lnTo>
                    <a:pt x="908" y="949"/>
                  </a:lnTo>
                  <a:lnTo>
                    <a:pt x="882" y="1023"/>
                  </a:lnTo>
                  <a:lnTo>
                    <a:pt x="802" y="1127"/>
                  </a:lnTo>
                  <a:lnTo>
                    <a:pt x="675" y="1249"/>
                  </a:lnTo>
                  <a:lnTo>
                    <a:pt x="610" y="1313"/>
                  </a:lnTo>
                  <a:lnTo>
                    <a:pt x="576" y="1340"/>
                  </a:lnTo>
                  <a:lnTo>
                    <a:pt x="553" y="1340"/>
                  </a:lnTo>
                  <a:lnTo>
                    <a:pt x="500" y="1298"/>
                  </a:lnTo>
                  <a:lnTo>
                    <a:pt x="473" y="1289"/>
                  </a:lnTo>
                  <a:lnTo>
                    <a:pt x="458" y="1272"/>
                  </a:lnTo>
                  <a:lnTo>
                    <a:pt x="437" y="1239"/>
                  </a:lnTo>
                  <a:lnTo>
                    <a:pt x="427" y="1201"/>
                  </a:lnTo>
                  <a:lnTo>
                    <a:pt x="372" y="1192"/>
                  </a:lnTo>
                  <a:lnTo>
                    <a:pt x="192" y="1186"/>
                  </a:lnTo>
                  <a:lnTo>
                    <a:pt x="148" y="1148"/>
                  </a:lnTo>
                  <a:lnTo>
                    <a:pt x="139" y="1097"/>
                  </a:lnTo>
                  <a:lnTo>
                    <a:pt x="137" y="1072"/>
                  </a:lnTo>
                  <a:lnTo>
                    <a:pt x="148" y="1030"/>
                  </a:lnTo>
                  <a:lnTo>
                    <a:pt x="129" y="1011"/>
                  </a:lnTo>
                  <a:lnTo>
                    <a:pt x="106" y="975"/>
                  </a:lnTo>
                  <a:lnTo>
                    <a:pt x="100" y="960"/>
                  </a:lnTo>
                  <a:lnTo>
                    <a:pt x="100" y="931"/>
                  </a:lnTo>
                  <a:lnTo>
                    <a:pt x="93" y="850"/>
                  </a:lnTo>
                  <a:lnTo>
                    <a:pt x="36" y="810"/>
                  </a:lnTo>
                  <a:lnTo>
                    <a:pt x="30" y="779"/>
                  </a:lnTo>
                  <a:lnTo>
                    <a:pt x="30" y="751"/>
                  </a:lnTo>
                  <a:lnTo>
                    <a:pt x="53" y="698"/>
                  </a:lnTo>
                  <a:lnTo>
                    <a:pt x="70" y="631"/>
                  </a:lnTo>
                  <a:lnTo>
                    <a:pt x="62" y="601"/>
                  </a:lnTo>
                  <a:lnTo>
                    <a:pt x="55" y="580"/>
                  </a:lnTo>
                  <a:lnTo>
                    <a:pt x="62" y="549"/>
                  </a:lnTo>
                  <a:lnTo>
                    <a:pt x="49" y="532"/>
                  </a:lnTo>
                  <a:lnTo>
                    <a:pt x="4" y="517"/>
                  </a:lnTo>
                  <a:lnTo>
                    <a:pt x="5" y="492"/>
                  </a:lnTo>
                  <a:lnTo>
                    <a:pt x="0" y="456"/>
                  </a:lnTo>
                  <a:lnTo>
                    <a:pt x="5" y="418"/>
                  </a:lnTo>
                  <a:lnTo>
                    <a:pt x="17" y="375"/>
                  </a:lnTo>
                  <a:lnTo>
                    <a:pt x="24" y="300"/>
                  </a:lnTo>
                  <a:lnTo>
                    <a:pt x="36" y="245"/>
                  </a:lnTo>
                  <a:lnTo>
                    <a:pt x="53" y="152"/>
                  </a:lnTo>
                  <a:lnTo>
                    <a:pt x="89" y="147"/>
                  </a:lnTo>
                  <a:lnTo>
                    <a:pt x="114" y="148"/>
                  </a:lnTo>
                  <a:lnTo>
                    <a:pt x="123" y="114"/>
                  </a:lnTo>
                  <a:lnTo>
                    <a:pt x="173" y="108"/>
                  </a:lnTo>
                  <a:lnTo>
                    <a:pt x="175" y="63"/>
                  </a:lnTo>
                  <a:lnTo>
                    <a:pt x="247" y="53"/>
                  </a:lnTo>
                  <a:lnTo>
                    <a:pt x="260" y="19"/>
                  </a:lnTo>
                  <a:lnTo>
                    <a:pt x="313" y="48"/>
                  </a:lnTo>
                  <a:lnTo>
                    <a:pt x="359" y="48"/>
                  </a:lnTo>
                  <a:lnTo>
                    <a:pt x="340" y="0"/>
                  </a:lnTo>
                  <a:lnTo>
                    <a:pt x="380" y="13"/>
                  </a:lnTo>
                  <a:lnTo>
                    <a:pt x="443" y="48"/>
                  </a:lnTo>
                  <a:lnTo>
                    <a:pt x="464" y="74"/>
                  </a:lnTo>
                  <a:lnTo>
                    <a:pt x="484" y="103"/>
                  </a:lnTo>
                  <a:lnTo>
                    <a:pt x="505" y="135"/>
                  </a:lnTo>
                  <a:lnTo>
                    <a:pt x="479" y="133"/>
                  </a:lnTo>
                  <a:lnTo>
                    <a:pt x="454" y="120"/>
                  </a:lnTo>
                  <a:lnTo>
                    <a:pt x="424" y="97"/>
                  </a:lnTo>
                  <a:lnTo>
                    <a:pt x="388" y="69"/>
                  </a:lnTo>
                  <a:lnTo>
                    <a:pt x="395" y="89"/>
                  </a:lnTo>
                  <a:lnTo>
                    <a:pt x="332" y="86"/>
                  </a:lnTo>
                  <a:lnTo>
                    <a:pt x="380" y="116"/>
                  </a:lnTo>
                  <a:lnTo>
                    <a:pt x="306" y="101"/>
                  </a:lnTo>
                  <a:lnTo>
                    <a:pt x="28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10" name="Freeform 93">
              <a:extLst>
                <a:ext uri="{FF2B5EF4-FFF2-40B4-BE49-F238E27FC236}">
                  <a16:creationId xmlns:a16="http://schemas.microsoft.com/office/drawing/2014/main" id="{A414C981-1409-1A06-A254-DB713F6B6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1251"/>
              <a:ext cx="543" cy="514"/>
            </a:xfrm>
            <a:custGeom>
              <a:avLst/>
              <a:gdLst>
                <a:gd name="T0" fmla="*/ 15 w 1088"/>
                <a:gd name="T1" fmla="*/ 181 h 1028"/>
                <a:gd name="T2" fmla="*/ 26 w 1088"/>
                <a:gd name="T3" fmla="*/ 132 h 1028"/>
                <a:gd name="T4" fmla="*/ 54 w 1088"/>
                <a:gd name="T5" fmla="*/ 123 h 1028"/>
                <a:gd name="T6" fmla="*/ 73 w 1088"/>
                <a:gd name="T7" fmla="*/ 103 h 1028"/>
                <a:gd name="T8" fmla="*/ 90 w 1088"/>
                <a:gd name="T9" fmla="*/ 80 h 1028"/>
                <a:gd name="T10" fmla="*/ 135 w 1088"/>
                <a:gd name="T11" fmla="*/ 61 h 1028"/>
                <a:gd name="T12" fmla="*/ 152 w 1088"/>
                <a:gd name="T13" fmla="*/ 39 h 1028"/>
                <a:gd name="T14" fmla="*/ 216 w 1088"/>
                <a:gd name="T15" fmla="*/ 19 h 1028"/>
                <a:gd name="T16" fmla="*/ 272 w 1088"/>
                <a:gd name="T17" fmla="*/ 6 h 1028"/>
                <a:gd name="T18" fmla="*/ 347 w 1088"/>
                <a:gd name="T19" fmla="*/ 22 h 1028"/>
                <a:gd name="T20" fmla="*/ 311 w 1088"/>
                <a:gd name="T21" fmla="*/ 40 h 1028"/>
                <a:gd name="T22" fmla="*/ 351 w 1088"/>
                <a:gd name="T23" fmla="*/ 67 h 1028"/>
                <a:gd name="T24" fmla="*/ 402 w 1088"/>
                <a:gd name="T25" fmla="*/ 104 h 1028"/>
                <a:gd name="T26" fmla="*/ 402 w 1088"/>
                <a:gd name="T27" fmla="*/ 92 h 1028"/>
                <a:gd name="T28" fmla="*/ 361 w 1088"/>
                <a:gd name="T29" fmla="*/ 53 h 1028"/>
                <a:gd name="T30" fmla="*/ 421 w 1088"/>
                <a:gd name="T31" fmla="*/ 89 h 1028"/>
                <a:gd name="T32" fmla="*/ 398 w 1088"/>
                <a:gd name="T33" fmla="*/ 38 h 1028"/>
                <a:gd name="T34" fmla="*/ 435 w 1088"/>
                <a:gd name="T35" fmla="*/ 67 h 1028"/>
                <a:gd name="T36" fmla="*/ 465 w 1088"/>
                <a:gd name="T37" fmla="*/ 115 h 1028"/>
                <a:gd name="T38" fmla="*/ 435 w 1088"/>
                <a:gd name="T39" fmla="*/ 96 h 1028"/>
                <a:gd name="T40" fmla="*/ 444 w 1088"/>
                <a:gd name="T41" fmla="*/ 159 h 1028"/>
                <a:gd name="T42" fmla="*/ 399 w 1088"/>
                <a:gd name="T43" fmla="*/ 159 h 1028"/>
                <a:gd name="T44" fmla="*/ 438 w 1088"/>
                <a:gd name="T45" fmla="*/ 189 h 1028"/>
                <a:gd name="T46" fmla="*/ 442 w 1088"/>
                <a:gd name="T47" fmla="*/ 200 h 1028"/>
                <a:gd name="T48" fmla="*/ 351 w 1088"/>
                <a:gd name="T49" fmla="*/ 187 h 1028"/>
                <a:gd name="T50" fmla="*/ 299 w 1088"/>
                <a:gd name="T51" fmla="*/ 168 h 1028"/>
                <a:gd name="T52" fmla="*/ 294 w 1088"/>
                <a:gd name="T53" fmla="*/ 176 h 1028"/>
                <a:gd name="T54" fmla="*/ 353 w 1088"/>
                <a:gd name="T55" fmla="*/ 194 h 1028"/>
                <a:gd name="T56" fmla="*/ 409 w 1088"/>
                <a:gd name="T57" fmla="*/ 212 h 1028"/>
                <a:gd name="T58" fmla="*/ 373 w 1088"/>
                <a:gd name="T59" fmla="*/ 227 h 1028"/>
                <a:gd name="T60" fmla="*/ 413 w 1088"/>
                <a:gd name="T61" fmla="*/ 253 h 1028"/>
                <a:gd name="T62" fmla="*/ 479 w 1088"/>
                <a:gd name="T63" fmla="*/ 270 h 1028"/>
                <a:gd name="T64" fmla="*/ 444 w 1088"/>
                <a:gd name="T65" fmla="*/ 236 h 1028"/>
                <a:gd name="T66" fmla="*/ 497 w 1088"/>
                <a:gd name="T67" fmla="*/ 260 h 1028"/>
                <a:gd name="T68" fmla="*/ 532 w 1088"/>
                <a:gd name="T69" fmla="*/ 310 h 1028"/>
                <a:gd name="T70" fmla="*/ 522 w 1088"/>
                <a:gd name="T71" fmla="*/ 406 h 1028"/>
                <a:gd name="T72" fmla="*/ 473 w 1088"/>
                <a:gd name="T73" fmla="*/ 462 h 1028"/>
                <a:gd name="T74" fmla="*/ 479 w 1088"/>
                <a:gd name="T75" fmla="*/ 444 h 1028"/>
                <a:gd name="T76" fmla="*/ 459 w 1088"/>
                <a:gd name="T77" fmla="*/ 455 h 1028"/>
                <a:gd name="T78" fmla="*/ 438 w 1088"/>
                <a:gd name="T79" fmla="*/ 498 h 1028"/>
                <a:gd name="T80" fmla="*/ 478 w 1088"/>
                <a:gd name="T81" fmla="*/ 505 h 1028"/>
                <a:gd name="T82" fmla="*/ 511 w 1088"/>
                <a:gd name="T83" fmla="*/ 458 h 1028"/>
                <a:gd name="T84" fmla="*/ 543 w 1088"/>
                <a:gd name="T85" fmla="*/ 315 h 1028"/>
                <a:gd name="T86" fmla="*/ 521 w 1088"/>
                <a:gd name="T87" fmla="*/ 213 h 1028"/>
                <a:gd name="T88" fmla="*/ 502 w 1088"/>
                <a:gd name="T89" fmla="*/ 148 h 1028"/>
                <a:gd name="T90" fmla="*/ 442 w 1088"/>
                <a:gd name="T91" fmla="*/ 57 h 1028"/>
                <a:gd name="T92" fmla="*/ 357 w 1088"/>
                <a:gd name="T93" fmla="*/ 8 h 1028"/>
                <a:gd name="T94" fmla="*/ 206 w 1088"/>
                <a:gd name="T95" fmla="*/ 9 h 1028"/>
                <a:gd name="T96" fmla="*/ 142 w 1088"/>
                <a:gd name="T97" fmla="*/ 26 h 1028"/>
                <a:gd name="T98" fmla="*/ 99 w 1088"/>
                <a:gd name="T99" fmla="*/ 45 h 1028"/>
                <a:gd name="T100" fmla="*/ 34 w 1088"/>
                <a:gd name="T101" fmla="*/ 74 h 1028"/>
                <a:gd name="T102" fmla="*/ 28 w 1088"/>
                <a:gd name="T103" fmla="*/ 122 h 1028"/>
                <a:gd name="T104" fmla="*/ 0 w 1088"/>
                <a:gd name="T105" fmla="*/ 177 h 1028"/>
                <a:gd name="T106" fmla="*/ 36 w 1088"/>
                <a:gd name="T107" fmla="*/ 180 h 10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8" h="1028">
                  <a:moveTo>
                    <a:pt x="73" y="359"/>
                  </a:moveTo>
                  <a:lnTo>
                    <a:pt x="57" y="365"/>
                  </a:lnTo>
                  <a:lnTo>
                    <a:pt x="31" y="361"/>
                  </a:lnTo>
                  <a:lnTo>
                    <a:pt x="21" y="321"/>
                  </a:lnTo>
                  <a:lnTo>
                    <a:pt x="25" y="289"/>
                  </a:lnTo>
                  <a:lnTo>
                    <a:pt x="52" y="264"/>
                  </a:lnTo>
                  <a:lnTo>
                    <a:pt x="82" y="264"/>
                  </a:lnTo>
                  <a:lnTo>
                    <a:pt x="120" y="264"/>
                  </a:lnTo>
                  <a:lnTo>
                    <a:pt x="109" y="245"/>
                  </a:lnTo>
                  <a:lnTo>
                    <a:pt x="173" y="247"/>
                  </a:lnTo>
                  <a:lnTo>
                    <a:pt x="133" y="226"/>
                  </a:lnTo>
                  <a:lnTo>
                    <a:pt x="147" y="205"/>
                  </a:lnTo>
                  <a:lnTo>
                    <a:pt x="177" y="188"/>
                  </a:lnTo>
                  <a:lnTo>
                    <a:pt x="156" y="182"/>
                  </a:lnTo>
                  <a:lnTo>
                    <a:pt x="181" y="160"/>
                  </a:lnTo>
                  <a:lnTo>
                    <a:pt x="213" y="133"/>
                  </a:lnTo>
                  <a:lnTo>
                    <a:pt x="246" y="124"/>
                  </a:lnTo>
                  <a:lnTo>
                    <a:pt x="270" y="122"/>
                  </a:lnTo>
                  <a:lnTo>
                    <a:pt x="253" y="110"/>
                  </a:lnTo>
                  <a:lnTo>
                    <a:pt x="282" y="93"/>
                  </a:lnTo>
                  <a:lnTo>
                    <a:pt x="305" y="78"/>
                  </a:lnTo>
                  <a:lnTo>
                    <a:pt x="322" y="68"/>
                  </a:lnTo>
                  <a:lnTo>
                    <a:pt x="405" y="61"/>
                  </a:lnTo>
                  <a:lnTo>
                    <a:pt x="432" y="38"/>
                  </a:lnTo>
                  <a:lnTo>
                    <a:pt x="487" y="29"/>
                  </a:lnTo>
                  <a:lnTo>
                    <a:pt x="531" y="27"/>
                  </a:lnTo>
                  <a:lnTo>
                    <a:pt x="546" y="11"/>
                  </a:lnTo>
                  <a:lnTo>
                    <a:pt x="662" y="21"/>
                  </a:lnTo>
                  <a:lnTo>
                    <a:pt x="740" y="40"/>
                  </a:lnTo>
                  <a:lnTo>
                    <a:pt x="696" y="44"/>
                  </a:lnTo>
                  <a:lnTo>
                    <a:pt x="757" y="95"/>
                  </a:lnTo>
                  <a:lnTo>
                    <a:pt x="694" y="78"/>
                  </a:lnTo>
                  <a:lnTo>
                    <a:pt x="624" y="80"/>
                  </a:lnTo>
                  <a:lnTo>
                    <a:pt x="639" y="91"/>
                  </a:lnTo>
                  <a:lnTo>
                    <a:pt x="679" y="118"/>
                  </a:lnTo>
                  <a:lnTo>
                    <a:pt x="704" y="133"/>
                  </a:lnTo>
                  <a:lnTo>
                    <a:pt x="727" y="148"/>
                  </a:lnTo>
                  <a:lnTo>
                    <a:pt x="763" y="173"/>
                  </a:lnTo>
                  <a:lnTo>
                    <a:pt x="806" y="207"/>
                  </a:lnTo>
                  <a:lnTo>
                    <a:pt x="825" y="226"/>
                  </a:lnTo>
                  <a:lnTo>
                    <a:pt x="818" y="205"/>
                  </a:lnTo>
                  <a:lnTo>
                    <a:pt x="806" y="184"/>
                  </a:lnTo>
                  <a:lnTo>
                    <a:pt x="786" y="160"/>
                  </a:lnTo>
                  <a:lnTo>
                    <a:pt x="742" y="120"/>
                  </a:lnTo>
                  <a:lnTo>
                    <a:pt x="723" y="105"/>
                  </a:lnTo>
                  <a:lnTo>
                    <a:pt x="782" y="122"/>
                  </a:lnTo>
                  <a:lnTo>
                    <a:pt x="818" y="152"/>
                  </a:lnTo>
                  <a:lnTo>
                    <a:pt x="844" y="177"/>
                  </a:lnTo>
                  <a:lnTo>
                    <a:pt x="799" y="108"/>
                  </a:lnTo>
                  <a:lnTo>
                    <a:pt x="759" y="57"/>
                  </a:lnTo>
                  <a:lnTo>
                    <a:pt x="797" y="76"/>
                  </a:lnTo>
                  <a:lnTo>
                    <a:pt x="827" y="93"/>
                  </a:lnTo>
                  <a:lnTo>
                    <a:pt x="852" y="110"/>
                  </a:lnTo>
                  <a:lnTo>
                    <a:pt x="871" y="133"/>
                  </a:lnTo>
                  <a:lnTo>
                    <a:pt x="892" y="158"/>
                  </a:lnTo>
                  <a:lnTo>
                    <a:pt x="917" y="186"/>
                  </a:lnTo>
                  <a:lnTo>
                    <a:pt x="932" y="230"/>
                  </a:lnTo>
                  <a:lnTo>
                    <a:pt x="957" y="281"/>
                  </a:lnTo>
                  <a:lnTo>
                    <a:pt x="896" y="230"/>
                  </a:lnTo>
                  <a:lnTo>
                    <a:pt x="871" y="192"/>
                  </a:lnTo>
                  <a:lnTo>
                    <a:pt x="882" y="247"/>
                  </a:lnTo>
                  <a:lnTo>
                    <a:pt x="947" y="317"/>
                  </a:lnTo>
                  <a:lnTo>
                    <a:pt x="890" y="317"/>
                  </a:lnTo>
                  <a:lnTo>
                    <a:pt x="814" y="298"/>
                  </a:lnTo>
                  <a:lnTo>
                    <a:pt x="776" y="287"/>
                  </a:lnTo>
                  <a:lnTo>
                    <a:pt x="799" y="317"/>
                  </a:lnTo>
                  <a:lnTo>
                    <a:pt x="822" y="342"/>
                  </a:lnTo>
                  <a:lnTo>
                    <a:pt x="848" y="361"/>
                  </a:lnTo>
                  <a:lnTo>
                    <a:pt x="877" y="378"/>
                  </a:lnTo>
                  <a:lnTo>
                    <a:pt x="900" y="395"/>
                  </a:lnTo>
                  <a:lnTo>
                    <a:pt x="924" y="412"/>
                  </a:lnTo>
                  <a:lnTo>
                    <a:pt x="886" y="399"/>
                  </a:lnTo>
                  <a:lnTo>
                    <a:pt x="848" y="388"/>
                  </a:lnTo>
                  <a:lnTo>
                    <a:pt x="805" y="378"/>
                  </a:lnTo>
                  <a:lnTo>
                    <a:pt x="704" y="373"/>
                  </a:lnTo>
                  <a:lnTo>
                    <a:pt x="637" y="359"/>
                  </a:lnTo>
                  <a:lnTo>
                    <a:pt x="609" y="346"/>
                  </a:lnTo>
                  <a:lnTo>
                    <a:pt x="599" y="335"/>
                  </a:lnTo>
                  <a:lnTo>
                    <a:pt x="575" y="314"/>
                  </a:lnTo>
                  <a:lnTo>
                    <a:pt x="580" y="335"/>
                  </a:lnTo>
                  <a:lnTo>
                    <a:pt x="590" y="352"/>
                  </a:lnTo>
                  <a:lnTo>
                    <a:pt x="607" y="367"/>
                  </a:lnTo>
                  <a:lnTo>
                    <a:pt x="668" y="384"/>
                  </a:lnTo>
                  <a:lnTo>
                    <a:pt x="708" y="388"/>
                  </a:lnTo>
                  <a:lnTo>
                    <a:pt x="787" y="403"/>
                  </a:lnTo>
                  <a:lnTo>
                    <a:pt x="852" y="430"/>
                  </a:lnTo>
                  <a:lnTo>
                    <a:pt x="820" y="424"/>
                  </a:lnTo>
                  <a:lnTo>
                    <a:pt x="768" y="418"/>
                  </a:lnTo>
                  <a:lnTo>
                    <a:pt x="708" y="422"/>
                  </a:lnTo>
                  <a:lnTo>
                    <a:pt x="747" y="454"/>
                  </a:lnTo>
                  <a:lnTo>
                    <a:pt x="780" y="479"/>
                  </a:lnTo>
                  <a:lnTo>
                    <a:pt x="803" y="496"/>
                  </a:lnTo>
                  <a:lnTo>
                    <a:pt x="827" y="506"/>
                  </a:lnTo>
                  <a:lnTo>
                    <a:pt x="860" y="519"/>
                  </a:lnTo>
                  <a:lnTo>
                    <a:pt x="903" y="532"/>
                  </a:lnTo>
                  <a:lnTo>
                    <a:pt x="960" y="540"/>
                  </a:lnTo>
                  <a:lnTo>
                    <a:pt x="943" y="519"/>
                  </a:lnTo>
                  <a:lnTo>
                    <a:pt x="913" y="492"/>
                  </a:lnTo>
                  <a:lnTo>
                    <a:pt x="890" y="471"/>
                  </a:lnTo>
                  <a:lnTo>
                    <a:pt x="938" y="490"/>
                  </a:lnTo>
                  <a:lnTo>
                    <a:pt x="972" y="507"/>
                  </a:lnTo>
                  <a:lnTo>
                    <a:pt x="995" y="519"/>
                  </a:lnTo>
                  <a:lnTo>
                    <a:pt x="1016" y="545"/>
                  </a:lnTo>
                  <a:lnTo>
                    <a:pt x="1023" y="563"/>
                  </a:lnTo>
                  <a:lnTo>
                    <a:pt x="1065" y="620"/>
                  </a:lnTo>
                  <a:lnTo>
                    <a:pt x="1067" y="682"/>
                  </a:lnTo>
                  <a:lnTo>
                    <a:pt x="1063" y="732"/>
                  </a:lnTo>
                  <a:lnTo>
                    <a:pt x="1046" y="812"/>
                  </a:lnTo>
                  <a:lnTo>
                    <a:pt x="1019" y="872"/>
                  </a:lnTo>
                  <a:lnTo>
                    <a:pt x="1004" y="899"/>
                  </a:lnTo>
                  <a:lnTo>
                    <a:pt x="947" y="924"/>
                  </a:lnTo>
                  <a:lnTo>
                    <a:pt x="913" y="933"/>
                  </a:lnTo>
                  <a:lnTo>
                    <a:pt x="930" y="918"/>
                  </a:lnTo>
                  <a:lnTo>
                    <a:pt x="960" y="888"/>
                  </a:lnTo>
                  <a:lnTo>
                    <a:pt x="985" y="832"/>
                  </a:lnTo>
                  <a:lnTo>
                    <a:pt x="949" y="878"/>
                  </a:lnTo>
                  <a:lnTo>
                    <a:pt x="919" y="910"/>
                  </a:lnTo>
                  <a:lnTo>
                    <a:pt x="901" y="928"/>
                  </a:lnTo>
                  <a:lnTo>
                    <a:pt x="879" y="954"/>
                  </a:lnTo>
                  <a:lnTo>
                    <a:pt x="877" y="996"/>
                  </a:lnTo>
                  <a:lnTo>
                    <a:pt x="924" y="996"/>
                  </a:lnTo>
                  <a:lnTo>
                    <a:pt x="947" y="1028"/>
                  </a:lnTo>
                  <a:lnTo>
                    <a:pt x="958" y="1009"/>
                  </a:lnTo>
                  <a:lnTo>
                    <a:pt x="974" y="986"/>
                  </a:lnTo>
                  <a:lnTo>
                    <a:pt x="997" y="954"/>
                  </a:lnTo>
                  <a:lnTo>
                    <a:pt x="1023" y="916"/>
                  </a:lnTo>
                  <a:lnTo>
                    <a:pt x="1048" y="870"/>
                  </a:lnTo>
                  <a:lnTo>
                    <a:pt x="1074" y="783"/>
                  </a:lnTo>
                  <a:lnTo>
                    <a:pt x="1088" y="629"/>
                  </a:lnTo>
                  <a:lnTo>
                    <a:pt x="1067" y="561"/>
                  </a:lnTo>
                  <a:lnTo>
                    <a:pt x="1055" y="488"/>
                  </a:lnTo>
                  <a:lnTo>
                    <a:pt x="1044" y="426"/>
                  </a:lnTo>
                  <a:lnTo>
                    <a:pt x="1031" y="369"/>
                  </a:lnTo>
                  <a:lnTo>
                    <a:pt x="1017" y="327"/>
                  </a:lnTo>
                  <a:lnTo>
                    <a:pt x="1006" y="295"/>
                  </a:lnTo>
                  <a:lnTo>
                    <a:pt x="993" y="264"/>
                  </a:lnTo>
                  <a:lnTo>
                    <a:pt x="941" y="192"/>
                  </a:lnTo>
                  <a:lnTo>
                    <a:pt x="886" y="114"/>
                  </a:lnTo>
                  <a:lnTo>
                    <a:pt x="787" y="48"/>
                  </a:lnTo>
                  <a:lnTo>
                    <a:pt x="740" y="27"/>
                  </a:lnTo>
                  <a:lnTo>
                    <a:pt x="715" y="15"/>
                  </a:lnTo>
                  <a:lnTo>
                    <a:pt x="656" y="0"/>
                  </a:lnTo>
                  <a:lnTo>
                    <a:pt x="514" y="2"/>
                  </a:lnTo>
                  <a:lnTo>
                    <a:pt x="413" y="17"/>
                  </a:lnTo>
                  <a:lnTo>
                    <a:pt x="396" y="27"/>
                  </a:lnTo>
                  <a:lnTo>
                    <a:pt x="388" y="34"/>
                  </a:lnTo>
                  <a:lnTo>
                    <a:pt x="284" y="51"/>
                  </a:lnTo>
                  <a:lnTo>
                    <a:pt x="251" y="68"/>
                  </a:lnTo>
                  <a:lnTo>
                    <a:pt x="234" y="80"/>
                  </a:lnTo>
                  <a:lnTo>
                    <a:pt x="198" y="89"/>
                  </a:lnTo>
                  <a:lnTo>
                    <a:pt x="152" y="106"/>
                  </a:lnTo>
                  <a:lnTo>
                    <a:pt x="113" y="124"/>
                  </a:lnTo>
                  <a:lnTo>
                    <a:pt x="69" y="148"/>
                  </a:lnTo>
                  <a:lnTo>
                    <a:pt x="52" y="192"/>
                  </a:lnTo>
                  <a:lnTo>
                    <a:pt x="48" y="219"/>
                  </a:lnTo>
                  <a:lnTo>
                    <a:pt x="56" y="243"/>
                  </a:lnTo>
                  <a:lnTo>
                    <a:pt x="31" y="258"/>
                  </a:lnTo>
                  <a:lnTo>
                    <a:pt x="0" y="295"/>
                  </a:lnTo>
                  <a:lnTo>
                    <a:pt x="0" y="354"/>
                  </a:lnTo>
                  <a:lnTo>
                    <a:pt x="27" y="376"/>
                  </a:lnTo>
                  <a:lnTo>
                    <a:pt x="67" y="376"/>
                  </a:lnTo>
                  <a:lnTo>
                    <a:pt x="73" y="3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11" name="Freeform 94">
              <a:extLst>
                <a:ext uri="{FF2B5EF4-FFF2-40B4-BE49-F238E27FC236}">
                  <a16:creationId xmlns:a16="http://schemas.microsoft.com/office/drawing/2014/main" id="{E07F61FC-0B4D-2B1C-E54F-4B001D09B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1370"/>
              <a:ext cx="235" cy="266"/>
            </a:xfrm>
            <a:custGeom>
              <a:avLst/>
              <a:gdLst>
                <a:gd name="T0" fmla="*/ 35 w 469"/>
                <a:gd name="T1" fmla="*/ 12 h 532"/>
                <a:gd name="T2" fmla="*/ 57 w 469"/>
                <a:gd name="T3" fmla="*/ 30 h 532"/>
                <a:gd name="T4" fmla="*/ 75 w 469"/>
                <a:gd name="T5" fmla="*/ 49 h 532"/>
                <a:gd name="T6" fmla="*/ 88 w 469"/>
                <a:gd name="T7" fmla="*/ 68 h 532"/>
                <a:gd name="T8" fmla="*/ 94 w 469"/>
                <a:gd name="T9" fmla="*/ 107 h 532"/>
                <a:gd name="T10" fmla="*/ 95 w 469"/>
                <a:gd name="T11" fmla="*/ 143 h 532"/>
                <a:gd name="T12" fmla="*/ 103 w 469"/>
                <a:gd name="T13" fmla="*/ 176 h 532"/>
                <a:gd name="T14" fmla="*/ 110 w 469"/>
                <a:gd name="T15" fmla="*/ 191 h 532"/>
                <a:gd name="T16" fmla="*/ 121 w 469"/>
                <a:gd name="T17" fmla="*/ 204 h 532"/>
                <a:gd name="T18" fmla="*/ 137 w 469"/>
                <a:gd name="T19" fmla="*/ 223 h 532"/>
                <a:gd name="T20" fmla="*/ 144 w 469"/>
                <a:gd name="T21" fmla="*/ 230 h 532"/>
                <a:gd name="T22" fmla="*/ 154 w 469"/>
                <a:gd name="T23" fmla="*/ 235 h 532"/>
                <a:gd name="T24" fmla="*/ 201 w 469"/>
                <a:gd name="T25" fmla="*/ 236 h 532"/>
                <a:gd name="T26" fmla="*/ 235 w 469"/>
                <a:gd name="T27" fmla="*/ 239 h 532"/>
                <a:gd name="T28" fmla="*/ 189 w 469"/>
                <a:gd name="T29" fmla="*/ 244 h 532"/>
                <a:gd name="T30" fmla="*/ 178 w 469"/>
                <a:gd name="T31" fmla="*/ 250 h 532"/>
                <a:gd name="T32" fmla="*/ 171 w 469"/>
                <a:gd name="T33" fmla="*/ 254 h 532"/>
                <a:gd name="T34" fmla="*/ 167 w 469"/>
                <a:gd name="T35" fmla="*/ 266 h 532"/>
                <a:gd name="T36" fmla="*/ 145 w 469"/>
                <a:gd name="T37" fmla="*/ 264 h 532"/>
                <a:gd name="T38" fmla="*/ 145 w 469"/>
                <a:gd name="T39" fmla="*/ 242 h 532"/>
                <a:gd name="T40" fmla="*/ 126 w 469"/>
                <a:gd name="T41" fmla="*/ 224 h 532"/>
                <a:gd name="T42" fmla="*/ 112 w 469"/>
                <a:gd name="T43" fmla="*/ 210 h 532"/>
                <a:gd name="T44" fmla="*/ 102 w 469"/>
                <a:gd name="T45" fmla="*/ 199 h 532"/>
                <a:gd name="T46" fmla="*/ 90 w 469"/>
                <a:gd name="T47" fmla="*/ 170 h 532"/>
                <a:gd name="T48" fmla="*/ 84 w 469"/>
                <a:gd name="T49" fmla="*/ 147 h 532"/>
                <a:gd name="T50" fmla="*/ 83 w 469"/>
                <a:gd name="T51" fmla="*/ 109 h 532"/>
                <a:gd name="T52" fmla="*/ 78 w 469"/>
                <a:gd name="T53" fmla="*/ 73 h 532"/>
                <a:gd name="T54" fmla="*/ 53 w 469"/>
                <a:gd name="T55" fmla="*/ 40 h 532"/>
                <a:gd name="T56" fmla="*/ 17 w 469"/>
                <a:gd name="T57" fmla="*/ 11 h 532"/>
                <a:gd name="T58" fmla="*/ 0 w 469"/>
                <a:gd name="T59" fmla="*/ 0 h 532"/>
                <a:gd name="T60" fmla="*/ 35 w 469"/>
                <a:gd name="T61" fmla="*/ 12 h 532"/>
                <a:gd name="T62" fmla="*/ 35 w 469"/>
                <a:gd name="T63" fmla="*/ 12 h 5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9" h="532">
                  <a:moveTo>
                    <a:pt x="70" y="24"/>
                  </a:moveTo>
                  <a:lnTo>
                    <a:pt x="114" y="60"/>
                  </a:lnTo>
                  <a:lnTo>
                    <a:pt x="150" y="97"/>
                  </a:lnTo>
                  <a:lnTo>
                    <a:pt x="175" y="136"/>
                  </a:lnTo>
                  <a:lnTo>
                    <a:pt x="188" y="214"/>
                  </a:lnTo>
                  <a:lnTo>
                    <a:pt x="190" y="285"/>
                  </a:lnTo>
                  <a:lnTo>
                    <a:pt x="205" y="351"/>
                  </a:lnTo>
                  <a:lnTo>
                    <a:pt x="220" y="382"/>
                  </a:lnTo>
                  <a:lnTo>
                    <a:pt x="241" y="408"/>
                  </a:lnTo>
                  <a:lnTo>
                    <a:pt x="273" y="446"/>
                  </a:lnTo>
                  <a:lnTo>
                    <a:pt x="287" y="460"/>
                  </a:lnTo>
                  <a:lnTo>
                    <a:pt x="308" y="469"/>
                  </a:lnTo>
                  <a:lnTo>
                    <a:pt x="401" y="471"/>
                  </a:lnTo>
                  <a:lnTo>
                    <a:pt x="469" y="477"/>
                  </a:lnTo>
                  <a:lnTo>
                    <a:pt x="378" y="488"/>
                  </a:lnTo>
                  <a:lnTo>
                    <a:pt x="355" y="499"/>
                  </a:lnTo>
                  <a:lnTo>
                    <a:pt x="342" y="507"/>
                  </a:lnTo>
                  <a:lnTo>
                    <a:pt x="334" y="532"/>
                  </a:lnTo>
                  <a:lnTo>
                    <a:pt x="289" y="528"/>
                  </a:lnTo>
                  <a:lnTo>
                    <a:pt x="289" y="484"/>
                  </a:lnTo>
                  <a:lnTo>
                    <a:pt x="252" y="448"/>
                  </a:lnTo>
                  <a:lnTo>
                    <a:pt x="224" y="420"/>
                  </a:lnTo>
                  <a:lnTo>
                    <a:pt x="203" y="397"/>
                  </a:lnTo>
                  <a:lnTo>
                    <a:pt x="180" y="340"/>
                  </a:lnTo>
                  <a:lnTo>
                    <a:pt x="167" y="294"/>
                  </a:lnTo>
                  <a:lnTo>
                    <a:pt x="165" y="218"/>
                  </a:lnTo>
                  <a:lnTo>
                    <a:pt x="155" y="146"/>
                  </a:lnTo>
                  <a:lnTo>
                    <a:pt x="106" y="79"/>
                  </a:lnTo>
                  <a:lnTo>
                    <a:pt x="34" y="22"/>
                  </a:lnTo>
                  <a:lnTo>
                    <a:pt x="0" y="0"/>
                  </a:lnTo>
                  <a:lnTo>
                    <a:pt x="7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12" name="Freeform 95">
              <a:extLst>
                <a:ext uri="{FF2B5EF4-FFF2-40B4-BE49-F238E27FC236}">
                  <a16:creationId xmlns:a16="http://schemas.microsoft.com/office/drawing/2014/main" id="{D5C595D1-C690-872F-5E64-414D1BC95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1541"/>
              <a:ext cx="135" cy="219"/>
            </a:xfrm>
            <a:custGeom>
              <a:avLst/>
              <a:gdLst>
                <a:gd name="T0" fmla="*/ 98 w 270"/>
                <a:gd name="T1" fmla="*/ 63 h 439"/>
                <a:gd name="T2" fmla="*/ 123 w 270"/>
                <a:gd name="T3" fmla="*/ 67 h 439"/>
                <a:gd name="T4" fmla="*/ 128 w 270"/>
                <a:gd name="T5" fmla="*/ 78 h 439"/>
                <a:gd name="T6" fmla="*/ 123 w 270"/>
                <a:gd name="T7" fmla="*/ 95 h 439"/>
                <a:gd name="T8" fmla="*/ 118 w 270"/>
                <a:gd name="T9" fmla="*/ 109 h 439"/>
                <a:gd name="T10" fmla="*/ 111 w 270"/>
                <a:gd name="T11" fmla="*/ 123 h 439"/>
                <a:gd name="T12" fmla="*/ 102 w 270"/>
                <a:gd name="T13" fmla="*/ 135 h 439"/>
                <a:gd name="T14" fmla="*/ 93 w 270"/>
                <a:gd name="T15" fmla="*/ 148 h 439"/>
                <a:gd name="T16" fmla="*/ 85 w 270"/>
                <a:gd name="T17" fmla="*/ 159 h 439"/>
                <a:gd name="T18" fmla="*/ 74 w 270"/>
                <a:gd name="T19" fmla="*/ 169 h 439"/>
                <a:gd name="T20" fmla="*/ 55 w 270"/>
                <a:gd name="T21" fmla="*/ 176 h 439"/>
                <a:gd name="T22" fmla="*/ 49 w 270"/>
                <a:gd name="T23" fmla="*/ 175 h 439"/>
                <a:gd name="T24" fmla="*/ 41 w 270"/>
                <a:gd name="T25" fmla="*/ 164 h 439"/>
                <a:gd name="T26" fmla="*/ 41 w 270"/>
                <a:gd name="T27" fmla="*/ 178 h 439"/>
                <a:gd name="T28" fmla="*/ 53 w 270"/>
                <a:gd name="T29" fmla="*/ 197 h 439"/>
                <a:gd name="T30" fmla="*/ 62 w 270"/>
                <a:gd name="T31" fmla="*/ 193 h 439"/>
                <a:gd name="T32" fmla="*/ 77 w 270"/>
                <a:gd name="T33" fmla="*/ 187 h 439"/>
                <a:gd name="T34" fmla="*/ 85 w 270"/>
                <a:gd name="T35" fmla="*/ 210 h 439"/>
                <a:gd name="T36" fmla="*/ 100 w 270"/>
                <a:gd name="T37" fmla="*/ 219 h 439"/>
                <a:gd name="T38" fmla="*/ 105 w 270"/>
                <a:gd name="T39" fmla="*/ 219 h 439"/>
                <a:gd name="T40" fmla="*/ 113 w 270"/>
                <a:gd name="T41" fmla="*/ 211 h 439"/>
                <a:gd name="T42" fmla="*/ 98 w 270"/>
                <a:gd name="T43" fmla="*/ 211 h 439"/>
                <a:gd name="T44" fmla="*/ 86 w 270"/>
                <a:gd name="T45" fmla="*/ 193 h 439"/>
                <a:gd name="T46" fmla="*/ 82 w 270"/>
                <a:gd name="T47" fmla="*/ 180 h 439"/>
                <a:gd name="T48" fmla="*/ 89 w 270"/>
                <a:gd name="T49" fmla="*/ 169 h 439"/>
                <a:gd name="T50" fmla="*/ 99 w 270"/>
                <a:gd name="T51" fmla="*/ 155 h 439"/>
                <a:gd name="T52" fmla="*/ 113 w 270"/>
                <a:gd name="T53" fmla="*/ 139 h 439"/>
                <a:gd name="T54" fmla="*/ 120 w 270"/>
                <a:gd name="T55" fmla="*/ 119 h 439"/>
                <a:gd name="T56" fmla="*/ 125 w 270"/>
                <a:gd name="T57" fmla="*/ 137 h 439"/>
                <a:gd name="T58" fmla="*/ 130 w 270"/>
                <a:gd name="T59" fmla="*/ 121 h 439"/>
                <a:gd name="T60" fmla="*/ 135 w 270"/>
                <a:gd name="T61" fmla="*/ 99 h 439"/>
                <a:gd name="T62" fmla="*/ 131 w 270"/>
                <a:gd name="T63" fmla="*/ 67 h 439"/>
                <a:gd name="T64" fmla="*/ 116 w 270"/>
                <a:gd name="T65" fmla="*/ 59 h 439"/>
                <a:gd name="T66" fmla="*/ 107 w 270"/>
                <a:gd name="T67" fmla="*/ 55 h 439"/>
                <a:gd name="T68" fmla="*/ 82 w 270"/>
                <a:gd name="T69" fmla="*/ 50 h 439"/>
                <a:gd name="T70" fmla="*/ 45 w 270"/>
                <a:gd name="T71" fmla="*/ 21 h 439"/>
                <a:gd name="T72" fmla="*/ 19 w 270"/>
                <a:gd name="T73" fmla="*/ 0 h 439"/>
                <a:gd name="T74" fmla="*/ 30 w 270"/>
                <a:gd name="T75" fmla="*/ 14 h 439"/>
                <a:gd name="T76" fmla="*/ 39 w 270"/>
                <a:gd name="T77" fmla="*/ 25 h 439"/>
                <a:gd name="T78" fmla="*/ 47 w 270"/>
                <a:gd name="T79" fmla="*/ 36 h 439"/>
                <a:gd name="T80" fmla="*/ 56 w 270"/>
                <a:gd name="T81" fmla="*/ 43 h 439"/>
                <a:gd name="T82" fmla="*/ 68 w 270"/>
                <a:gd name="T83" fmla="*/ 50 h 439"/>
                <a:gd name="T84" fmla="*/ 81 w 270"/>
                <a:gd name="T85" fmla="*/ 57 h 439"/>
                <a:gd name="T86" fmla="*/ 54 w 270"/>
                <a:gd name="T87" fmla="*/ 57 h 439"/>
                <a:gd name="T88" fmla="*/ 24 w 270"/>
                <a:gd name="T89" fmla="*/ 42 h 439"/>
                <a:gd name="T90" fmla="*/ 6 w 270"/>
                <a:gd name="T91" fmla="*/ 21 h 439"/>
                <a:gd name="T92" fmla="*/ 0 w 270"/>
                <a:gd name="T93" fmla="*/ 4 h 439"/>
                <a:gd name="T94" fmla="*/ 0 w 270"/>
                <a:gd name="T95" fmla="*/ 23 h 439"/>
                <a:gd name="T96" fmla="*/ 5 w 270"/>
                <a:gd name="T97" fmla="*/ 32 h 439"/>
                <a:gd name="T98" fmla="*/ 16 w 270"/>
                <a:gd name="T99" fmla="*/ 43 h 439"/>
                <a:gd name="T100" fmla="*/ 26 w 270"/>
                <a:gd name="T101" fmla="*/ 54 h 439"/>
                <a:gd name="T102" fmla="*/ 33 w 270"/>
                <a:gd name="T103" fmla="*/ 59 h 439"/>
                <a:gd name="T104" fmla="*/ 48 w 270"/>
                <a:gd name="T105" fmla="*/ 64 h 439"/>
                <a:gd name="T106" fmla="*/ 59 w 270"/>
                <a:gd name="T107" fmla="*/ 67 h 439"/>
                <a:gd name="T108" fmla="*/ 98 w 270"/>
                <a:gd name="T109" fmla="*/ 63 h 439"/>
                <a:gd name="T110" fmla="*/ 98 w 270"/>
                <a:gd name="T111" fmla="*/ 63 h 4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0" h="439">
                  <a:moveTo>
                    <a:pt x="196" y="127"/>
                  </a:moveTo>
                  <a:lnTo>
                    <a:pt x="245" y="135"/>
                  </a:lnTo>
                  <a:lnTo>
                    <a:pt x="255" y="157"/>
                  </a:lnTo>
                  <a:lnTo>
                    <a:pt x="245" y="190"/>
                  </a:lnTo>
                  <a:lnTo>
                    <a:pt x="236" y="218"/>
                  </a:lnTo>
                  <a:lnTo>
                    <a:pt x="221" y="247"/>
                  </a:lnTo>
                  <a:lnTo>
                    <a:pt x="204" y="271"/>
                  </a:lnTo>
                  <a:lnTo>
                    <a:pt x="186" y="296"/>
                  </a:lnTo>
                  <a:lnTo>
                    <a:pt x="169" y="319"/>
                  </a:lnTo>
                  <a:lnTo>
                    <a:pt x="148" y="338"/>
                  </a:lnTo>
                  <a:lnTo>
                    <a:pt x="110" y="353"/>
                  </a:lnTo>
                  <a:lnTo>
                    <a:pt x="97" y="351"/>
                  </a:lnTo>
                  <a:lnTo>
                    <a:pt x="82" y="329"/>
                  </a:lnTo>
                  <a:lnTo>
                    <a:pt x="82" y="357"/>
                  </a:lnTo>
                  <a:lnTo>
                    <a:pt x="105" y="395"/>
                  </a:lnTo>
                  <a:lnTo>
                    <a:pt x="124" y="386"/>
                  </a:lnTo>
                  <a:lnTo>
                    <a:pt x="154" y="374"/>
                  </a:lnTo>
                  <a:lnTo>
                    <a:pt x="169" y="420"/>
                  </a:lnTo>
                  <a:lnTo>
                    <a:pt x="200" y="439"/>
                  </a:lnTo>
                  <a:lnTo>
                    <a:pt x="209" y="439"/>
                  </a:lnTo>
                  <a:lnTo>
                    <a:pt x="226" y="422"/>
                  </a:lnTo>
                  <a:lnTo>
                    <a:pt x="196" y="422"/>
                  </a:lnTo>
                  <a:lnTo>
                    <a:pt x="171" y="387"/>
                  </a:lnTo>
                  <a:lnTo>
                    <a:pt x="164" y="361"/>
                  </a:lnTo>
                  <a:lnTo>
                    <a:pt x="177" y="338"/>
                  </a:lnTo>
                  <a:lnTo>
                    <a:pt x="198" y="311"/>
                  </a:lnTo>
                  <a:lnTo>
                    <a:pt x="226" y="279"/>
                  </a:lnTo>
                  <a:lnTo>
                    <a:pt x="240" y="239"/>
                  </a:lnTo>
                  <a:lnTo>
                    <a:pt x="249" y="275"/>
                  </a:lnTo>
                  <a:lnTo>
                    <a:pt x="259" y="243"/>
                  </a:lnTo>
                  <a:lnTo>
                    <a:pt x="270" y="199"/>
                  </a:lnTo>
                  <a:lnTo>
                    <a:pt x="262" y="135"/>
                  </a:lnTo>
                  <a:lnTo>
                    <a:pt x="232" y="119"/>
                  </a:lnTo>
                  <a:lnTo>
                    <a:pt x="213" y="110"/>
                  </a:lnTo>
                  <a:lnTo>
                    <a:pt x="164" y="100"/>
                  </a:lnTo>
                  <a:lnTo>
                    <a:pt x="90" y="43"/>
                  </a:lnTo>
                  <a:lnTo>
                    <a:pt x="38" y="0"/>
                  </a:lnTo>
                  <a:lnTo>
                    <a:pt x="59" y="28"/>
                  </a:lnTo>
                  <a:lnTo>
                    <a:pt x="78" y="51"/>
                  </a:lnTo>
                  <a:lnTo>
                    <a:pt x="93" y="72"/>
                  </a:lnTo>
                  <a:lnTo>
                    <a:pt x="112" y="87"/>
                  </a:lnTo>
                  <a:lnTo>
                    <a:pt x="135" y="100"/>
                  </a:lnTo>
                  <a:lnTo>
                    <a:pt x="162" y="114"/>
                  </a:lnTo>
                  <a:lnTo>
                    <a:pt x="107" y="114"/>
                  </a:lnTo>
                  <a:lnTo>
                    <a:pt x="48" y="85"/>
                  </a:lnTo>
                  <a:lnTo>
                    <a:pt x="12" y="42"/>
                  </a:lnTo>
                  <a:lnTo>
                    <a:pt x="0" y="9"/>
                  </a:lnTo>
                  <a:lnTo>
                    <a:pt x="0" y="47"/>
                  </a:lnTo>
                  <a:lnTo>
                    <a:pt x="10" y="64"/>
                  </a:lnTo>
                  <a:lnTo>
                    <a:pt x="31" y="87"/>
                  </a:lnTo>
                  <a:lnTo>
                    <a:pt x="51" y="108"/>
                  </a:lnTo>
                  <a:lnTo>
                    <a:pt x="65" y="119"/>
                  </a:lnTo>
                  <a:lnTo>
                    <a:pt x="95" y="129"/>
                  </a:lnTo>
                  <a:lnTo>
                    <a:pt x="118" y="135"/>
                  </a:lnTo>
                  <a:lnTo>
                    <a:pt x="196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13" name="Freeform 96">
              <a:extLst>
                <a:ext uri="{FF2B5EF4-FFF2-40B4-BE49-F238E27FC236}">
                  <a16:creationId xmlns:a16="http://schemas.microsoft.com/office/drawing/2014/main" id="{E205E307-F903-50F0-6F89-48BF95937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452"/>
              <a:ext cx="180" cy="110"/>
            </a:xfrm>
            <a:custGeom>
              <a:avLst/>
              <a:gdLst>
                <a:gd name="T0" fmla="*/ 0 w 359"/>
                <a:gd name="T1" fmla="*/ 0 h 221"/>
                <a:gd name="T2" fmla="*/ 4 w 359"/>
                <a:gd name="T3" fmla="*/ 5 h 221"/>
                <a:gd name="T4" fmla="*/ 14 w 359"/>
                <a:gd name="T5" fmla="*/ 20 h 221"/>
                <a:gd name="T6" fmla="*/ 28 w 359"/>
                <a:gd name="T7" fmla="*/ 38 h 221"/>
                <a:gd name="T8" fmla="*/ 41 w 359"/>
                <a:gd name="T9" fmla="*/ 54 h 221"/>
                <a:gd name="T10" fmla="*/ 59 w 359"/>
                <a:gd name="T11" fmla="*/ 68 h 221"/>
                <a:gd name="T12" fmla="*/ 71 w 359"/>
                <a:gd name="T13" fmla="*/ 75 h 221"/>
                <a:gd name="T14" fmla="*/ 83 w 359"/>
                <a:gd name="T15" fmla="*/ 81 h 221"/>
                <a:gd name="T16" fmla="*/ 107 w 359"/>
                <a:gd name="T17" fmla="*/ 89 h 221"/>
                <a:gd name="T18" fmla="*/ 123 w 359"/>
                <a:gd name="T19" fmla="*/ 93 h 221"/>
                <a:gd name="T20" fmla="*/ 157 w 359"/>
                <a:gd name="T21" fmla="*/ 102 h 221"/>
                <a:gd name="T22" fmla="*/ 180 w 359"/>
                <a:gd name="T23" fmla="*/ 110 h 221"/>
                <a:gd name="T24" fmla="*/ 176 w 359"/>
                <a:gd name="T25" fmla="*/ 107 h 221"/>
                <a:gd name="T26" fmla="*/ 166 w 359"/>
                <a:gd name="T27" fmla="*/ 101 h 221"/>
                <a:gd name="T28" fmla="*/ 155 w 359"/>
                <a:gd name="T29" fmla="*/ 93 h 221"/>
                <a:gd name="T30" fmla="*/ 147 w 359"/>
                <a:gd name="T31" fmla="*/ 88 h 221"/>
                <a:gd name="T32" fmla="*/ 122 w 359"/>
                <a:gd name="T33" fmla="*/ 81 h 221"/>
                <a:gd name="T34" fmla="*/ 91 w 359"/>
                <a:gd name="T35" fmla="*/ 71 h 221"/>
                <a:gd name="T36" fmla="*/ 71 w 359"/>
                <a:gd name="T37" fmla="*/ 60 h 221"/>
                <a:gd name="T38" fmla="*/ 63 w 359"/>
                <a:gd name="T39" fmla="*/ 53 h 221"/>
                <a:gd name="T40" fmla="*/ 49 w 359"/>
                <a:gd name="T41" fmla="*/ 37 h 221"/>
                <a:gd name="T42" fmla="*/ 22 w 359"/>
                <a:gd name="T43" fmla="*/ 18 h 221"/>
                <a:gd name="T44" fmla="*/ 0 w 359"/>
                <a:gd name="T45" fmla="*/ 0 h 221"/>
                <a:gd name="T46" fmla="*/ 0 w 359"/>
                <a:gd name="T47" fmla="*/ 0 h 2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9" h="221">
                  <a:moveTo>
                    <a:pt x="0" y="0"/>
                  </a:moveTo>
                  <a:lnTo>
                    <a:pt x="7" y="11"/>
                  </a:lnTo>
                  <a:lnTo>
                    <a:pt x="28" y="40"/>
                  </a:lnTo>
                  <a:lnTo>
                    <a:pt x="55" y="76"/>
                  </a:lnTo>
                  <a:lnTo>
                    <a:pt x="82" y="108"/>
                  </a:lnTo>
                  <a:lnTo>
                    <a:pt x="118" y="137"/>
                  </a:lnTo>
                  <a:lnTo>
                    <a:pt x="141" y="150"/>
                  </a:lnTo>
                  <a:lnTo>
                    <a:pt x="165" y="162"/>
                  </a:lnTo>
                  <a:lnTo>
                    <a:pt x="213" y="179"/>
                  </a:lnTo>
                  <a:lnTo>
                    <a:pt x="245" y="186"/>
                  </a:lnTo>
                  <a:lnTo>
                    <a:pt x="313" y="205"/>
                  </a:lnTo>
                  <a:lnTo>
                    <a:pt x="359" y="221"/>
                  </a:lnTo>
                  <a:lnTo>
                    <a:pt x="352" y="215"/>
                  </a:lnTo>
                  <a:lnTo>
                    <a:pt x="332" y="202"/>
                  </a:lnTo>
                  <a:lnTo>
                    <a:pt x="310" y="186"/>
                  </a:lnTo>
                  <a:lnTo>
                    <a:pt x="293" y="177"/>
                  </a:lnTo>
                  <a:lnTo>
                    <a:pt x="243" y="163"/>
                  </a:lnTo>
                  <a:lnTo>
                    <a:pt x="182" y="143"/>
                  </a:lnTo>
                  <a:lnTo>
                    <a:pt x="142" y="120"/>
                  </a:lnTo>
                  <a:lnTo>
                    <a:pt x="125" y="106"/>
                  </a:lnTo>
                  <a:lnTo>
                    <a:pt x="97" y="74"/>
                  </a:lnTo>
                  <a:lnTo>
                    <a:pt x="4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14" name="Freeform 97">
              <a:extLst>
                <a:ext uri="{FF2B5EF4-FFF2-40B4-BE49-F238E27FC236}">
                  <a16:creationId xmlns:a16="http://schemas.microsoft.com/office/drawing/2014/main" id="{AA389F78-8903-FB3D-1903-6D7644C2A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1479"/>
              <a:ext cx="55" cy="76"/>
            </a:xfrm>
            <a:custGeom>
              <a:avLst/>
              <a:gdLst>
                <a:gd name="T0" fmla="*/ 0 w 108"/>
                <a:gd name="T1" fmla="*/ 0 h 152"/>
                <a:gd name="T2" fmla="*/ 7 w 108"/>
                <a:gd name="T3" fmla="*/ 57 h 152"/>
                <a:gd name="T4" fmla="*/ 17 w 108"/>
                <a:gd name="T5" fmla="*/ 68 h 152"/>
                <a:gd name="T6" fmla="*/ 29 w 108"/>
                <a:gd name="T7" fmla="*/ 74 h 152"/>
                <a:gd name="T8" fmla="*/ 41 w 108"/>
                <a:gd name="T9" fmla="*/ 76 h 152"/>
                <a:gd name="T10" fmla="*/ 35 w 108"/>
                <a:gd name="T11" fmla="*/ 70 h 152"/>
                <a:gd name="T12" fmla="*/ 28 w 108"/>
                <a:gd name="T13" fmla="*/ 57 h 152"/>
                <a:gd name="T14" fmla="*/ 41 w 108"/>
                <a:gd name="T15" fmla="*/ 54 h 152"/>
                <a:gd name="T16" fmla="*/ 55 w 108"/>
                <a:gd name="T17" fmla="*/ 56 h 152"/>
                <a:gd name="T18" fmla="*/ 40 w 108"/>
                <a:gd name="T19" fmla="*/ 49 h 152"/>
                <a:gd name="T20" fmla="*/ 19 w 108"/>
                <a:gd name="T21" fmla="*/ 35 h 152"/>
                <a:gd name="T22" fmla="*/ 6 w 108"/>
                <a:gd name="T23" fmla="*/ 14 h 152"/>
                <a:gd name="T24" fmla="*/ 0 w 108"/>
                <a:gd name="T25" fmla="*/ 0 h 152"/>
                <a:gd name="T26" fmla="*/ 0 w 108"/>
                <a:gd name="T27" fmla="*/ 0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8" h="152">
                  <a:moveTo>
                    <a:pt x="0" y="0"/>
                  </a:moveTo>
                  <a:lnTo>
                    <a:pt x="13" y="114"/>
                  </a:lnTo>
                  <a:lnTo>
                    <a:pt x="34" y="135"/>
                  </a:lnTo>
                  <a:lnTo>
                    <a:pt x="57" y="147"/>
                  </a:lnTo>
                  <a:lnTo>
                    <a:pt x="81" y="152"/>
                  </a:lnTo>
                  <a:lnTo>
                    <a:pt x="68" y="139"/>
                  </a:lnTo>
                  <a:lnTo>
                    <a:pt x="55" y="114"/>
                  </a:lnTo>
                  <a:lnTo>
                    <a:pt x="81" y="107"/>
                  </a:lnTo>
                  <a:lnTo>
                    <a:pt x="108" y="112"/>
                  </a:lnTo>
                  <a:lnTo>
                    <a:pt x="79" y="97"/>
                  </a:lnTo>
                  <a:lnTo>
                    <a:pt x="38" y="70"/>
                  </a:lnTo>
                  <a:lnTo>
                    <a:pt x="1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15" name="Freeform 98">
              <a:extLst>
                <a:ext uri="{FF2B5EF4-FFF2-40B4-BE49-F238E27FC236}">
                  <a16:creationId xmlns:a16="http://schemas.microsoft.com/office/drawing/2014/main" id="{5DB7E83A-7A0A-9682-7B84-8953AB854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1606"/>
              <a:ext cx="49" cy="67"/>
            </a:xfrm>
            <a:custGeom>
              <a:avLst/>
              <a:gdLst>
                <a:gd name="T0" fmla="*/ 0 w 99"/>
                <a:gd name="T1" fmla="*/ 13 h 133"/>
                <a:gd name="T2" fmla="*/ 8 w 99"/>
                <a:gd name="T3" fmla="*/ 23 h 133"/>
                <a:gd name="T4" fmla="*/ 6 w 99"/>
                <a:gd name="T5" fmla="*/ 41 h 133"/>
                <a:gd name="T6" fmla="*/ 5 w 99"/>
                <a:gd name="T7" fmla="*/ 55 h 133"/>
                <a:gd name="T8" fmla="*/ 9 w 99"/>
                <a:gd name="T9" fmla="*/ 67 h 133"/>
                <a:gd name="T10" fmla="*/ 15 w 99"/>
                <a:gd name="T11" fmla="*/ 64 h 133"/>
                <a:gd name="T12" fmla="*/ 18 w 99"/>
                <a:gd name="T13" fmla="*/ 60 h 133"/>
                <a:gd name="T14" fmla="*/ 30 w 99"/>
                <a:gd name="T15" fmla="*/ 51 h 133"/>
                <a:gd name="T16" fmla="*/ 47 w 99"/>
                <a:gd name="T17" fmla="*/ 38 h 133"/>
                <a:gd name="T18" fmla="*/ 49 w 99"/>
                <a:gd name="T19" fmla="*/ 17 h 133"/>
                <a:gd name="T20" fmla="*/ 46 w 99"/>
                <a:gd name="T21" fmla="*/ 12 h 133"/>
                <a:gd name="T22" fmla="*/ 28 w 99"/>
                <a:gd name="T23" fmla="*/ 0 h 133"/>
                <a:gd name="T24" fmla="*/ 7 w 99"/>
                <a:gd name="T25" fmla="*/ 6 h 133"/>
                <a:gd name="T26" fmla="*/ 19 w 99"/>
                <a:gd name="T27" fmla="*/ 12 h 133"/>
                <a:gd name="T28" fmla="*/ 36 w 99"/>
                <a:gd name="T29" fmla="*/ 23 h 133"/>
                <a:gd name="T30" fmla="*/ 36 w 99"/>
                <a:gd name="T31" fmla="*/ 40 h 133"/>
                <a:gd name="T32" fmla="*/ 23 w 99"/>
                <a:gd name="T33" fmla="*/ 47 h 133"/>
                <a:gd name="T34" fmla="*/ 16 w 99"/>
                <a:gd name="T35" fmla="*/ 55 h 133"/>
                <a:gd name="T36" fmla="*/ 13 w 99"/>
                <a:gd name="T37" fmla="*/ 57 h 133"/>
                <a:gd name="T38" fmla="*/ 9 w 99"/>
                <a:gd name="T39" fmla="*/ 56 h 133"/>
                <a:gd name="T40" fmla="*/ 10 w 99"/>
                <a:gd name="T41" fmla="*/ 37 h 133"/>
                <a:gd name="T42" fmla="*/ 22 w 99"/>
                <a:gd name="T43" fmla="*/ 30 h 133"/>
                <a:gd name="T44" fmla="*/ 16 w 99"/>
                <a:gd name="T45" fmla="*/ 19 h 133"/>
                <a:gd name="T46" fmla="*/ 11 w 99"/>
                <a:gd name="T47" fmla="*/ 13 h 133"/>
                <a:gd name="T48" fmla="*/ 3 w 99"/>
                <a:gd name="T49" fmla="*/ 8 h 133"/>
                <a:gd name="T50" fmla="*/ 0 w 99"/>
                <a:gd name="T51" fmla="*/ 13 h 133"/>
                <a:gd name="T52" fmla="*/ 0 w 99"/>
                <a:gd name="T53" fmla="*/ 13 h 1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9" h="133">
                  <a:moveTo>
                    <a:pt x="0" y="25"/>
                  </a:moveTo>
                  <a:lnTo>
                    <a:pt x="16" y="45"/>
                  </a:lnTo>
                  <a:lnTo>
                    <a:pt x="12" y="82"/>
                  </a:lnTo>
                  <a:lnTo>
                    <a:pt x="10" y="110"/>
                  </a:lnTo>
                  <a:lnTo>
                    <a:pt x="18" y="133"/>
                  </a:lnTo>
                  <a:lnTo>
                    <a:pt x="31" y="127"/>
                  </a:lnTo>
                  <a:lnTo>
                    <a:pt x="37" y="120"/>
                  </a:lnTo>
                  <a:lnTo>
                    <a:pt x="61" y="101"/>
                  </a:lnTo>
                  <a:lnTo>
                    <a:pt x="95" y="76"/>
                  </a:lnTo>
                  <a:lnTo>
                    <a:pt x="99" y="34"/>
                  </a:lnTo>
                  <a:lnTo>
                    <a:pt x="92" y="23"/>
                  </a:lnTo>
                  <a:lnTo>
                    <a:pt x="56" y="0"/>
                  </a:lnTo>
                  <a:lnTo>
                    <a:pt x="14" y="11"/>
                  </a:lnTo>
                  <a:lnTo>
                    <a:pt x="38" y="23"/>
                  </a:lnTo>
                  <a:lnTo>
                    <a:pt x="73" y="45"/>
                  </a:lnTo>
                  <a:lnTo>
                    <a:pt x="73" y="80"/>
                  </a:lnTo>
                  <a:lnTo>
                    <a:pt x="46" y="93"/>
                  </a:lnTo>
                  <a:lnTo>
                    <a:pt x="33" y="110"/>
                  </a:lnTo>
                  <a:lnTo>
                    <a:pt x="27" y="114"/>
                  </a:lnTo>
                  <a:lnTo>
                    <a:pt x="19" y="112"/>
                  </a:lnTo>
                  <a:lnTo>
                    <a:pt x="21" y="74"/>
                  </a:lnTo>
                  <a:lnTo>
                    <a:pt x="44" y="59"/>
                  </a:lnTo>
                  <a:lnTo>
                    <a:pt x="33" y="38"/>
                  </a:lnTo>
                  <a:lnTo>
                    <a:pt x="23" y="25"/>
                  </a:lnTo>
                  <a:lnTo>
                    <a:pt x="6" y="1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16" name="Freeform 99">
              <a:extLst>
                <a:ext uri="{FF2B5EF4-FFF2-40B4-BE49-F238E27FC236}">
                  <a16:creationId xmlns:a16="http://schemas.microsoft.com/office/drawing/2014/main" id="{A51A2DDE-3BBD-E69A-B4E5-F26C4D5DA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603"/>
              <a:ext cx="37" cy="71"/>
            </a:xfrm>
            <a:custGeom>
              <a:avLst/>
              <a:gdLst>
                <a:gd name="T0" fmla="*/ 24 w 74"/>
                <a:gd name="T1" fmla="*/ 0 h 143"/>
                <a:gd name="T2" fmla="*/ 32 w 74"/>
                <a:gd name="T3" fmla="*/ 19 h 143"/>
                <a:gd name="T4" fmla="*/ 28 w 74"/>
                <a:gd name="T5" fmla="*/ 38 h 143"/>
                <a:gd name="T6" fmla="*/ 25 w 74"/>
                <a:gd name="T7" fmla="*/ 48 h 143"/>
                <a:gd name="T8" fmla="*/ 18 w 74"/>
                <a:gd name="T9" fmla="*/ 55 h 143"/>
                <a:gd name="T10" fmla="*/ 9 w 74"/>
                <a:gd name="T11" fmla="*/ 60 h 143"/>
                <a:gd name="T12" fmla="*/ 2 w 74"/>
                <a:gd name="T13" fmla="*/ 64 h 143"/>
                <a:gd name="T14" fmla="*/ 0 w 74"/>
                <a:gd name="T15" fmla="*/ 71 h 143"/>
                <a:gd name="T16" fmla="*/ 11 w 74"/>
                <a:gd name="T17" fmla="*/ 67 h 143"/>
                <a:gd name="T18" fmla="*/ 26 w 74"/>
                <a:gd name="T19" fmla="*/ 56 h 143"/>
                <a:gd name="T20" fmla="*/ 35 w 74"/>
                <a:gd name="T21" fmla="*/ 31 h 143"/>
                <a:gd name="T22" fmla="*/ 37 w 74"/>
                <a:gd name="T23" fmla="*/ 17 h 143"/>
                <a:gd name="T24" fmla="*/ 36 w 74"/>
                <a:gd name="T25" fmla="*/ 3 h 143"/>
                <a:gd name="T26" fmla="*/ 24 w 74"/>
                <a:gd name="T27" fmla="*/ 0 h 143"/>
                <a:gd name="T28" fmla="*/ 24 w 74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4" h="143">
                  <a:moveTo>
                    <a:pt x="47" y="0"/>
                  </a:moveTo>
                  <a:lnTo>
                    <a:pt x="63" y="38"/>
                  </a:lnTo>
                  <a:lnTo>
                    <a:pt x="55" y="76"/>
                  </a:lnTo>
                  <a:lnTo>
                    <a:pt x="49" y="97"/>
                  </a:lnTo>
                  <a:lnTo>
                    <a:pt x="36" y="110"/>
                  </a:lnTo>
                  <a:lnTo>
                    <a:pt x="17" y="120"/>
                  </a:lnTo>
                  <a:lnTo>
                    <a:pt x="4" y="129"/>
                  </a:lnTo>
                  <a:lnTo>
                    <a:pt x="0" y="143"/>
                  </a:lnTo>
                  <a:lnTo>
                    <a:pt x="21" y="135"/>
                  </a:lnTo>
                  <a:lnTo>
                    <a:pt x="51" y="112"/>
                  </a:lnTo>
                  <a:lnTo>
                    <a:pt x="70" y="63"/>
                  </a:lnTo>
                  <a:lnTo>
                    <a:pt x="74" y="34"/>
                  </a:lnTo>
                  <a:lnTo>
                    <a:pt x="72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17" name="Freeform 100">
              <a:extLst>
                <a:ext uri="{FF2B5EF4-FFF2-40B4-BE49-F238E27FC236}">
                  <a16:creationId xmlns:a16="http://schemas.microsoft.com/office/drawing/2014/main" id="{E69AC23F-16F4-82C1-CF11-B3A78B014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566"/>
              <a:ext cx="32" cy="77"/>
            </a:xfrm>
            <a:custGeom>
              <a:avLst/>
              <a:gdLst>
                <a:gd name="T0" fmla="*/ 11 w 65"/>
                <a:gd name="T1" fmla="*/ 7 h 156"/>
                <a:gd name="T2" fmla="*/ 14 w 65"/>
                <a:gd name="T3" fmla="*/ 23 h 156"/>
                <a:gd name="T4" fmla="*/ 22 w 65"/>
                <a:gd name="T5" fmla="*/ 28 h 156"/>
                <a:gd name="T6" fmla="*/ 32 w 65"/>
                <a:gd name="T7" fmla="*/ 37 h 156"/>
                <a:gd name="T8" fmla="*/ 31 w 65"/>
                <a:gd name="T9" fmla="*/ 54 h 156"/>
                <a:gd name="T10" fmla="*/ 32 w 65"/>
                <a:gd name="T11" fmla="*/ 77 h 156"/>
                <a:gd name="T12" fmla="*/ 23 w 65"/>
                <a:gd name="T13" fmla="*/ 55 h 156"/>
                <a:gd name="T14" fmla="*/ 18 w 65"/>
                <a:gd name="T15" fmla="*/ 44 h 156"/>
                <a:gd name="T16" fmla="*/ 0 w 65"/>
                <a:gd name="T17" fmla="*/ 45 h 156"/>
                <a:gd name="T18" fmla="*/ 9 w 65"/>
                <a:gd name="T19" fmla="*/ 32 h 156"/>
                <a:gd name="T20" fmla="*/ 4 w 65"/>
                <a:gd name="T21" fmla="*/ 24 h 156"/>
                <a:gd name="T22" fmla="*/ 0 w 65"/>
                <a:gd name="T23" fmla="*/ 12 h 156"/>
                <a:gd name="T24" fmla="*/ 4 w 65"/>
                <a:gd name="T25" fmla="*/ 0 h 156"/>
                <a:gd name="T26" fmla="*/ 11 w 65"/>
                <a:gd name="T27" fmla="*/ 7 h 156"/>
                <a:gd name="T28" fmla="*/ 11 w 65"/>
                <a:gd name="T29" fmla="*/ 7 h 1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5" h="156">
                  <a:moveTo>
                    <a:pt x="23" y="15"/>
                  </a:moveTo>
                  <a:lnTo>
                    <a:pt x="29" y="46"/>
                  </a:lnTo>
                  <a:lnTo>
                    <a:pt x="44" y="57"/>
                  </a:lnTo>
                  <a:lnTo>
                    <a:pt x="65" y="74"/>
                  </a:lnTo>
                  <a:lnTo>
                    <a:pt x="63" y="110"/>
                  </a:lnTo>
                  <a:lnTo>
                    <a:pt x="65" y="156"/>
                  </a:lnTo>
                  <a:lnTo>
                    <a:pt x="46" y="112"/>
                  </a:lnTo>
                  <a:lnTo>
                    <a:pt x="37" y="89"/>
                  </a:lnTo>
                  <a:lnTo>
                    <a:pt x="0" y="91"/>
                  </a:lnTo>
                  <a:lnTo>
                    <a:pt x="19" y="65"/>
                  </a:lnTo>
                  <a:lnTo>
                    <a:pt x="8" y="48"/>
                  </a:lnTo>
                  <a:lnTo>
                    <a:pt x="0" y="25"/>
                  </a:lnTo>
                  <a:lnTo>
                    <a:pt x="8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18" name="Freeform 101">
              <a:extLst>
                <a:ext uri="{FF2B5EF4-FFF2-40B4-BE49-F238E27FC236}">
                  <a16:creationId xmlns:a16="http://schemas.microsoft.com/office/drawing/2014/main" id="{A8A43ABD-9A0B-2CD5-8CFC-C1D60655F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552"/>
              <a:ext cx="146" cy="76"/>
            </a:xfrm>
            <a:custGeom>
              <a:avLst/>
              <a:gdLst>
                <a:gd name="T0" fmla="*/ 130 w 291"/>
                <a:gd name="T1" fmla="*/ 19 h 152"/>
                <a:gd name="T2" fmla="*/ 104 w 291"/>
                <a:gd name="T3" fmla="*/ 13 h 152"/>
                <a:gd name="T4" fmla="*/ 86 w 291"/>
                <a:gd name="T5" fmla="*/ 0 h 152"/>
                <a:gd name="T6" fmla="*/ 77 w 291"/>
                <a:gd name="T7" fmla="*/ 0 h 152"/>
                <a:gd name="T8" fmla="*/ 40 w 291"/>
                <a:gd name="T9" fmla="*/ 9 h 152"/>
                <a:gd name="T10" fmla="*/ 11 w 291"/>
                <a:gd name="T11" fmla="*/ 14 h 152"/>
                <a:gd name="T12" fmla="*/ 0 w 291"/>
                <a:gd name="T13" fmla="*/ 22 h 152"/>
                <a:gd name="T14" fmla="*/ 3 w 291"/>
                <a:gd name="T15" fmla="*/ 30 h 152"/>
                <a:gd name="T16" fmla="*/ 7 w 291"/>
                <a:gd name="T17" fmla="*/ 36 h 152"/>
                <a:gd name="T18" fmla="*/ 26 w 291"/>
                <a:gd name="T19" fmla="*/ 44 h 152"/>
                <a:gd name="T20" fmla="*/ 41 w 291"/>
                <a:gd name="T21" fmla="*/ 60 h 152"/>
                <a:gd name="T22" fmla="*/ 40 w 291"/>
                <a:gd name="T23" fmla="*/ 75 h 152"/>
                <a:gd name="T24" fmla="*/ 52 w 291"/>
                <a:gd name="T25" fmla="*/ 76 h 152"/>
                <a:gd name="T26" fmla="*/ 57 w 291"/>
                <a:gd name="T27" fmla="*/ 67 h 152"/>
                <a:gd name="T28" fmla="*/ 64 w 291"/>
                <a:gd name="T29" fmla="*/ 58 h 152"/>
                <a:gd name="T30" fmla="*/ 68 w 291"/>
                <a:gd name="T31" fmla="*/ 69 h 152"/>
                <a:gd name="T32" fmla="*/ 86 w 291"/>
                <a:gd name="T33" fmla="*/ 71 h 152"/>
                <a:gd name="T34" fmla="*/ 94 w 291"/>
                <a:gd name="T35" fmla="*/ 70 h 152"/>
                <a:gd name="T36" fmla="*/ 112 w 291"/>
                <a:gd name="T37" fmla="*/ 65 h 152"/>
                <a:gd name="T38" fmla="*/ 135 w 291"/>
                <a:gd name="T39" fmla="*/ 61 h 152"/>
                <a:gd name="T40" fmla="*/ 146 w 291"/>
                <a:gd name="T41" fmla="*/ 53 h 152"/>
                <a:gd name="T42" fmla="*/ 117 w 291"/>
                <a:gd name="T43" fmla="*/ 57 h 152"/>
                <a:gd name="T44" fmla="*/ 99 w 291"/>
                <a:gd name="T45" fmla="*/ 52 h 152"/>
                <a:gd name="T46" fmla="*/ 89 w 291"/>
                <a:gd name="T47" fmla="*/ 56 h 152"/>
                <a:gd name="T48" fmla="*/ 73 w 291"/>
                <a:gd name="T49" fmla="*/ 56 h 152"/>
                <a:gd name="T50" fmla="*/ 70 w 291"/>
                <a:gd name="T51" fmla="*/ 48 h 152"/>
                <a:gd name="T52" fmla="*/ 48 w 291"/>
                <a:gd name="T53" fmla="*/ 44 h 152"/>
                <a:gd name="T54" fmla="*/ 48 w 291"/>
                <a:gd name="T55" fmla="*/ 31 h 152"/>
                <a:gd name="T56" fmla="*/ 57 w 291"/>
                <a:gd name="T57" fmla="*/ 26 h 152"/>
                <a:gd name="T58" fmla="*/ 91 w 291"/>
                <a:gd name="T59" fmla="*/ 19 h 152"/>
                <a:gd name="T60" fmla="*/ 118 w 291"/>
                <a:gd name="T61" fmla="*/ 24 h 152"/>
                <a:gd name="T62" fmla="*/ 130 w 291"/>
                <a:gd name="T63" fmla="*/ 19 h 152"/>
                <a:gd name="T64" fmla="*/ 130 w 291"/>
                <a:gd name="T65" fmla="*/ 19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1" h="152">
                  <a:moveTo>
                    <a:pt x="260" y="38"/>
                  </a:moveTo>
                  <a:lnTo>
                    <a:pt x="207" y="26"/>
                  </a:lnTo>
                  <a:lnTo>
                    <a:pt x="171" y="0"/>
                  </a:lnTo>
                  <a:lnTo>
                    <a:pt x="154" y="0"/>
                  </a:lnTo>
                  <a:lnTo>
                    <a:pt x="80" y="17"/>
                  </a:lnTo>
                  <a:lnTo>
                    <a:pt x="21" y="28"/>
                  </a:lnTo>
                  <a:lnTo>
                    <a:pt x="0" y="43"/>
                  </a:lnTo>
                  <a:lnTo>
                    <a:pt x="6" y="60"/>
                  </a:lnTo>
                  <a:lnTo>
                    <a:pt x="13" y="72"/>
                  </a:lnTo>
                  <a:lnTo>
                    <a:pt x="51" y="87"/>
                  </a:lnTo>
                  <a:lnTo>
                    <a:pt x="82" y="119"/>
                  </a:lnTo>
                  <a:lnTo>
                    <a:pt x="80" y="150"/>
                  </a:lnTo>
                  <a:lnTo>
                    <a:pt x="104" y="152"/>
                  </a:lnTo>
                  <a:lnTo>
                    <a:pt x="114" y="134"/>
                  </a:lnTo>
                  <a:lnTo>
                    <a:pt x="127" y="115"/>
                  </a:lnTo>
                  <a:lnTo>
                    <a:pt x="135" y="138"/>
                  </a:lnTo>
                  <a:lnTo>
                    <a:pt x="171" y="142"/>
                  </a:lnTo>
                  <a:lnTo>
                    <a:pt x="188" y="140"/>
                  </a:lnTo>
                  <a:lnTo>
                    <a:pt x="224" y="129"/>
                  </a:lnTo>
                  <a:lnTo>
                    <a:pt x="270" y="121"/>
                  </a:lnTo>
                  <a:lnTo>
                    <a:pt x="291" y="106"/>
                  </a:lnTo>
                  <a:lnTo>
                    <a:pt x="234" y="114"/>
                  </a:lnTo>
                  <a:lnTo>
                    <a:pt x="197" y="104"/>
                  </a:lnTo>
                  <a:lnTo>
                    <a:pt x="178" y="112"/>
                  </a:lnTo>
                  <a:lnTo>
                    <a:pt x="146" y="112"/>
                  </a:lnTo>
                  <a:lnTo>
                    <a:pt x="140" y="95"/>
                  </a:lnTo>
                  <a:lnTo>
                    <a:pt x="95" y="87"/>
                  </a:lnTo>
                  <a:lnTo>
                    <a:pt x="95" y="62"/>
                  </a:lnTo>
                  <a:lnTo>
                    <a:pt x="114" y="51"/>
                  </a:lnTo>
                  <a:lnTo>
                    <a:pt x="182" y="38"/>
                  </a:lnTo>
                  <a:lnTo>
                    <a:pt x="236" y="47"/>
                  </a:lnTo>
                  <a:lnTo>
                    <a:pt x="26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19" name="Freeform 102">
              <a:extLst>
                <a:ext uri="{FF2B5EF4-FFF2-40B4-BE49-F238E27FC236}">
                  <a16:creationId xmlns:a16="http://schemas.microsoft.com/office/drawing/2014/main" id="{BEDE79EF-8625-724B-5071-F85FF1754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624"/>
              <a:ext cx="39" cy="32"/>
            </a:xfrm>
            <a:custGeom>
              <a:avLst/>
              <a:gdLst>
                <a:gd name="T0" fmla="*/ 4 w 77"/>
                <a:gd name="T1" fmla="*/ 0 h 65"/>
                <a:gd name="T2" fmla="*/ 12 w 77"/>
                <a:gd name="T3" fmla="*/ 1 h 65"/>
                <a:gd name="T4" fmla="*/ 24 w 77"/>
                <a:gd name="T5" fmla="*/ 3 h 65"/>
                <a:gd name="T6" fmla="*/ 19 w 77"/>
                <a:gd name="T7" fmla="*/ 8 h 65"/>
                <a:gd name="T8" fmla="*/ 19 w 77"/>
                <a:gd name="T9" fmla="*/ 20 h 65"/>
                <a:gd name="T10" fmla="*/ 30 w 77"/>
                <a:gd name="T11" fmla="*/ 26 h 65"/>
                <a:gd name="T12" fmla="*/ 39 w 77"/>
                <a:gd name="T13" fmla="*/ 32 h 65"/>
                <a:gd name="T14" fmla="*/ 24 w 77"/>
                <a:gd name="T15" fmla="*/ 30 h 65"/>
                <a:gd name="T16" fmla="*/ 13 w 77"/>
                <a:gd name="T17" fmla="*/ 24 h 65"/>
                <a:gd name="T18" fmla="*/ 8 w 77"/>
                <a:gd name="T19" fmla="*/ 22 h 65"/>
                <a:gd name="T20" fmla="*/ 0 w 77"/>
                <a:gd name="T21" fmla="*/ 8 h 65"/>
                <a:gd name="T22" fmla="*/ 4 w 77"/>
                <a:gd name="T23" fmla="*/ 0 h 65"/>
                <a:gd name="T24" fmla="*/ 4 w 77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" h="65">
                  <a:moveTo>
                    <a:pt x="7" y="0"/>
                  </a:moveTo>
                  <a:lnTo>
                    <a:pt x="24" y="2"/>
                  </a:lnTo>
                  <a:lnTo>
                    <a:pt x="47" y="6"/>
                  </a:lnTo>
                  <a:lnTo>
                    <a:pt x="38" y="17"/>
                  </a:lnTo>
                  <a:lnTo>
                    <a:pt x="38" y="40"/>
                  </a:lnTo>
                  <a:lnTo>
                    <a:pt x="60" y="53"/>
                  </a:lnTo>
                  <a:lnTo>
                    <a:pt x="77" y="65"/>
                  </a:lnTo>
                  <a:lnTo>
                    <a:pt x="47" y="61"/>
                  </a:lnTo>
                  <a:lnTo>
                    <a:pt x="26" y="49"/>
                  </a:lnTo>
                  <a:lnTo>
                    <a:pt x="15" y="44"/>
                  </a:ln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20" name="Freeform 103">
              <a:extLst>
                <a:ext uri="{FF2B5EF4-FFF2-40B4-BE49-F238E27FC236}">
                  <a16:creationId xmlns:a16="http://schemas.microsoft.com/office/drawing/2014/main" id="{A8BF6B80-73B2-3163-A92D-25856E89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1582"/>
              <a:ext cx="263" cy="121"/>
            </a:xfrm>
            <a:custGeom>
              <a:avLst/>
              <a:gdLst>
                <a:gd name="T0" fmla="*/ 263 w 527"/>
                <a:gd name="T1" fmla="*/ 9 h 244"/>
                <a:gd name="T2" fmla="*/ 152 w 527"/>
                <a:gd name="T3" fmla="*/ 32 h 244"/>
                <a:gd name="T4" fmla="*/ 138 w 527"/>
                <a:gd name="T5" fmla="*/ 36 h 244"/>
                <a:gd name="T6" fmla="*/ 132 w 527"/>
                <a:gd name="T7" fmla="*/ 76 h 244"/>
                <a:gd name="T8" fmla="*/ 124 w 527"/>
                <a:gd name="T9" fmla="*/ 93 h 244"/>
                <a:gd name="T10" fmla="*/ 117 w 527"/>
                <a:gd name="T11" fmla="*/ 105 h 244"/>
                <a:gd name="T12" fmla="*/ 110 w 527"/>
                <a:gd name="T13" fmla="*/ 114 h 244"/>
                <a:gd name="T14" fmla="*/ 97 w 527"/>
                <a:gd name="T15" fmla="*/ 119 h 244"/>
                <a:gd name="T16" fmla="*/ 89 w 527"/>
                <a:gd name="T17" fmla="*/ 121 h 244"/>
                <a:gd name="T18" fmla="*/ 62 w 527"/>
                <a:gd name="T19" fmla="*/ 120 h 244"/>
                <a:gd name="T20" fmla="*/ 41 w 527"/>
                <a:gd name="T21" fmla="*/ 108 h 244"/>
                <a:gd name="T22" fmla="*/ 20 w 527"/>
                <a:gd name="T23" fmla="*/ 68 h 244"/>
                <a:gd name="T24" fmla="*/ 14 w 527"/>
                <a:gd name="T25" fmla="*/ 50 h 244"/>
                <a:gd name="T26" fmla="*/ 10 w 527"/>
                <a:gd name="T27" fmla="*/ 45 h 244"/>
                <a:gd name="T28" fmla="*/ 0 w 527"/>
                <a:gd name="T29" fmla="*/ 45 h 244"/>
                <a:gd name="T30" fmla="*/ 2 w 527"/>
                <a:gd name="T31" fmla="*/ 37 h 244"/>
                <a:gd name="T32" fmla="*/ 10 w 527"/>
                <a:gd name="T33" fmla="*/ 37 h 244"/>
                <a:gd name="T34" fmla="*/ 19 w 527"/>
                <a:gd name="T35" fmla="*/ 39 h 244"/>
                <a:gd name="T36" fmla="*/ 23 w 527"/>
                <a:gd name="T37" fmla="*/ 23 h 244"/>
                <a:gd name="T38" fmla="*/ 35 w 527"/>
                <a:gd name="T39" fmla="*/ 12 h 244"/>
                <a:gd name="T40" fmla="*/ 43 w 527"/>
                <a:gd name="T41" fmla="*/ 7 h 244"/>
                <a:gd name="T42" fmla="*/ 60 w 527"/>
                <a:gd name="T43" fmla="*/ 4 h 244"/>
                <a:gd name="T44" fmla="*/ 84 w 527"/>
                <a:gd name="T45" fmla="*/ 1 h 244"/>
                <a:gd name="T46" fmla="*/ 121 w 527"/>
                <a:gd name="T47" fmla="*/ 8 h 244"/>
                <a:gd name="T48" fmla="*/ 128 w 527"/>
                <a:gd name="T49" fmla="*/ 17 h 244"/>
                <a:gd name="T50" fmla="*/ 132 w 527"/>
                <a:gd name="T51" fmla="*/ 25 h 244"/>
                <a:gd name="T52" fmla="*/ 121 w 527"/>
                <a:gd name="T53" fmla="*/ 26 h 244"/>
                <a:gd name="T54" fmla="*/ 117 w 527"/>
                <a:gd name="T55" fmla="*/ 19 h 244"/>
                <a:gd name="T56" fmla="*/ 108 w 527"/>
                <a:gd name="T57" fmla="*/ 10 h 244"/>
                <a:gd name="T58" fmla="*/ 73 w 527"/>
                <a:gd name="T59" fmla="*/ 9 h 244"/>
                <a:gd name="T60" fmla="*/ 41 w 527"/>
                <a:gd name="T61" fmla="*/ 16 h 244"/>
                <a:gd name="T62" fmla="*/ 31 w 527"/>
                <a:gd name="T63" fmla="*/ 28 h 244"/>
                <a:gd name="T64" fmla="*/ 26 w 527"/>
                <a:gd name="T65" fmla="*/ 37 h 244"/>
                <a:gd name="T66" fmla="*/ 30 w 527"/>
                <a:gd name="T67" fmla="*/ 71 h 244"/>
                <a:gd name="T68" fmla="*/ 43 w 527"/>
                <a:gd name="T69" fmla="*/ 92 h 244"/>
                <a:gd name="T70" fmla="*/ 50 w 527"/>
                <a:gd name="T71" fmla="*/ 102 h 244"/>
                <a:gd name="T72" fmla="*/ 57 w 527"/>
                <a:gd name="T73" fmla="*/ 108 h 244"/>
                <a:gd name="T74" fmla="*/ 88 w 527"/>
                <a:gd name="T75" fmla="*/ 113 h 244"/>
                <a:gd name="T76" fmla="*/ 96 w 527"/>
                <a:gd name="T77" fmla="*/ 109 h 244"/>
                <a:gd name="T78" fmla="*/ 109 w 527"/>
                <a:gd name="T79" fmla="*/ 99 h 244"/>
                <a:gd name="T80" fmla="*/ 119 w 527"/>
                <a:gd name="T81" fmla="*/ 80 h 244"/>
                <a:gd name="T82" fmla="*/ 124 w 527"/>
                <a:gd name="T83" fmla="*/ 68 h 244"/>
                <a:gd name="T84" fmla="*/ 122 w 527"/>
                <a:gd name="T85" fmla="*/ 32 h 244"/>
                <a:gd name="T86" fmla="*/ 255 w 527"/>
                <a:gd name="T87" fmla="*/ 0 h 244"/>
                <a:gd name="T88" fmla="*/ 263 w 527"/>
                <a:gd name="T89" fmla="*/ 9 h 244"/>
                <a:gd name="T90" fmla="*/ 263 w 527"/>
                <a:gd name="T91" fmla="*/ 9 h 2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7" h="244">
                  <a:moveTo>
                    <a:pt x="527" y="18"/>
                  </a:moveTo>
                  <a:lnTo>
                    <a:pt x="304" y="65"/>
                  </a:lnTo>
                  <a:lnTo>
                    <a:pt x="276" y="73"/>
                  </a:lnTo>
                  <a:lnTo>
                    <a:pt x="265" y="154"/>
                  </a:lnTo>
                  <a:lnTo>
                    <a:pt x="249" y="187"/>
                  </a:lnTo>
                  <a:lnTo>
                    <a:pt x="234" y="211"/>
                  </a:lnTo>
                  <a:lnTo>
                    <a:pt x="221" y="229"/>
                  </a:lnTo>
                  <a:lnTo>
                    <a:pt x="194" y="240"/>
                  </a:lnTo>
                  <a:lnTo>
                    <a:pt x="179" y="244"/>
                  </a:lnTo>
                  <a:lnTo>
                    <a:pt x="124" y="242"/>
                  </a:lnTo>
                  <a:lnTo>
                    <a:pt x="82" y="217"/>
                  </a:lnTo>
                  <a:lnTo>
                    <a:pt x="40" y="137"/>
                  </a:lnTo>
                  <a:lnTo>
                    <a:pt x="29" y="101"/>
                  </a:lnTo>
                  <a:lnTo>
                    <a:pt x="21" y="90"/>
                  </a:lnTo>
                  <a:lnTo>
                    <a:pt x="0" y="90"/>
                  </a:lnTo>
                  <a:lnTo>
                    <a:pt x="4" y="75"/>
                  </a:lnTo>
                  <a:lnTo>
                    <a:pt x="21" y="75"/>
                  </a:lnTo>
                  <a:lnTo>
                    <a:pt x="38" y="78"/>
                  </a:lnTo>
                  <a:lnTo>
                    <a:pt x="46" y="46"/>
                  </a:lnTo>
                  <a:lnTo>
                    <a:pt x="71" y="25"/>
                  </a:lnTo>
                  <a:lnTo>
                    <a:pt x="86" y="14"/>
                  </a:lnTo>
                  <a:lnTo>
                    <a:pt x="120" y="8"/>
                  </a:lnTo>
                  <a:lnTo>
                    <a:pt x="168" y="2"/>
                  </a:lnTo>
                  <a:lnTo>
                    <a:pt x="242" y="16"/>
                  </a:lnTo>
                  <a:lnTo>
                    <a:pt x="257" y="35"/>
                  </a:lnTo>
                  <a:lnTo>
                    <a:pt x="265" y="50"/>
                  </a:lnTo>
                  <a:lnTo>
                    <a:pt x="242" y="52"/>
                  </a:lnTo>
                  <a:lnTo>
                    <a:pt x="234" y="38"/>
                  </a:lnTo>
                  <a:lnTo>
                    <a:pt x="217" y="21"/>
                  </a:lnTo>
                  <a:lnTo>
                    <a:pt x="147" y="19"/>
                  </a:lnTo>
                  <a:lnTo>
                    <a:pt x="82" y="33"/>
                  </a:lnTo>
                  <a:lnTo>
                    <a:pt x="63" y="57"/>
                  </a:lnTo>
                  <a:lnTo>
                    <a:pt x="52" y="75"/>
                  </a:lnTo>
                  <a:lnTo>
                    <a:pt x="61" y="143"/>
                  </a:lnTo>
                  <a:lnTo>
                    <a:pt x="86" y="185"/>
                  </a:lnTo>
                  <a:lnTo>
                    <a:pt x="101" y="206"/>
                  </a:lnTo>
                  <a:lnTo>
                    <a:pt x="114" y="217"/>
                  </a:lnTo>
                  <a:lnTo>
                    <a:pt x="177" y="227"/>
                  </a:lnTo>
                  <a:lnTo>
                    <a:pt x="192" y="219"/>
                  </a:lnTo>
                  <a:lnTo>
                    <a:pt x="219" y="200"/>
                  </a:lnTo>
                  <a:lnTo>
                    <a:pt x="238" y="162"/>
                  </a:lnTo>
                  <a:lnTo>
                    <a:pt x="249" y="137"/>
                  </a:lnTo>
                  <a:lnTo>
                    <a:pt x="245" y="65"/>
                  </a:lnTo>
                  <a:lnTo>
                    <a:pt x="510" y="0"/>
                  </a:lnTo>
                  <a:lnTo>
                    <a:pt x="5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21" name="Freeform 104">
              <a:extLst>
                <a:ext uri="{FF2B5EF4-FFF2-40B4-BE49-F238E27FC236}">
                  <a16:creationId xmlns:a16="http://schemas.microsoft.com/office/drawing/2014/main" id="{3F3254B1-D9DE-7229-1F02-56E0C5C68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1604"/>
              <a:ext cx="36" cy="8"/>
            </a:xfrm>
            <a:custGeom>
              <a:avLst/>
              <a:gdLst>
                <a:gd name="T0" fmla="*/ 1 w 72"/>
                <a:gd name="T1" fmla="*/ 2 h 17"/>
                <a:gd name="T2" fmla="*/ 0 w 72"/>
                <a:gd name="T3" fmla="*/ 8 h 17"/>
                <a:gd name="T4" fmla="*/ 29 w 72"/>
                <a:gd name="T5" fmla="*/ 7 h 17"/>
                <a:gd name="T6" fmla="*/ 36 w 72"/>
                <a:gd name="T7" fmla="*/ 0 h 17"/>
                <a:gd name="T8" fmla="*/ 1 w 72"/>
                <a:gd name="T9" fmla="*/ 2 h 17"/>
                <a:gd name="T10" fmla="*/ 1 w 72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7">
                  <a:moveTo>
                    <a:pt x="2" y="4"/>
                  </a:moveTo>
                  <a:lnTo>
                    <a:pt x="0" y="17"/>
                  </a:lnTo>
                  <a:lnTo>
                    <a:pt x="57" y="15"/>
                  </a:lnTo>
                  <a:lnTo>
                    <a:pt x="7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22" name="Freeform 105">
              <a:extLst>
                <a:ext uri="{FF2B5EF4-FFF2-40B4-BE49-F238E27FC236}">
                  <a16:creationId xmlns:a16="http://schemas.microsoft.com/office/drawing/2014/main" id="{BCB04A8C-B393-616A-3602-2AEA2B289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1580"/>
              <a:ext cx="79" cy="112"/>
            </a:xfrm>
            <a:custGeom>
              <a:avLst/>
              <a:gdLst>
                <a:gd name="T0" fmla="*/ 68 w 158"/>
                <a:gd name="T1" fmla="*/ 7 h 224"/>
                <a:gd name="T2" fmla="*/ 64 w 158"/>
                <a:gd name="T3" fmla="*/ 3 h 224"/>
                <a:gd name="T4" fmla="*/ 19 w 158"/>
                <a:gd name="T5" fmla="*/ 0 h 224"/>
                <a:gd name="T6" fmla="*/ 0 w 158"/>
                <a:gd name="T7" fmla="*/ 11 h 224"/>
                <a:gd name="T8" fmla="*/ 2 w 158"/>
                <a:gd name="T9" fmla="*/ 51 h 224"/>
                <a:gd name="T10" fmla="*/ 11 w 158"/>
                <a:gd name="T11" fmla="*/ 71 h 224"/>
                <a:gd name="T12" fmla="*/ 19 w 158"/>
                <a:gd name="T13" fmla="*/ 84 h 224"/>
                <a:gd name="T14" fmla="*/ 28 w 158"/>
                <a:gd name="T15" fmla="*/ 93 h 224"/>
                <a:gd name="T16" fmla="*/ 44 w 158"/>
                <a:gd name="T17" fmla="*/ 105 h 224"/>
                <a:gd name="T18" fmla="*/ 55 w 158"/>
                <a:gd name="T19" fmla="*/ 109 h 224"/>
                <a:gd name="T20" fmla="*/ 73 w 158"/>
                <a:gd name="T21" fmla="*/ 112 h 224"/>
                <a:gd name="T22" fmla="*/ 79 w 158"/>
                <a:gd name="T23" fmla="*/ 103 h 224"/>
                <a:gd name="T24" fmla="*/ 45 w 158"/>
                <a:gd name="T25" fmla="*/ 97 h 224"/>
                <a:gd name="T26" fmla="*/ 27 w 158"/>
                <a:gd name="T27" fmla="*/ 80 h 224"/>
                <a:gd name="T28" fmla="*/ 12 w 158"/>
                <a:gd name="T29" fmla="*/ 59 h 224"/>
                <a:gd name="T30" fmla="*/ 6 w 158"/>
                <a:gd name="T31" fmla="*/ 34 h 224"/>
                <a:gd name="T32" fmla="*/ 8 w 158"/>
                <a:gd name="T33" fmla="*/ 15 h 224"/>
                <a:gd name="T34" fmla="*/ 14 w 158"/>
                <a:gd name="T35" fmla="*/ 11 h 224"/>
                <a:gd name="T36" fmla="*/ 18 w 158"/>
                <a:gd name="T37" fmla="*/ 9 h 224"/>
                <a:gd name="T38" fmla="*/ 39 w 158"/>
                <a:gd name="T39" fmla="*/ 9 h 224"/>
                <a:gd name="T40" fmla="*/ 70 w 158"/>
                <a:gd name="T41" fmla="*/ 11 h 224"/>
                <a:gd name="T42" fmla="*/ 68 w 158"/>
                <a:gd name="T43" fmla="*/ 7 h 224"/>
                <a:gd name="T44" fmla="*/ 68 w 158"/>
                <a:gd name="T45" fmla="*/ 7 h 2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8" h="224">
                  <a:moveTo>
                    <a:pt x="135" y="13"/>
                  </a:moveTo>
                  <a:lnTo>
                    <a:pt x="127" y="5"/>
                  </a:lnTo>
                  <a:lnTo>
                    <a:pt x="38" y="0"/>
                  </a:lnTo>
                  <a:lnTo>
                    <a:pt x="0" y="22"/>
                  </a:lnTo>
                  <a:lnTo>
                    <a:pt x="4" y="102"/>
                  </a:lnTo>
                  <a:lnTo>
                    <a:pt x="21" y="142"/>
                  </a:lnTo>
                  <a:lnTo>
                    <a:pt x="38" y="167"/>
                  </a:lnTo>
                  <a:lnTo>
                    <a:pt x="55" y="186"/>
                  </a:lnTo>
                  <a:lnTo>
                    <a:pt x="87" y="209"/>
                  </a:lnTo>
                  <a:lnTo>
                    <a:pt x="110" y="218"/>
                  </a:lnTo>
                  <a:lnTo>
                    <a:pt x="146" y="224"/>
                  </a:lnTo>
                  <a:lnTo>
                    <a:pt x="158" y="205"/>
                  </a:lnTo>
                  <a:lnTo>
                    <a:pt x="89" y="193"/>
                  </a:lnTo>
                  <a:lnTo>
                    <a:pt x="53" y="159"/>
                  </a:lnTo>
                  <a:lnTo>
                    <a:pt x="23" y="117"/>
                  </a:lnTo>
                  <a:lnTo>
                    <a:pt x="11" y="68"/>
                  </a:lnTo>
                  <a:lnTo>
                    <a:pt x="15" y="30"/>
                  </a:lnTo>
                  <a:lnTo>
                    <a:pt x="28" y="21"/>
                  </a:lnTo>
                  <a:lnTo>
                    <a:pt x="36" y="17"/>
                  </a:lnTo>
                  <a:lnTo>
                    <a:pt x="78" y="17"/>
                  </a:lnTo>
                  <a:lnTo>
                    <a:pt x="139" y="21"/>
                  </a:lnTo>
                  <a:lnTo>
                    <a:pt x="13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23" name="Freeform 106">
              <a:extLst>
                <a:ext uri="{FF2B5EF4-FFF2-40B4-BE49-F238E27FC236}">
                  <a16:creationId xmlns:a16="http://schemas.microsoft.com/office/drawing/2014/main" id="{57B64111-C685-67BC-5F74-B2A407D2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1585"/>
              <a:ext cx="70" cy="28"/>
            </a:xfrm>
            <a:custGeom>
              <a:avLst/>
              <a:gdLst>
                <a:gd name="T0" fmla="*/ 4 w 140"/>
                <a:gd name="T1" fmla="*/ 28 h 57"/>
                <a:gd name="T2" fmla="*/ 70 w 140"/>
                <a:gd name="T3" fmla="*/ 8 h 57"/>
                <a:gd name="T4" fmla="*/ 64 w 140"/>
                <a:gd name="T5" fmla="*/ 0 h 57"/>
                <a:gd name="T6" fmla="*/ 25 w 140"/>
                <a:gd name="T7" fmla="*/ 11 h 57"/>
                <a:gd name="T8" fmla="*/ 0 w 140"/>
                <a:gd name="T9" fmla="*/ 16 h 57"/>
                <a:gd name="T10" fmla="*/ 4 w 140"/>
                <a:gd name="T11" fmla="*/ 28 h 57"/>
                <a:gd name="T12" fmla="*/ 4 w 140"/>
                <a:gd name="T13" fmla="*/ 28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7">
                  <a:moveTo>
                    <a:pt x="7" y="57"/>
                  </a:moveTo>
                  <a:lnTo>
                    <a:pt x="140" y="17"/>
                  </a:lnTo>
                  <a:lnTo>
                    <a:pt x="127" y="0"/>
                  </a:lnTo>
                  <a:lnTo>
                    <a:pt x="49" y="23"/>
                  </a:lnTo>
                  <a:lnTo>
                    <a:pt x="0" y="32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24" name="Freeform 107">
              <a:extLst>
                <a:ext uri="{FF2B5EF4-FFF2-40B4-BE49-F238E27FC236}">
                  <a16:creationId xmlns:a16="http://schemas.microsoft.com/office/drawing/2014/main" id="{6D01DDE3-212F-6986-E3B1-DDC08EB0A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1252"/>
              <a:ext cx="182" cy="190"/>
            </a:xfrm>
            <a:custGeom>
              <a:avLst/>
              <a:gdLst>
                <a:gd name="T0" fmla="*/ 0 w 364"/>
                <a:gd name="T1" fmla="*/ 0 h 380"/>
                <a:gd name="T2" fmla="*/ 67 w 364"/>
                <a:gd name="T3" fmla="*/ 9 h 380"/>
                <a:gd name="T4" fmla="*/ 87 w 364"/>
                <a:gd name="T5" fmla="*/ 21 h 380"/>
                <a:gd name="T6" fmla="*/ 110 w 364"/>
                <a:gd name="T7" fmla="*/ 39 h 380"/>
                <a:gd name="T8" fmla="*/ 131 w 364"/>
                <a:gd name="T9" fmla="*/ 58 h 380"/>
                <a:gd name="T10" fmla="*/ 146 w 364"/>
                <a:gd name="T11" fmla="*/ 74 h 380"/>
                <a:gd name="T12" fmla="*/ 162 w 364"/>
                <a:gd name="T13" fmla="*/ 108 h 380"/>
                <a:gd name="T14" fmla="*/ 169 w 364"/>
                <a:gd name="T15" fmla="*/ 128 h 380"/>
                <a:gd name="T16" fmla="*/ 182 w 364"/>
                <a:gd name="T17" fmla="*/ 190 h 380"/>
                <a:gd name="T18" fmla="*/ 177 w 364"/>
                <a:gd name="T19" fmla="*/ 177 h 380"/>
                <a:gd name="T20" fmla="*/ 165 w 364"/>
                <a:gd name="T21" fmla="*/ 146 h 380"/>
                <a:gd name="T22" fmla="*/ 151 w 364"/>
                <a:gd name="T23" fmla="*/ 111 h 380"/>
                <a:gd name="T24" fmla="*/ 138 w 364"/>
                <a:gd name="T25" fmla="*/ 86 h 380"/>
                <a:gd name="T26" fmla="*/ 126 w 364"/>
                <a:gd name="T27" fmla="*/ 70 h 380"/>
                <a:gd name="T28" fmla="*/ 108 w 364"/>
                <a:gd name="T29" fmla="*/ 52 h 380"/>
                <a:gd name="T30" fmla="*/ 91 w 364"/>
                <a:gd name="T31" fmla="*/ 36 h 380"/>
                <a:gd name="T32" fmla="*/ 77 w 364"/>
                <a:gd name="T33" fmla="*/ 27 h 380"/>
                <a:gd name="T34" fmla="*/ 65 w 364"/>
                <a:gd name="T35" fmla="*/ 21 h 380"/>
                <a:gd name="T36" fmla="*/ 53 w 364"/>
                <a:gd name="T37" fmla="*/ 16 h 380"/>
                <a:gd name="T38" fmla="*/ 38 w 364"/>
                <a:gd name="T39" fmla="*/ 13 h 380"/>
                <a:gd name="T40" fmla="*/ 0 w 364"/>
                <a:gd name="T41" fmla="*/ 0 h 380"/>
                <a:gd name="T42" fmla="*/ 0 w 364"/>
                <a:gd name="T43" fmla="*/ 0 h 3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64" h="380">
                  <a:moveTo>
                    <a:pt x="0" y="0"/>
                  </a:moveTo>
                  <a:lnTo>
                    <a:pt x="134" y="17"/>
                  </a:lnTo>
                  <a:lnTo>
                    <a:pt x="173" y="42"/>
                  </a:lnTo>
                  <a:lnTo>
                    <a:pt x="219" y="78"/>
                  </a:lnTo>
                  <a:lnTo>
                    <a:pt x="261" y="116"/>
                  </a:lnTo>
                  <a:lnTo>
                    <a:pt x="291" y="148"/>
                  </a:lnTo>
                  <a:lnTo>
                    <a:pt x="324" y="215"/>
                  </a:lnTo>
                  <a:lnTo>
                    <a:pt x="337" y="255"/>
                  </a:lnTo>
                  <a:lnTo>
                    <a:pt x="364" y="380"/>
                  </a:lnTo>
                  <a:lnTo>
                    <a:pt x="354" y="353"/>
                  </a:lnTo>
                  <a:lnTo>
                    <a:pt x="329" y="291"/>
                  </a:lnTo>
                  <a:lnTo>
                    <a:pt x="301" y="222"/>
                  </a:lnTo>
                  <a:lnTo>
                    <a:pt x="276" y="171"/>
                  </a:lnTo>
                  <a:lnTo>
                    <a:pt x="251" y="139"/>
                  </a:lnTo>
                  <a:lnTo>
                    <a:pt x="215" y="103"/>
                  </a:lnTo>
                  <a:lnTo>
                    <a:pt x="181" y="72"/>
                  </a:lnTo>
                  <a:lnTo>
                    <a:pt x="153" y="53"/>
                  </a:lnTo>
                  <a:lnTo>
                    <a:pt x="130" y="42"/>
                  </a:lnTo>
                  <a:lnTo>
                    <a:pt x="105" y="32"/>
                  </a:lnTo>
                  <a:lnTo>
                    <a:pt x="7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25" name="Freeform 108">
              <a:extLst>
                <a:ext uri="{FF2B5EF4-FFF2-40B4-BE49-F238E27FC236}">
                  <a16:creationId xmlns:a16="http://schemas.microsoft.com/office/drawing/2014/main" id="{69F5EBC7-1849-1F3D-278E-9E84F1FBC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830"/>
              <a:ext cx="540" cy="596"/>
            </a:xfrm>
            <a:custGeom>
              <a:avLst/>
              <a:gdLst>
                <a:gd name="T0" fmla="*/ 521 w 1080"/>
                <a:gd name="T1" fmla="*/ 14 h 1192"/>
                <a:gd name="T2" fmla="*/ 461 w 1080"/>
                <a:gd name="T3" fmla="*/ 34 h 1192"/>
                <a:gd name="T4" fmla="*/ 415 w 1080"/>
                <a:gd name="T5" fmla="*/ 51 h 1192"/>
                <a:gd name="T6" fmla="*/ 388 w 1080"/>
                <a:gd name="T7" fmla="*/ 67 h 1192"/>
                <a:gd name="T8" fmla="*/ 358 w 1080"/>
                <a:gd name="T9" fmla="*/ 89 h 1192"/>
                <a:gd name="T10" fmla="*/ 337 w 1080"/>
                <a:gd name="T11" fmla="*/ 237 h 1192"/>
                <a:gd name="T12" fmla="*/ 338 w 1080"/>
                <a:gd name="T13" fmla="*/ 311 h 1192"/>
                <a:gd name="T14" fmla="*/ 359 w 1080"/>
                <a:gd name="T15" fmla="*/ 346 h 1192"/>
                <a:gd name="T16" fmla="*/ 320 w 1080"/>
                <a:gd name="T17" fmla="*/ 332 h 1192"/>
                <a:gd name="T18" fmla="*/ 293 w 1080"/>
                <a:gd name="T19" fmla="*/ 368 h 1192"/>
                <a:gd name="T20" fmla="*/ 279 w 1080"/>
                <a:gd name="T21" fmla="*/ 390 h 1192"/>
                <a:gd name="T22" fmla="*/ 260 w 1080"/>
                <a:gd name="T23" fmla="*/ 417 h 1192"/>
                <a:gd name="T24" fmla="*/ 233 w 1080"/>
                <a:gd name="T25" fmla="*/ 447 h 1192"/>
                <a:gd name="T26" fmla="*/ 204 w 1080"/>
                <a:gd name="T27" fmla="*/ 474 h 1192"/>
                <a:gd name="T28" fmla="*/ 201 w 1080"/>
                <a:gd name="T29" fmla="*/ 488 h 1192"/>
                <a:gd name="T30" fmla="*/ 243 w 1080"/>
                <a:gd name="T31" fmla="*/ 514 h 1192"/>
                <a:gd name="T32" fmla="*/ 256 w 1080"/>
                <a:gd name="T33" fmla="*/ 546 h 1192"/>
                <a:gd name="T34" fmla="*/ 236 w 1080"/>
                <a:gd name="T35" fmla="*/ 535 h 1192"/>
                <a:gd name="T36" fmla="*/ 214 w 1080"/>
                <a:gd name="T37" fmla="*/ 513 h 1192"/>
                <a:gd name="T38" fmla="*/ 185 w 1080"/>
                <a:gd name="T39" fmla="*/ 524 h 1192"/>
                <a:gd name="T40" fmla="*/ 165 w 1080"/>
                <a:gd name="T41" fmla="*/ 537 h 1192"/>
                <a:gd name="T42" fmla="*/ 140 w 1080"/>
                <a:gd name="T43" fmla="*/ 562 h 1192"/>
                <a:gd name="T44" fmla="*/ 121 w 1080"/>
                <a:gd name="T45" fmla="*/ 585 h 1192"/>
                <a:gd name="T46" fmla="*/ 10 w 1080"/>
                <a:gd name="T47" fmla="*/ 592 h 1192"/>
                <a:gd name="T48" fmla="*/ 48 w 1080"/>
                <a:gd name="T49" fmla="*/ 580 h 1192"/>
                <a:gd name="T50" fmla="*/ 105 w 1080"/>
                <a:gd name="T51" fmla="*/ 577 h 1192"/>
                <a:gd name="T52" fmla="*/ 132 w 1080"/>
                <a:gd name="T53" fmla="*/ 557 h 1192"/>
                <a:gd name="T54" fmla="*/ 149 w 1080"/>
                <a:gd name="T55" fmla="*/ 514 h 1192"/>
                <a:gd name="T56" fmla="*/ 179 w 1080"/>
                <a:gd name="T57" fmla="*/ 480 h 1192"/>
                <a:gd name="T58" fmla="*/ 203 w 1080"/>
                <a:gd name="T59" fmla="*/ 456 h 1192"/>
                <a:gd name="T60" fmla="*/ 232 w 1080"/>
                <a:gd name="T61" fmla="*/ 424 h 1192"/>
                <a:gd name="T62" fmla="*/ 258 w 1080"/>
                <a:gd name="T63" fmla="*/ 384 h 1192"/>
                <a:gd name="T64" fmla="*/ 290 w 1080"/>
                <a:gd name="T65" fmla="*/ 321 h 1192"/>
                <a:gd name="T66" fmla="*/ 315 w 1080"/>
                <a:gd name="T67" fmla="*/ 276 h 1192"/>
                <a:gd name="T68" fmla="*/ 318 w 1080"/>
                <a:gd name="T69" fmla="*/ 186 h 1192"/>
                <a:gd name="T70" fmla="*/ 325 w 1080"/>
                <a:gd name="T71" fmla="*/ 105 h 1192"/>
                <a:gd name="T72" fmla="*/ 342 w 1080"/>
                <a:gd name="T73" fmla="*/ 77 h 1192"/>
                <a:gd name="T74" fmla="*/ 374 w 1080"/>
                <a:gd name="T75" fmla="*/ 61 h 1192"/>
                <a:gd name="T76" fmla="*/ 400 w 1080"/>
                <a:gd name="T77" fmla="*/ 49 h 1192"/>
                <a:gd name="T78" fmla="*/ 434 w 1080"/>
                <a:gd name="T79" fmla="*/ 34 h 1192"/>
                <a:gd name="T80" fmla="*/ 468 w 1080"/>
                <a:gd name="T81" fmla="*/ 17 h 1192"/>
                <a:gd name="T82" fmla="*/ 508 w 1080"/>
                <a:gd name="T83" fmla="*/ 6 h 1192"/>
                <a:gd name="T84" fmla="*/ 538 w 1080"/>
                <a:gd name="T85" fmla="*/ 9 h 1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80" h="1192">
                  <a:moveTo>
                    <a:pt x="1076" y="18"/>
                  </a:moveTo>
                  <a:lnTo>
                    <a:pt x="1041" y="27"/>
                  </a:lnTo>
                  <a:lnTo>
                    <a:pt x="965" y="54"/>
                  </a:lnTo>
                  <a:lnTo>
                    <a:pt x="922" y="67"/>
                  </a:lnTo>
                  <a:lnTo>
                    <a:pt x="882" y="80"/>
                  </a:lnTo>
                  <a:lnTo>
                    <a:pt x="830" y="101"/>
                  </a:lnTo>
                  <a:lnTo>
                    <a:pt x="804" y="118"/>
                  </a:lnTo>
                  <a:lnTo>
                    <a:pt x="775" y="134"/>
                  </a:lnTo>
                  <a:lnTo>
                    <a:pt x="747" y="153"/>
                  </a:lnTo>
                  <a:lnTo>
                    <a:pt x="716" y="177"/>
                  </a:lnTo>
                  <a:lnTo>
                    <a:pt x="684" y="229"/>
                  </a:lnTo>
                  <a:lnTo>
                    <a:pt x="673" y="474"/>
                  </a:lnTo>
                  <a:lnTo>
                    <a:pt x="671" y="565"/>
                  </a:lnTo>
                  <a:lnTo>
                    <a:pt x="675" y="622"/>
                  </a:lnTo>
                  <a:lnTo>
                    <a:pt x="701" y="666"/>
                  </a:lnTo>
                  <a:lnTo>
                    <a:pt x="718" y="692"/>
                  </a:lnTo>
                  <a:lnTo>
                    <a:pt x="688" y="679"/>
                  </a:lnTo>
                  <a:lnTo>
                    <a:pt x="640" y="664"/>
                  </a:lnTo>
                  <a:lnTo>
                    <a:pt x="604" y="698"/>
                  </a:lnTo>
                  <a:lnTo>
                    <a:pt x="585" y="736"/>
                  </a:lnTo>
                  <a:lnTo>
                    <a:pt x="572" y="757"/>
                  </a:lnTo>
                  <a:lnTo>
                    <a:pt x="557" y="780"/>
                  </a:lnTo>
                  <a:lnTo>
                    <a:pt x="540" y="806"/>
                  </a:lnTo>
                  <a:lnTo>
                    <a:pt x="519" y="833"/>
                  </a:lnTo>
                  <a:lnTo>
                    <a:pt x="500" y="860"/>
                  </a:lnTo>
                  <a:lnTo>
                    <a:pt x="466" y="894"/>
                  </a:lnTo>
                  <a:lnTo>
                    <a:pt x="435" y="918"/>
                  </a:lnTo>
                  <a:lnTo>
                    <a:pt x="408" y="947"/>
                  </a:lnTo>
                  <a:lnTo>
                    <a:pt x="380" y="981"/>
                  </a:lnTo>
                  <a:lnTo>
                    <a:pt x="401" y="976"/>
                  </a:lnTo>
                  <a:lnTo>
                    <a:pt x="445" y="985"/>
                  </a:lnTo>
                  <a:lnTo>
                    <a:pt x="485" y="1027"/>
                  </a:lnTo>
                  <a:lnTo>
                    <a:pt x="502" y="1052"/>
                  </a:lnTo>
                  <a:lnTo>
                    <a:pt x="511" y="1091"/>
                  </a:lnTo>
                  <a:lnTo>
                    <a:pt x="488" y="1082"/>
                  </a:lnTo>
                  <a:lnTo>
                    <a:pt x="471" y="1069"/>
                  </a:lnTo>
                  <a:lnTo>
                    <a:pt x="448" y="1042"/>
                  </a:lnTo>
                  <a:lnTo>
                    <a:pt x="427" y="1025"/>
                  </a:lnTo>
                  <a:lnTo>
                    <a:pt x="410" y="1019"/>
                  </a:lnTo>
                  <a:lnTo>
                    <a:pt x="369" y="1048"/>
                  </a:lnTo>
                  <a:lnTo>
                    <a:pt x="346" y="1065"/>
                  </a:lnTo>
                  <a:lnTo>
                    <a:pt x="329" y="1074"/>
                  </a:lnTo>
                  <a:lnTo>
                    <a:pt x="310" y="1093"/>
                  </a:lnTo>
                  <a:lnTo>
                    <a:pt x="279" y="1124"/>
                  </a:lnTo>
                  <a:lnTo>
                    <a:pt x="253" y="1156"/>
                  </a:lnTo>
                  <a:lnTo>
                    <a:pt x="241" y="1169"/>
                  </a:lnTo>
                  <a:lnTo>
                    <a:pt x="213" y="1192"/>
                  </a:lnTo>
                  <a:lnTo>
                    <a:pt x="19" y="1183"/>
                  </a:lnTo>
                  <a:lnTo>
                    <a:pt x="0" y="1150"/>
                  </a:lnTo>
                  <a:lnTo>
                    <a:pt x="95" y="1160"/>
                  </a:lnTo>
                  <a:lnTo>
                    <a:pt x="196" y="1164"/>
                  </a:lnTo>
                  <a:lnTo>
                    <a:pt x="209" y="1154"/>
                  </a:lnTo>
                  <a:lnTo>
                    <a:pt x="232" y="1137"/>
                  </a:lnTo>
                  <a:lnTo>
                    <a:pt x="264" y="1114"/>
                  </a:lnTo>
                  <a:lnTo>
                    <a:pt x="285" y="1042"/>
                  </a:lnTo>
                  <a:lnTo>
                    <a:pt x="298" y="1027"/>
                  </a:lnTo>
                  <a:lnTo>
                    <a:pt x="334" y="987"/>
                  </a:lnTo>
                  <a:lnTo>
                    <a:pt x="357" y="960"/>
                  </a:lnTo>
                  <a:lnTo>
                    <a:pt x="380" y="936"/>
                  </a:lnTo>
                  <a:lnTo>
                    <a:pt x="405" y="911"/>
                  </a:lnTo>
                  <a:lnTo>
                    <a:pt x="426" y="890"/>
                  </a:lnTo>
                  <a:lnTo>
                    <a:pt x="464" y="848"/>
                  </a:lnTo>
                  <a:lnTo>
                    <a:pt x="490" y="808"/>
                  </a:lnTo>
                  <a:lnTo>
                    <a:pt x="515" y="768"/>
                  </a:lnTo>
                  <a:lnTo>
                    <a:pt x="574" y="675"/>
                  </a:lnTo>
                  <a:lnTo>
                    <a:pt x="580" y="641"/>
                  </a:lnTo>
                  <a:lnTo>
                    <a:pt x="629" y="628"/>
                  </a:lnTo>
                  <a:lnTo>
                    <a:pt x="629" y="552"/>
                  </a:lnTo>
                  <a:lnTo>
                    <a:pt x="638" y="508"/>
                  </a:lnTo>
                  <a:lnTo>
                    <a:pt x="635" y="371"/>
                  </a:lnTo>
                  <a:lnTo>
                    <a:pt x="638" y="274"/>
                  </a:lnTo>
                  <a:lnTo>
                    <a:pt x="650" y="210"/>
                  </a:lnTo>
                  <a:lnTo>
                    <a:pt x="667" y="177"/>
                  </a:lnTo>
                  <a:lnTo>
                    <a:pt x="684" y="154"/>
                  </a:lnTo>
                  <a:lnTo>
                    <a:pt x="703" y="135"/>
                  </a:lnTo>
                  <a:lnTo>
                    <a:pt x="747" y="122"/>
                  </a:lnTo>
                  <a:lnTo>
                    <a:pt x="773" y="111"/>
                  </a:lnTo>
                  <a:lnTo>
                    <a:pt x="800" y="97"/>
                  </a:lnTo>
                  <a:lnTo>
                    <a:pt x="832" y="82"/>
                  </a:lnTo>
                  <a:lnTo>
                    <a:pt x="867" y="67"/>
                  </a:lnTo>
                  <a:lnTo>
                    <a:pt x="897" y="54"/>
                  </a:lnTo>
                  <a:lnTo>
                    <a:pt x="935" y="33"/>
                  </a:lnTo>
                  <a:lnTo>
                    <a:pt x="967" y="23"/>
                  </a:lnTo>
                  <a:lnTo>
                    <a:pt x="1015" y="12"/>
                  </a:lnTo>
                  <a:lnTo>
                    <a:pt x="1080" y="0"/>
                  </a:lnTo>
                  <a:lnTo>
                    <a:pt x="107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26" name="Freeform 109">
              <a:extLst>
                <a:ext uri="{FF2B5EF4-FFF2-40B4-BE49-F238E27FC236}">
                  <a16:creationId xmlns:a16="http://schemas.microsoft.com/office/drawing/2014/main" id="{1E84AF1A-B916-F62B-62D9-EFE0DA76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2415"/>
              <a:ext cx="282" cy="112"/>
            </a:xfrm>
            <a:custGeom>
              <a:avLst/>
              <a:gdLst>
                <a:gd name="T0" fmla="*/ 63 w 565"/>
                <a:gd name="T1" fmla="*/ 0 h 225"/>
                <a:gd name="T2" fmla="*/ 83 w 565"/>
                <a:gd name="T3" fmla="*/ 7 h 225"/>
                <a:gd name="T4" fmla="*/ 105 w 565"/>
                <a:gd name="T5" fmla="*/ 15 h 225"/>
                <a:gd name="T6" fmla="*/ 131 w 565"/>
                <a:gd name="T7" fmla="*/ 25 h 225"/>
                <a:gd name="T8" fmla="*/ 158 w 565"/>
                <a:gd name="T9" fmla="*/ 36 h 225"/>
                <a:gd name="T10" fmla="*/ 186 w 565"/>
                <a:gd name="T11" fmla="*/ 47 h 225"/>
                <a:gd name="T12" fmla="*/ 211 w 565"/>
                <a:gd name="T13" fmla="*/ 58 h 225"/>
                <a:gd name="T14" fmla="*/ 229 w 565"/>
                <a:gd name="T15" fmla="*/ 68 h 225"/>
                <a:gd name="T16" fmla="*/ 243 w 565"/>
                <a:gd name="T17" fmla="*/ 78 h 225"/>
                <a:gd name="T18" fmla="*/ 254 w 565"/>
                <a:gd name="T19" fmla="*/ 84 h 225"/>
                <a:gd name="T20" fmla="*/ 271 w 565"/>
                <a:gd name="T21" fmla="*/ 97 h 225"/>
                <a:gd name="T22" fmla="*/ 282 w 565"/>
                <a:gd name="T23" fmla="*/ 105 h 225"/>
                <a:gd name="T24" fmla="*/ 271 w 565"/>
                <a:gd name="T25" fmla="*/ 112 h 225"/>
                <a:gd name="T26" fmla="*/ 256 w 565"/>
                <a:gd name="T27" fmla="*/ 103 h 225"/>
                <a:gd name="T28" fmla="*/ 242 w 565"/>
                <a:gd name="T29" fmla="*/ 94 h 225"/>
                <a:gd name="T30" fmla="*/ 224 w 565"/>
                <a:gd name="T31" fmla="*/ 84 h 225"/>
                <a:gd name="T32" fmla="*/ 204 w 565"/>
                <a:gd name="T33" fmla="*/ 72 h 225"/>
                <a:gd name="T34" fmla="*/ 185 w 565"/>
                <a:gd name="T35" fmla="*/ 62 h 225"/>
                <a:gd name="T36" fmla="*/ 168 w 565"/>
                <a:gd name="T37" fmla="*/ 52 h 225"/>
                <a:gd name="T38" fmla="*/ 155 w 565"/>
                <a:gd name="T39" fmla="*/ 45 h 225"/>
                <a:gd name="T40" fmla="*/ 134 w 565"/>
                <a:gd name="T41" fmla="*/ 37 h 225"/>
                <a:gd name="T42" fmla="*/ 116 w 565"/>
                <a:gd name="T43" fmla="*/ 31 h 225"/>
                <a:gd name="T44" fmla="*/ 99 w 565"/>
                <a:gd name="T45" fmla="*/ 26 h 225"/>
                <a:gd name="T46" fmla="*/ 90 w 565"/>
                <a:gd name="T47" fmla="*/ 22 h 225"/>
                <a:gd name="T48" fmla="*/ 77 w 565"/>
                <a:gd name="T49" fmla="*/ 18 h 225"/>
                <a:gd name="T50" fmla="*/ 75 w 565"/>
                <a:gd name="T51" fmla="*/ 35 h 225"/>
                <a:gd name="T52" fmla="*/ 96 w 565"/>
                <a:gd name="T53" fmla="*/ 90 h 225"/>
                <a:gd name="T54" fmla="*/ 91 w 565"/>
                <a:gd name="T55" fmla="*/ 83 h 225"/>
                <a:gd name="T56" fmla="*/ 80 w 565"/>
                <a:gd name="T57" fmla="*/ 65 h 225"/>
                <a:gd name="T58" fmla="*/ 65 w 565"/>
                <a:gd name="T59" fmla="*/ 45 h 225"/>
                <a:gd name="T60" fmla="*/ 53 w 565"/>
                <a:gd name="T61" fmla="*/ 28 h 225"/>
                <a:gd name="T62" fmla="*/ 39 w 565"/>
                <a:gd name="T63" fmla="*/ 18 h 225"/>
                <a:gd name="T64" fmla="*/ 21 w 565"/>
                <a:gd name="T65" fmla="*/ 9 h 225"/>
                <a:gd name="T66" fmla="*/ 0 w 565"/>
                <a:gd name="T67" fmla="*/ 2 h 225"/>
                <a:gd name="T68" fmla="*/ 63 w 565"/>
                <a:gd name="T69" fmla="*/ 0 h 225"/>
                <a:gd name="T70" fmla="*/ 63 w 565"/>
                <a:gd name="T71" fmla="*/ 0 h 2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65" h="225">
                  <a:moveTo>
                    <a:pt x="127" y="0"/>
                  </a:moveTo>
                  <a:lnTo>
                    <a:pt x="167" y="14"/>
                  </a:lnTo>
                  <a:lnTo>
                    <a:pt x="211" y="31"/>
                  </a:lnTo>
                  <a:lnTo>
                    <a:pt x="262" y="50"/>
                  </a:lnTo>
                  <a:lnTo>
                    <a:pt x="317" y="72"/>
                  </a:lnTo>
                  <a:lnTo>
                    <a:pt x="373" y="95"/>
                  </a:lnTo>
                  <a:lnTo>
                    <a:pt x="422" y="116"/>
                  </a:lnTo>
                  <a:lnTo>
                    <a:pt x="458" y="137"/>
                  </a:lnTo>
                  <a:lnTo>
                    <a:pt x="487" y="156"/>
                  </a:lnTo>
                  <a:lnTo>
                    <a:pt x="509" y="169"/>
                  </a:lnTo>
                  <a:lnTo>
                    <a:pt x="542" y="194"/>
                  </a:lnTo>
                  <a:lnTo>
                    <a:pt x="565" y="211"/>
                  </a:lnTo>
                  <a:lnTo>
                    <a:pt x="542" y="225"/>
                  </a:lnTo>
                  <a:lnTo>
                    <a:pt x="513" y="207"/>
                  </a:lnTo>
                  <a:lnTo>
                    <a:pt x="485" y="188"/>
                  </a:lnTo>
                  <a:lnTo>
                    <a:pt x="449" y="168"/>
                  </a:lnTo>
                  <a:lnTo>
                    <a:pt x="409" y="145"/>
                  </a:lnTo>
                  <a:lnTo>
                    <a:pt x="371" y="124"/>
                  </a:lnTo>
                  <a:lnTo>
                    <a:pt x="336" y="105"/>
                  </a:lnTo>
                  <a:lnTo>
                    <a:pt x="310" y="91"/>
                  </a:lnTo>
                  <a:lnTo>
                    <a:pt x="268" y="74"/>
                  </a:lnTo>
                  <a:lnTo>
                    <a:pt x="232" y="63"/>
                  </a:lnTo>
                  <a:lnTo>
                    <a:pt x="198" y="53"/>
                  </a:lnTo>
                  <a:lnTo>
                    <a:pt x="181" y="44"/>
                  </a:lnTo>
                  <a:lnTo>
                    <a:pt x="154" y="36"/>
                  </a:lnTo>
                  <a:lnTo>
                    <a:pt x="150" y="71"/>
                  </a:lnTo>
                  <a:lnTo>
                    <a:pt x="192" y="181"/>
                  </a:lnTo>
                  <a:lnTo>
                    <a:pt x="182" y="166"/>
                  </a:lnTo>
                  <a:lnTo>
                    <a:pt x="160" y="131"/>
                  </a:lnTo>
                  <a:lnTo>
                    <a:pt x="131" y="90"/>
                  </a:lnTo>
                  <a:lnTo>
                    <a:pt x="106" y="57"/>
                  </a:lnTo>
                  <a:lnTo>
                    <a:pt x="78" y="36"/>
                  </a:lnTo>
                  <a:lnTo>
                    <a:pt x="42" y="19"/>
                  </a:lnTo>
                  <a:lnTo>
                    <a:pt x="0" y="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27" name="Freeform 110">
              <a:extLst>
                <a:ext uri="{FF2B5EF4-FFF2-40B4-BE49-F238E27FC236}">
                  <a16:creationId xmlns:a16="http://schemas.microsoft.com/office/drawing/2014/main" id="{7FB96C2D-F7B2-971F-CF1D-9C1C7A6AC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472"/>
              <a:ext cx="207" cy="150"/>
            </a:xfrm>
            <a:custGeom>
              <a:avLst/>
              <a:gdLst>
                <a:gd name="T0" fmla="*/ 194 w 415"/>
                <a:gd name="T1" fmla="*/ 21 h 301"/>
                <a:gd name="T2" fmla="*/ 198 w 415"/>
                <a:gd name="T3" fmla="*/ 75 h 301"/>
                <a:gd name="T4" fmla="*/ 192 w 415"/>
                <a:gd name="T5" fmla="*/ 108 h 301"/>
                <a:gd name="T6" fmla="*/ 186 w 415"/>
                <a:gd name="T7" fmla="*/ 122 h 301"/>
                <a:gd name="T8" fmla="*/ 151 w 415"/>
                <a:gd name="T9" fmla="*/ 111 h 301"/>
                <a:gd name="T10" fmla="*/ 64 w 415"/>
                <a:gd name="T11" fmla="*/ 96 h 301"/>
                <a:gd name="T12" fmla="*/ 45 w 415"/>
                <a:gd name="T13" fmla="*/ 87 h 301"/>
                <a:gd name="T14" fmla="*/ 36 w 415"/>
                <a:gd name="T15" fmla="*/ 82 h 301"/>
                <a:gd name="T16" fmla="*/ 56 w 415"/>
                <a:gd name="T17" fmla="*/ 85 h 301"/>
                <a:gd name="T18" fmla="*/ 87 w 415"/>
                <a:gd name="T19" fmla="*/ 84 h 301"/>
                <a:gd name="T20" fmla="*/ 100 w 415"/>
                <a:gd name="T21" fmla="*/ 76 h 301"/>
                <a:gd name="T22" fmla="*/ 110 w 415"/>
                <a:gd name="T23" fmla="*/ 67 h 301"/>
                <a:gd name="T24" fmla="*/ 121 w 415"/>
                <a:gd name="T25" fmla="*/ 56 h 301"/>
                <a:gd name="T26" fmla="*/ 131 w 415"/>
                <a:gd name="T27" fmla="*/ 34 h 301"/>
                <a:gd name="T28" fmla="*/ 135 w 415"/>
                <a:gd name="T29" fmla="*/ 7 h 301"/>
                <a:gd name="T30" fmla="*/ 137 w 415"/>
                <a:gd name="T31" fmla="*/ 0 h 301"/>
                <a:gd name="T32" fmla="*/ 125 w 415"/>
                <a:gd name="T33" fmla="*/ 1 h 301"/>
                <a:gd name="T34" fmla="*/ 123 w 415"/>
                <a:gd name="T35" fmla="*/ 23 h 301"/>
                <a:gd name="T36" fmla="*/ 117 w 415"/>
                <a:gd name="T37" fmla="*/ 49 h 301"/>
                <a:gd name="T38" fmla="*/ 105 w 415"/>
                <a:gd name="T39" fmla="*/ 63 h 301"/>
                <a:gd name="T40" fmla="*/ 98 w 415"/>
                <a:gd name="T41" fmla="*/ 71 h 301"/>
                <a:gd name="T42" fmla="*/ 76 w 415"/>
                <a:gd name="T43" fmla="*/ 76 h 301"/>
                <a:gd name="T44" fmla="*/ 48 w 415"/>
                <a:gd name="T45" fmla="*/ 47 h 301"/>
                <a:gd name="T46" fmla="*/ 36 w 415"/>
                <a:gd name="T47" fmla="*/ 50 h 301"/>
                <a:gd name="T48" fmla="*/ 21 w 415"/>
                <a:gd name="T49" fmla="*/ 44 h 301"/>
                <a:gd name="T50" fmla="*/ 0 w 415"/>
                <a:gd name="T51" fmla="*/ 45 h 301"/>
                <a:gd name="T52" fmla="*/ 32 w 415"/>
                <a:gd name="T53" fmla="*/ 99 h 301"/>
                <a:gd name="T54" fmla="*/ 38 w 415"/>
                <a:gd name="T55" fmla="*/ 104 h 301"/>
                <a:gd name="T56" fmla="*/ 51 w 415"/>
                <a:gd name="T57" fmla="*/ 119 h 301"/>
                <a:gd name="T58" fmla="*/ 67 w 415"/>
                <a:gd name="T59" fmla="*/ 134 h 301"/>
                <a:gd name="T60" fmla="*/ 81 w 415"/>
                <a:gd name="T61" fmla="*/ 144 h 301"/>
                <a:gd name="T62" fmla="*/ 130 w 415"/>
                <a:gd name="T63" fmla="*/ 150 h 301"/>
                <a:gd name="T64" fmla="*/ 169 w 415"/>
                <a:gd name="T65" fmla="*/ 150 h 301"/>
                <a:gd name="T66" fmla="*/ 186 w 415"/>
                <a:gd name="T67" fmla="*/ 134 h 301"/>
                <a:gd name="T68" fmla="*/ 205 w 415"/>
                <a:gd name="T69" fmla="*/ 109 h 301"/>
                <a:gd name="T70" fmla="*/ 207 w 415"/>
                <a:gd name="T71" fmla="*/ 63 h 301"/>
                <a:gd name="T72" fmla="*/ 206 w 415"/>
                <a:gd name="T73" fmla="*/ 30 h 301"/>
                <a:gd name="T74" fmla="*/ 194 w 415"/>
                <a:gd name="T75" fmla="*/ 21 h 301"/>
                <a:gd name="T76" fmla="*/ 194 w 415"/>
                <a:gd name="T77" fmla="*/ 21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15" h="301">
                  <a:moveTo>
                    <a:pt x="388" y="42"/>
                  </a:moveTo>
                  <a:lnTo>
                    <a:pt x="397" y="150"/>
                  </a:lnTo>
                  <a:lnTo>
                    <a:pt x="384" y="217"/>
                  </a:lnTo>
                  <a:lnTo>
                    <a:pt x="373" y="244"/>
                  </a:lnTo>
                  <a:lnTo>
                    <a:pt x="302" y="223"/>
                  </a:lnTo>
                  <a:lnTo>
                    <a:pt x="128" y="192"/>
                  </a:lnTo>
                  <a:lnTo>
                    <a:pt x="90" y="175"/>
                  </a:lnTo>
                  <a:lnTo>
                    <a:pt x="72" y="164"/>
                  </a:lnTo>
                  <a:lnTo>
                    <a:pt x="112" y="171"/>
                  </a:lnTo>
                  <a:lnTo>
                    <a:pt x="175" y="168"/>
                  </a:lnTo>
                  <a:lnTo>
                    <a:pt x="200" y="152"/>
                  </a:lnTo>
                  <a:lnTo>
                    <a:pt x="221" y="135"/>
                  </a:lnTo>
                  <a:lnTo>
                    <a:pt x="243" y="112"/>
                  </a:lnTo>
                  <a:lnTo>
                    <a:pt x="263" y="69"/>
                  </a:lnTo>
                  <a:lnTo>
                    <a:pt x="270" y="14"/>
                  </a:lnTo>
                  <a:lnTo>
                    <a:pt x="274" y="0"/>
                  </a:lnTo>
                  <a:lnTo>
                    <a:pt x="251" y="2"/>
                  </a:lnTo>
                  <a:lnTo>
                    <a:pt x="247" y="46"/>
                  </a:lnTo>
                  <a:lnTo>
                    <a:pt x="234" y="99"/>
                  </a:lnTo>
                  <a:lnTo>
                    <a:pt x="211" y="126"/>
                  </a:lnTo>
                  <a:lnTo>
                    <a:pt x="196" y="143"/>
                  </a:lnTo>
                  <a:lnTo>
                    <a:pt x="152" y="152"/>
                  </a:lnTo>
                  <a:lnTo>
                    <a:pt x="97" y="95"/>
                  </a:lnTo>
                  <a:lnTo>
                    <a:pt x="72" y="101"/>
                  </a:lnTo>
                  <a:lnTo>
                    <a:pt x="42" y="88"/>
                  </a:lnTo>
                  <a:lnTo>
                    <a:pt x="0" y="90"/>
                  </a:lnTo>
                  <a:lnTo>
                    <a:pt x="65" y="198"/>
                  </a:lnTo>
                  <a:lnTo>
                    <a:pt x="76" y="209"/>
                  </a:lnTo>
                  <a:lnTo>
                    <a:pt x="103" y="238"/>
                  </a:lnTo>
                  <a:lnTo>
                    <a:pt x="135" y="268"/>
                  </a:lnTo>
                  <a:lnTo>
                    <a:pt x="162" y="289"/>
                  </a:lnTo>
                  <a:lnTo>
                    <a:pt x="261" y="301"/>
                  </a:lnTo>
                  <a:lnTo>
                    <a:pt x="339" y="301"/>
                  </a:lnTo>
                  <a:lnTo>
                    <a:pt x="373" y="268"/>
                  </a:lnTo>
                  <a:lnTo>
                    <a:pt x="411" y="219"/>
                  </a:lnTo>
                  <a:lnTo>
                    <a:pt x="415" y="126"/>
                  </a:lnTo>
                  <a:lnTo>
                    <a:pt x="413" y="61"/>
                  </a:lnTo>
                  <a:lnTo>
                    <a:pt x="38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28" name="Freeform 111">
              <a:extLst>
                <a:ext uri="{FF2B5EF4-FFF2-40B4-BE49-F238E27FC236}">
                  <a16:creationId xmlns:a16="http://schemas.microsoft.com/office/drawing/2014/main" id="{D1AA8D8D-7CDB-E2C0-7DDD-24C08667A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2486"/>
              <a:ext cx="625" cy="166"/>
            </a:xfrm>
            <a:custGeom>
              <a:avLst/>
              <a:gdLst>
                <a:gd name="T0" fmla="*/ 0 w 1249"/>
                <a:gd name="T1" fmla="*/ 141 h 331"/>
                <a:gd name="T2" fmla="*/ 401 w 1249"/>
                <a:gd name="T3" fmla="*/ 166 h 331"/>
                <a:gd name="T4" fmla="*/ 425 w 1249"/>
                <a:gd name="T5" fmla="*/ 143 h 331"/>
                <a:gd name="T6" fmla="*/ 421 w 1249"/>
                <a:gd name="T7" fmla="*/ 133 h 331"/>
                <a:gd name="T8" fmla="*/ 421 w 1249"/>
                <a:gd name="T9" fmla="*/ 117 h 331"/>
                <a:gd name="T10" fmla="*/ 430 w 1249"/>
                <a:gd name="T11" fmla="*/ 106 h 331"/>
                <a:gd name="T12" fmla="*/ 439 w 1249"/>
                <a:gd name="T13" fmla="*/ 84 h 331"/>
                <a:gd name="T14" fmla="*/ 454 w 1249"/>
                <a:gd name="T15" fmla="*/ 73 h 331"/>
                <a:gd name="T16" fmla="*/ 465 w 1249"/>
                <a:gd name="T17" fmla="*/ 65 h 331"/>
                <a:gd name="T18" fmla="*/ 477 w 1249"/>
                <a:gd name="T19" fmla="*/ 56 h 331"/>
                <a:gd name="T20" fmla="*/ 489 w 1249"/>
                <a:gd name="T21" fmla="*/ 49 h 331"/>
                <a:gd name="T22" fmla="*/ 498 w 1249"/>
                <a:gd name="T23" fmla="*/ 41 h 331"/>
                <a:gd name="T24" fmla="*/ 507 w 1249"/>
                <a:gd name="T25" fmla="*/ 34 h 331"/>
                <a:gd name="T26" fmla="*/ 510 w 1249"/>
                <a:gd name="T27" fmla="*/ 32 h 331"/>
                <a:gd name="T28" fmla="*/ 524 w 1249"/>
                <a:gd name="T29" fmla="*/ 24 h 331"/>
                <a:gd name="T30" fmla="*/ 560 w 1249"/>
                <a:gd name="T31" fmla="*/ 15 h 331"/>
                <a:gd name="T32" fmla="*/ 587 w 1249"/>
                <a:gd name="T33" fmla="*/ 12 h 331"/>
                <a:gd name="T34" fmla="*/ 625 w 1249"/>
                <a:gd name="T35" fmla="*/ 0 h 331"/>
                <a:gd name="T36" fmla="*/ 579 w 1249"/>
                <a:gd name="T37" fmla="*/ 6 h 331"/>
                <a:gd name="T38" fmla="*/ 550 w 1249"/>
                <a:gd name="T39" fmla="*/ 12 h 331"/>
                <a:gd name="T40" fmla="*/ 512 w 1249"/>
                <a:gd name="T41" fmla="*/ 20 h 331"/>
                <a:gd name="T42" fmla="*/ 500 w 1249"/>
                <a:gd name="T43" fmla="*/ 28 h 331"/>
                <a:gd name="T44" fmla="*/ 483 w 1249"/>
                <a:gd name="T45" fmla="*/ 41 h 331"/>
                <a:gd name="T46" fmla="*/ 468 w 1249"/>
                <a:gd name="T47" fmla="*/ 53 h 331"/>
                <a:gd name="T48" fmla="*/ 461 w 1249"/>
                <a:gd name="T49" fmla="*/ 59 h 331"/>
                <a:gd name="T50" fmla="*/ 447 w 1249"/>
                <a:gd name="T51" fmla="*/ 72 h 331"/>
                <a:gd name="T52" fmla="*/ 430 w 1249"/>
                <a:gd name="T53" fmla="*/ 88 h 331"/>
                <a:gd name="T54" fmla="*/ 422 w 1249"/>
                <a:gd name="T55" fmla="*/ 106 h 331"/>
                <a:gd name="T56" fmla="*/ 416 w 1249"/>
                <a:gd name="T57" fmla="*/ 125 h 331"/>
                <a:gd name="T58" fmla="*/ 410 w 1249"/>
                <a:gd name="T59" fmla="*/ 130 h 331"/>
                <a:gd name="T60" fmla="*/ 394 w 1249"/>
                <a:gd name="T61" fmla="*/ 139 h 331"/>
                <a:gd name="T62" fmla="*/ 310 w 1249"/>
                <a:gd name="T63" fmla="*/ 144 h 331"/>
                <a:gd name="T64" fmla="*/ 169 w 1249"/>
                <a:gd name="T65" fmla="*/ 131 h 331"/>
                <a:gd name="T66" fmla="*/ 100 w 1249"/>
                <a:gd name="T67" fmla="*/ 104 h 331"/>
                <a:gd name="T68" fmla="*/ 81 w 1249"/>
                <a:gd name="T69" fmla="*/ 126 h 331"/>
                <a:gd name="T70" fmla="*/ 64 w 1249"/>
                <a:gd name="T71" fmla="*/ 135 h 331"/>
                <a:gd name="T72" fmla="*/ 0 w 1249"/>
                <a:gd name="T73" fmla="*/ 141 h 331"/>
                <a:gd name="T74" fmla="*/ 0 w 1249"/>
                <a:gd name="T75" fmla="*/ 141 h 3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49" h="331">
                  <a:moveTo>
                    <a:pt x="0" y="281"/>
                  </a:moveTo>
                  <a:lnTo>
                    <a:pt x="802" y="331"/>
                  </a:lnTo>
                  <a:lnTo>
                    <a:pt x="850" y="285"/>
                  </a:lnTo>
                  <a:lnTo>
                    <a:pt x="842" y="266"/>
                  </a:lnTo>
                  <a:lnTo>
                    <a:pt x="842" y="234"/>
                  </a:lnTo>
                  <a:lnTo>
                    <a:pt x="859" y="211"/>
                  </a:lnTo>
                  <a:lnTo>
                    <a:pt x="878" y="167"/>
                  </a:lnTo>
                  <a:lnTo>
                    <a:pt x="908" y="146"/>
                  </a:lnTo>
                  <a:lnTo>
                    <a:pt x="929" y="129"/>
                  </a:lnTo>
                  <a:lnTo>
                    <a:pt x="954" y="112"/>
                  </a:lnTo>
                  <a:lnTo>
                    <a:pt x="977" y="97"/>
                  </a:lnTo>
                  <a:lnTo>
                    <a:pt x="996" y="82"/>
                  </a:lnTo>
                  <a:lnTo>
                    <a:pt x="1013" y="68"/>
                  </a:lnTo>
                  <a:lnTo>
                    <a:pt x="1019" y="63"/>
                  </a:lnTo>
                  <a:lnTo>
                    <a:pt x="1047" y="47"/>
                  </a:lnTo>
                  <a:lnTo>
                    <a:pt x="1119" y="30"/>
                  </a:lnTo>
                  <a:lnTo>
                    <a:pt x="1173" y="23"/>
                  </a:lnTo>
                  <a:lnTo>
                    <a:pt x="1249" y="0"/>
                  </a:lnTo>
                  <a:lnTo>
                    <a:pt x="1157" y="11"/>
                  </a:lnTo>
                  <a:lnTo>
                    <a:pt x="1099" y="23"/>
                  </a:lnTo>
                  <a:lnTo>
                    <a:pt x="1024" y="40"/>
                  </a:lnTo>
                  <a:lnTo>
                    <a:pt x="1000" y="55"/>
                  </a:lnTo>
                  <a:lnTo>
                    <a:pt x="965" y="82"/>
                  </a:lnTo>
                  <a:lnTo>
                    <a:pt x="935" y="106"/>
                  </a:lnTo>
                  <a:lnTo>
                    <a:pt x="922" y="118"/>
                  </a:lnTo>
                  <a:lnTo>
                    <a:pt x="893" y="144"/>
                  </a:lnTo>
                  <a:lnTo>
                    <a:pt x="859" y="175"/>
                  </a:lnTo>
                  <a:lnTo>
                    <a:pt x="844" y="211"/>
                  </a:lnTo>
                  <a:lnTo>
                    <a:pt x="831" y="249"/>
                  </a:lnTo>
                  <a:lnTo>
                    <a:pt x="819" y="260"/>
                  </a:lnTo>
                  <a:lnTo>
                    <a:pt x="787" y="277"/>
                  </a:lnTo>
                  <a:lnTo>
                    <a:pt x="619" y="287"/>
                  </a:lnTo>
                  <a:lnTo>
                    <a:pt x="338" y="262"/>
                  </a:lnTo>
                  <a:lnTo>
                    <a:pt x="199" y="207"/>
                  </a:lnTo>
                  <a:lnTo>
                    <a:pt x="161" y="251"/>
                  </a:lnTo>
                  <a:lnTo>
                    <a:pt x="127" y="27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29" name="Freeform 112">
              <a:extLst>
                <a:ext uri="{FF2B5EF4-FFF2-40B4-BE49-F238E27FC236}">
                  <a16:creationId xmlns:a16="http://schemas.microsoft.com/office/drawing/2014/main" id="{7121A900-67ED-0E97-EF31-62D3C98CB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827"/>
              <a:ext cx="642" cy="721"/>
            </a:xfrm>
            <a:custGeom>
              <a:avLst/>
              <a:gdLst>
                <a:gd name="T0" fmla="*/ 231 w 1284"/>
                <a:gd name="T1" fmla="*/ 47 h 1442"/>
                <a:gd name="T2" fmla="*/ 11 w 1284"/>
                <a:gd name="T3" fmla="*/ 12 h 1442"/>
                <a:gd name="T4" fmla="*/ 4 w 1284"/>
                <a:gd name="T5" fmla="*/ 34 h 1442"/>
                <a:gd name="T6" fmla="*/ 223 w 1284"/>
                <a:gd name="T7" fmla="*/ 34 h 1442"/>
                <a:gd name="T8" fmla="*/ 247 w 1284"/>
                <a:gd name="T9" fmla="*/ 54 h 1442"/>
                <a:gd name="T10" fmla="*/ 280 w 1284"/>
                <a:gd name="T11" fmla="*/ 107 h 1442"/>
                <a:gd name="T12" fmla="*/ 305 w 1284"/>
                <a:gd name="T13" fmla="*/ 146 h 1442"/>
                <a:gd name="T14" fmla="*/ 334 w 1284"/>
                <a:gd name="T15" fmla="*/ 194 h 1442"/>
                <a:gd name="T16" fmla="*/ 367 w 1284"/>
                <a:gd name="T17" fmla="*/ 246 h 1442"/>
                <a:gd name="T18" fmla="*/ 402 w 1284"/>
                <a:gd name="T19" fmla="*/ 301 h 1442"/>
                <a:gd name="T20" fmla="*/ 438 w 1284"/>
                <a:gd name="T21" fmla="*/ 358 h 1442"/>
                <a:gd name="T22" fmla="*/ 473 w 1284"/>
                <a:gd name="T23" fmla="*/ 416 h 1442"/>
                <a:gd name="T24" fmla="*/ 507 w 1284"/>
                <a:gd name="T25" fmla="*/ 471 h 1442"/>
                <a:gd name="T26" fmla="*/ 539 w 1284"/>
                <a:gd name="T27" fmla="*/ 523 h 1442"/>
                <a:gd name="T28" fmla="*/ 569 w 1284"/>
                <a:gd name="T29" fmla="*/ 569 h 1442"/>
                <a:gd name="T30" fmla="*/ 593 w 1284"/>
                <a:gd name="T31" fmla="*/ 608 h 1442"/>
                <a:gd name="T32" fmla="*/ 628 w 1284"/>
                <a:gd name="T33" fmla="*/ 664 h 1442"/>
                <a:gd name="T34" fmla="*/ 642 w 1284"/>
                <a:gd name="T35" fmla="*/ 689 h 1442"/>
                <a:gd name="T36" fmla="*/ 624 w 1284"/>
                <a:gd name="T37" fmla="*/ 714 h 1442"/>
                <a:gd name="T38" fmla="*/ 591 w 1284"/>
                <a:gd name="T39" fmla="*/ 721 h 1442"/>
                <a:gd name="T40" fmla="*/ 461 w 1284"/>
                <a:gd name="T41" fmla="*/ 679 h 1442"/>
                <a:gd name="T42" fmla="*/ 434 w 1284"/>
                <a:gd name="T43" fmla="*/ 665 h 1442"/>
                <a:gd name="T44" fmla="*/ 403 w 1284"/>
                <a:gd name="T45" fmla="*/ 652 h 1442"/>
                <a:gd name="T46" fmla="*/ 344 w 1284"/>
                <a:gd name="T47" fmla="*/ 656 h 1442"/>
                <a:gd name="T48" fmla="*/ 317 w 1284"/>
                <a:gd name="T49" fmla="*/ 668 h 1442"/>
                <a:gd name="T50" fmla="*/ 304 w 1284"/>
                <a:gd name="T51" fmla="*/ 636 h 1442"/>
                <a:gd name="T52" fmla="*/ 340 w 1284"/>
                <a:gd name="T53" fmla="*/ 649 h 1442"/>
                <a:gd name="T54" fmla="*/ 371 w 1284"/>
                <a:gd name="T55" fmla="*/ 638 h 1442"/>
                <a:gd name="T56" fmla="*/ 429 w 1284"/>
                <a:gd name="T57" fmla="*/ 650 h 1442"/>
                <a:gd name="T58" fmla="*/ 579 w 1284"/>
                <a:gd name="T59" fmla="*/ 710 h 1442"/>
                <a:gd name="T60" fmla="*/ 621 w 1284"/>
                <a:gd name="T61" fmla="*/ 695 h 1442"/>
                <a:gd name="T62" fmla="*/ 633 w 1284"/>
                <a:gd name="T63" fmla="*/ 684 h 14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84" h="1442">
                  <a:moveTo>
                    <a:pt x="1265" y="1368"/>
                  </a:moveTo>
                  <a:lnTo>
                    <a:pt x="462" y="93"/>
                  </a:lnTo>
                  <a:lnTo>
                    <a:pt x="426" y="85"/>
                  </a:lnTo>
                  <a:lnTo>
                    <a:pt x="21" y="23"/>
                  </a:lnTo>
                  <a:lnTo>
                    <a:pt x="27" y="68"/>
                  </a:lnTo>
                  <a:lnTo>
                    <a:pt x="8" y="68"/>
                  </a:lnTo>
                  <a:lnTo>
                    <a:pt x="0" y="0"/>
                  </a:lnTo>
                  <a:lnTo>
                    <a:pt x="445" y="68"/>
                  </a:lnTo>
                  <a:lnTo>
                    <a:pt x="481" y="91"/>
                  </a:lnTo>
                  <a:lnTo>
                    <a:pt x="493" y="108"/>
                  </a:lnTo>
                  <a:lnTo>
                    <a:pt x="519" y="150"/>
                  </a:lnTo>
                  <a:lnTo>
                    <a:pt x="559" y="213"/>
                  </a:lnTo>
                  <a:lnTo>
                    <a:pt x="582" y="251"/>
                  </a:lnTo>
                  <a:lnTo>
                    <a:pt x="609" y="292"/>
                  </a:lnTo>
                  <a:lnTo>
                    <a:pt x="637" y="338"/>
                  </a:lnTo>
                  <a:lnTo>
                    <a:pt x="668" y="388"/>
                  </a:lnTo>
                  <a:lnTo>
                    <a:pt x="700" y="439"/>
                  </a:lnTo>
                  <a:lnTo>
                    <a:pt x="734" y="492"/>
                  </a:lnTo>
                  <a:lnTo>
                    <a:pt x="768" y="547"/>
                  </a:lnTo>
                  <a:lnTo>
                    <a:pt x="803" y="602"/>
                  </a:lnTo>
                  <a:lnTo>
                    <a:pt x="839" y="659"/>
                  </a:lnTo>
                  <a:lnTo>
                    <a:pt x="875" y="716"/>
                  </a:lnTo>
                  <a:lnTo>
                    <a:pt x="909" y="775"/>
                  </a:lnTo>
                  <a:lnTo>
                    <a:pt x="945" y="832"/>
                  </a:lnTo>
                  <a:lnTo>
                    <a:pt x="979" y="887"/>
                  </a:lnTo>
                  <a:lnTo>
                    <a:pt x="1014" y="942"/>
                  </a:lnTo>
                  <a:lnTo>
                    <a:pt x="1048" y="996"/>
                  </a:lnTo>
                  <a:lnTo>
                    <a:pt x="1078" y="1045"/>
                  </a:lnTo>
                  <a:lnTo>
                    <a:pt x="1109" y="1095"/>
                  </a:lnTo>
                  <a:lnTo>
                    <a:pt x="1137" y="1138"/>
                  </a:lnTo>
                  <a:lnTo>
                    <a:pt x="1162" y="1180"/>
                  </a:lnTo>
                  <a:lnTo>
                    <a:pt x="1185" y="1216"/>
                  </a:lnTo>
                  <a:lnTo>
                    <a:pt x="1223" y="1277"/>
                  </a:lnTo>
                  <a:lnTo>
                    <a:pt x="1255" y="1328"/>
                  </a:lnTo>
                  <a:lnTo>
                    <a:pt x="1270" y="1349"/>
                  </a:lnTo>
                  <a:lnTo>
                    <a:pt x="1284" y="1378"/>
                  </a:lnTo>
                  <a:lnTo>
                    <a:pt x="1272" y="1402"/>
                  </a:lnTo>
                  <a:lnTo>
                    <a:pt x="1247" y="1427"/>
                  </a:lnTo>
                  <a:lnTo>
                    <a:pt x="1208" y="1439"/>
                  </a:lnTo>
                  <a:lnTo>
                    <a:pt x="1181" y="1442"/>
                  </a:lnTo>
                  <a:lnTo>
                    <a:pt x="945" y="1368"/>
                  </a:lnTo>
                  <a:lnTo>
                    <a:pt x="922" y="1357"/>
                  </a:lnTo>
                  <a:lnTo>
                    <a:pt x="898" y="1344"/>
                  </a:lnTo>
                  <a:lnTo>
                    <a:pt x="867" y="1330"/>
                  </a:lnTo>
                  <a:lnTo>
                    <a:pt x="837" y="1317"/>
                  </a:lnTo>
                  <a:lnTo>
                    <a:pt x="806" y="1304"/>
                  </a:lnTo>
                  <a:lnTo>
                    <a:pt x="765" y="1290"/>
                  </a:lnTo>
                  <a:lnTo>
                    <a:pt x="687" y="1311"/>
                  </a:lnTo>
                  <a:lnTo>
                    <a:pt x="649" y="1328"/>
                  </a:lnTo>
                  <a:lnTo>
                    <a:pt x="633" y="1336"/>
                  </a:lnTo>
                  <a:lnTo>
                    <a:pt x="588" y="1271"/>
                  </a:lnTo>
                  <a:lnTo>
                    <a:pt x="607" y="1271"/>
                  </a:lnTo>
                  <a:lnTo>
                    <a:pt x="635" y="1313"/>
                  </a:lnTo>
                  <a:lnTo>
                    <a:pt x="679" y="1298"/>
                  </a:lnTo>
                  <a:lnTo>
                    <a:pt x="713" y="1285"/>
                  </a:lnTo>
                  <a:lnTo>
                    <a:pt x="742" y="1275"/>
                  </a:lnTo>
                  <a:lnTo>
                    <a:pt x="812" y="1285"/>
                  </a:lnTo>
                  <a:lnTo>
                    <a:pt x="858" y="1300"/>
                  </a:lnTo>
                  <a:lnTo>
                    <a:pt x="1122" y="1410"/>
                  </a:lnTo>
                  <a:lnTo>
                    <a:pt x="1158" y="1420"/>
                  </a:lnTo>
                  <a:lnTo>
                    <a:pt x="1206" y="1420"/>
                  </a:lnTo>
                  <a:lnTo>
                    <a:pt x="1242" y="1389"/>
                  </a:lnTo>
                  <a:lnTo>
                    <a:pt x="1265" y="1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30" name="Freeform 113">
              <a:extLst>
                <a:ext uri="{FF2B5EF4-FFF2-40B4-BE49-F238E27FC236}">
                  <a16:creationId xmlns:a16="http://schemas.microsoft.com/office/drawing/2014/main" id="{0D8C682F-C72A-64A9-A541-A3F9035D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1858"/>
              <a:ext cx="273" cy="371"/>
            </a:xfrm>
            <a:custGeom>
              <a:avLst/>
              <a:gdLst>
                <a:gd name="T0" fmla="*/ 265 w 548"/>
                <a:gd name="T1" fmla="*/ 19 h 741"/>
                <a:gd name="T2" fmla="*/ 13 w 548"/>
                <a:gd name="T3" fmla="*/ 8 h 741"/>
                <a:gd name="T4" fmla="*/ 18 w 548"/>
                <a:gd name="T5" fmla="*/ 16 h 741"/>
                <a:gd name="T6" fmla="*/ 31 w 548"/>
                <a:gd name="T7" fmla="*/ 40 h 741"/>
                <a:gd name="T8" fmla="*/ 40 w 548"/>
                <a:gd name="T9" fmla="*/ 55 h 741"/>
                <a:gd name="T10" fmla="*/ 50 w 548"/>
                <a:gd name="T11" fmla="*/ 73 h 741"/>
                <a:gd name="T12" fmla="*/ 62 w 548"/>
                <a:gd name="T13" fmla="*/ 92 h 741"/>
                <a:gd name="T14" fmla="*/ 73 w 548"/>
                <a:gd name="T15" fmla="*/ 112 h 741"/>
                <a:gd name="T16" fmla="*/ 84 w 548"/>
                <a:gd name="T17" fmla="*/ 132 h 741"/>
                <a:gd name="T18" fmla="*/ 97 w 548"/>
                <a:gd name="T19" fmla="*/ 152 h 741"/>
                <a:gd name="T20" fmla="*/ 107 w 548"/>
                <a:gd name="T21" fmla="*/ 172 h 741"/>
                <a:gd name="T22" fmla="*/ 118 w 548"/>
                <a:gd name="T23" fmla="*/ 190 h 741"/>
                <a:gd name="T24" fmla="*/ 136 w 548"/>
                <a:gd name="T25" fmla="*/ 220 h 741"/>
                <a:gd name="T26" fmla="*/ 146 w 548"/>
                <a:gd name="T27" fmla="*/ 239 h 741"/>
                <a:gd name="T28" fmla="*/ 154 w 548"/>
                <a:gd name="T29" fmla="*/ 253 h 741"/>
                <a:gd name="T30" fmla="*/ 167 w 548"/>
                <a:gd name="T31" fmla="*/ 271 h 741"/>
                <a:gd name="T32" fmla="*/ 181 w 548"/>
                <a:gd name="T33" fmla="*/ 293 h 741"/>
                <a:gd name="T34" fmla="*/ 195 w 548"/>
                <a:gd name="T35" fmla="*/ 316 h 741"/>
                <a:gd name="T36" fmla="*/ 209 w 548"/>
                <a:gd name="T37" fmla="*/ 336 h 741"/>
                <a:gd name="T38" fmla="*/ 221 w 548"/>
                <a:gd name="T39" fmla="*/ 354 h 741"/>
                <a:gd name="T40" fmla="*/ 231 w 548"/>
                <a:gd name="T41" fmla="*/ 371 h 741"/>
                <a:gd name="T42" fmla="*/ 224 w 548"/>
                <a:gd name="T43" fmla="*/ 369 h 741"/>
                <a:gd name="T44" fmla="*/ 74 w 548"/>
                <a:gd name="T45" fmla="*/ 139 h 741"/>
                <a:gd name="T46" fmla="*/ 3 w 548"/>
                <a:gd name="T47" fmla="*/ 14 h 741"/>
                <a:gd name="T48" fmla="*/ 0 w 548"/>
                <a:gd name="T49" fmla="*/ 0 h 741"/>
                <a:gd name="T50" fmla="*/ 210 w 548"/>
                <a:gd name="T51" fmla="*/ 11 h 741"/>
                <a:gd name="T52" fmla="*/ 273 w 548"/>
                <a:gd name="T53" fmla="*/ 12 h 741"/>
                <a:gd name="T54" fmla="*/ 265 w 548"/>
                <a:gd name="T55" fmla="*/ 19 h 741"/>
                <a:gd name="T56" fmla="*/ 265 w 548"/>
                <a:gd name="T57" fmla="*/ 19 h 7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48" h="741">
                  <a:moveTo>
                    <a:pt x="532" y="38"/>
                  </a:moveTo>
                  <a:lnTo>
                    <a:pt x="27" y="15"/>
                  </a:lnTo>
                  <a:lnTo>
                    <a:pt x="36" y="32"/>
                  </a:lnTo>
                  <a:lnTo>
                    <a:pt x="63" y="79"/>
                  </a:lnTo>
                  <a:lnTo>
                    <a:pt x="80" y="110"/>
                  </a:lnTo>
                  <a:lnTo>
                    <a:pt x="101" y="146"/>
                  </a:lnTo>
                  <a:lnTo>
                    <a:pt x="124" y="184"/>
                  </a:lnTo>
                  <a:lnTo>
                    <a:pt x="146" y="224"/>
                  </a:lnTo>
                  <a:lnTo>
                    <a:pt x="169" y="264"/>
                  </a:lnTo>
                  <a:lnTo>
                    <a:pt x="194" y="304"/>
                  </a:lnTo>
                  <a:lnTo>
                    <a:pt x="215" y="344"/>
                  </a:lnTo>
                  <a:lnTo>
                    <a:pt x="236" y="380"/>
                  </a:lnTo>
                  <a:lnTo>
                    <a:pt x="272" y="440"/>
                  </a:lnTo>
                  <a:lnTo>
                    <a:pt x="293" y="477"/>
                  </a:lnTo>
                  <a:lnTo>
                    <a:pt x="310" y="505"/>
                  </a:lnTo>
                  <a:lnTo>
                    <a:pt x="335" y="541"/>
                  </a:lnTo>
                  <a:lnTo>
                    <a:pt x="363" y="585"/>
                  </a:lnTo>
                  <a:lnTo>
                    <a:pt x="392" y="631"/>
                  </a:lnTo>
                  <a:lnTo>
                    <a:pt x="420" y="672"/>
                  </a:lnTo>
                  <a:lnTo>
                    <a:pt x="443" y="708"/>
                  </a:lnTo>
                  <a:lnTo>
                    <a:pt x="464" y="741"/>
                  </a:lnTo>
                  <a:lnTo>
                    <a:pt x="449" y="737"/>
                  </a:lnTo>
                  <a:lnTo>
                    <a:pt x="148" y="277"/>
                  </a:lnTo>
                  <a:lnTo>
                    <a:pt x="6" y="28"/>
                  </a:lnTo>
                  <a:lnTo>
                    <a:pt x="0" y="0"/>
                  </a:lnTo>
                  <a:lnTo>
                    <a:pt x="422" y="22"/>
                  </a:lnTo>
                  <a:lnTo>
                    <a:pt x="548" y="24"/>
                  </a:lnTo>
                  <a:lnTo>
                    <a:pt x="53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31" name="Freeform 114">
              <a:extLst>
                <a:ext uri="{FF2B5EF4-FFF2-40B4-BE49-F238E27FC236}">
                  <a16:creationId xmlns:a16="http://schemas.microsoft.com/office/drawing/2014/main" id="{0FA9E9CB-4E26-A17A-6024-E07F41C3C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2223"/>
              <a:ext cx="206" cy="303"/>
            </a:xfrm>
            <a:custGeom>
              <a:avLst/>
              <a:gdLst>
                <a:gd name="T0" fmla="*/ 106 w 411"/>
                <a:gd name="T1" fmla="*/ 8 h 607"/>
                <a:gd name="T2" fmla="*/ 46 w 411"/>
                <a:gd name="T3" fmla="*/ 8 h 607"/>
                <a:gd name="T4" fmla="*/ 34 w 411"/>
                <a:gd name="T5" fmla="*/ 30 h 607"/>
                <a:gd name="T6" fmla="*/ 39 w 411"/>
                <a:gd name="T7" fmla="*/ 89 h 607"/>
                <a:gd name="T8" fmla="*/ 15 w 411"/>
                <a:gd name="T9" fmla="*/ 115 h 607"/>
                <a:gd name="T10" fmla="*/ 18 w 411"/>
                <a:gd name="T11" fmla="*/ 150 h 607"/>
                <a:gd name="T12" fmla="*/ 8 w 411"/>
                <a:gd name="T13" fmla="*/ 173 h 607"/>
                <a:gd name="T14" fmla="*/ 13 w 411"/>
                <a:gd name="T15" fmla="*/ 195 h 607"/>
                <a:gd name="T16" fmla="*/ 21 w 411"/>
                <a:gd name="T17" fmla="*/ 237 h 607"/>
                <a:gd name="T18" fmla="*/ 38 w 411"/>
                <a:gd name="T19" fmla="*/ 252 h 607"/>
                <a:gd name="T20" fmla="*/ 58 w 411"/>
                <a:gd name="T21" fmla="*/ 266 h 607"/>
                <a:gd name="T22" fmla="*/ 82 w 411"/>
                <a:gd name="T23" fmla="*/ 280 h 607"/>
                <a:gd name="T24" fmla="*/ 126 w 411"/>
                <a:gd name="T25" fmla="*/ 291 h 607"/>
                <a:gd name="T26" fmla="*/ 191 w 411"/>
                <a:gd name="T27" fmla="*/ 293 h 607"/>
                <a:gd name="T28" fmla="*/ 157 w 411"/>
                <a:gd name="T29" fmla="*/ 295 h 607"/>
                <a:gd name="T30" fmla="*/ 113 w 411"/>
                <a:gd name="T31" fmla="*/ 297 h 607"/>
                <a:gd name="T32" fmla="*/ 80 w 411"/>
                <a:gd name="T33" fmla="*/ 286 h 607"/>
                <a:gd name="T34" fmla="*/ 26 w 411"/>
                <a:gd name="T35" fmla="*/ 252 h 607"/>
                <a:gd name="T36" fmla="*/ 12 w 411"/>
                <a:gd name="T37" fmla="*/ 214 h 607"/>
                <a:gd name="T38" fmla="*/ 5 w 411"/>
                <a:gd name="T39" fmla="*/ 193 h 607"/>
                <a:gd name="T40" fmla="*/ 5 w 411"/>
                <a:gd name="T41" fmla="*/ 159 h 607"/>
                <a:gd name="T42" fmla="*/ 7 w 411"/>
                <a:gd name="T43" fmla="*/ 118 h 607"/>
                <a:gd name="T44" fmla="*/ 16 w 411"/>
                <a:gd name="T45" fmla="*/ 99 h 607"/>
                <a:gd name="T46" fmla="*/ 31 w 411"/>
                <a:gd name="T47" fmla="*/ 50 h 607"/>
                <a:gd name="T48" fmla="*/ 33 w 411"/>
                <a:gd name="T49" fmla="*/ 10 h 607"/>
                <a:gd name="T50" fmla="*/ 65 w 411"/>
                <a:gd name="T51" fmla="*/ 0 h 607"/>
                <a:gd name="T52" fmla="*/ 116 w 411"/>
                <a:gd name="T53" fmla="*/ 7 h 607"/>
                <a:gd name="T54" fmla="*/ 121 w 411"/>
                <a:gd name="T55" fmla="*/ 58 h 607"/>
                <a:gd name="T56" fmla="*/ 107 w 411"/>
                <a:gd name="T57" fmla="*/ 88 h 607"/>
                <a:gd name="T58" fmla="*/ 188 w 411"/>
                <a:gd name="T59" fmla="*/ 106 h 607"/>
                <a:gd name="T60" fmla="*/ 206 w 411"/>
                <a:gd name="T61" fmla="*/ 142 h 607"/>
                <a:gd name="T62" fmla="*/ 193 w 411"/>
                <a:gd name="T63" fmla="*/ 160 h 607"/>
                <a:gd name="T64" fmla="*/ 114 w 411"/>
                <a:gd name="T65" fmla="*/ 157 h 607"/>
                <a:gd name="T66" fmla="*/ 36 w 411"/>
                <a:gd name="T67" fmla="*/ 152 h 607"/>
                <a:gd name="T68" fmla="*/ 110 w 411"/>
                <a:gd name="T69" fmla="*/ 146 h 607"/>
                <a:gd name="T70" fmla="*/ 198 w 411"/>
                <a:gd name="T71" fmla="*/ 131 h 607"/>
                <a:gd name="T72" fmla="*/ 165 w 411"/>
                <a:gd name="T73" fmla="*/ 103 h 607"/>
                <a:gd name="T74" fmla="*/ 89 w 411"/>
                <a:gd name="T75" fmla="*/ 93 h 607"/>
                <a:gd name="T76" fmla="*/ 72 w 411"/>
                <a:gd name="T77" fmla="*/ 82 h 607"/>
                <a:gd name="T78" fmla="*/ 86 w 411"/>
                <a:gd name="T79" fmla="*/ 59 h 607"/>
                <a:gd name="T80" fmla="*/ 117 w 411"/>
                <a:gd name="T81" fmla="*/ 28 h 607"/>
                <a:gd name="T82" fmla="*/ 112 w 411"/>
                <a:gd name="T83" fmla="*/ 11 h 6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11" h="607">
                  <a:moveTo>
                    <a:pt x="224" y="23"/>
                  </a:moveTo>
                  <a:lnTo>
                    <a:pt x="211" y="17"/>
                  </a:lnTo>
                  <a:lnTo>
                    <a:pt x="181" y="14"/>
                  </a:lnTo>
                  <a:lnTo>
                    <a:pt x="91" y="16"/>
                  </a:lnTo>
                  <a:lnTo>
                    <a:pt x="80" y="33"/>
                  </a:lnTo>
                  <a:lnTo>
                    <a:pt x="68" y="61"/>
                  </a:lnTo>
                  <a:lnTo>
                    <a:pt x="78" y="126"/>
                  </a:lnTo>
                  <a:lnTo>
                    <a:pt x="78" y="179"/>
                  </a:lnTo>
                  <a:lnTo>
                    <a:pt x="57" y="200"/>
                  </a:lnTo>
                  <a:lnTo>
                    <a:pt x="30" y="230"/>
                  </a:lnTo>
                  <a:lnTo>
                    <a:pt x="23" y="265"/>
                  </a:lnTo>
                  <a:lnTo>
                    <a:pt x="36" y="301"/>
                  </a:lnTo>
                  <a:lnTo>
                    <a:pt x="27" y="320"/>
                  </a:lnTo>
                  <a:lnTo>
                    <a:pt x="15" y="346"/>
                  </a:lnTo>
                  <a:lnTo>
                    <a:pt x="15" y="379"/>
                  </a:lnTo>
                  <a:lnTo>
                    <a:pt x="25" y="390"/>
                  </a:lnTo>
                  <a:lnTo>
                    <a:pt x="34" y="407"/>
                  </a:lnTo>
                  <a:lnTo>
                    <a:pt x="42" y="474"/>
                  </a:lnTo>
                  <a:lnTo>
                    <a:pt x="59" y="491"/>
                  </a:lnTo>
                  <a:lnTo>
                    <a:pt x="76" y="504"/>
                  </a:lnTo>
                  <a:lnTo>
                    <a:pt x="97" y="519"/>
                  </a:lnTo>
                  <a:lnTo>
                    <a:pt x="116" y="533"/>
                  </a:lnTo>
                  <a:lnTo>
                    <a:pt x="137" y="546"/>
                  </a:lnTo>
                  <a:lnTo>
                    <a:pt x="163" y="561"/>
                  </a:lnTo>
                  <a:lnTo>
                    <a:pt x="203" y="576"/>
                  </a:lnTo>
                  <a:lnTo>
                    <a:pt x="251" y="582"/>
                  </a:lnTo>
                  <a:lnTo>
                    <a:pt x="346" y="578"/>
                  </a:lnTo>
                  <a:lnTo>
                    <a:pt x="382" y="586"/>
                  </a:lnTo>
                  <a:lnTo>
                    <a:pt x="397" y="607"/>
                  </a:lnTo>
                  <a:lnTo>
                    <a:pt x="314" y="590"/>
                  </a:lnTo>
                  <a:lnTo>
                    <a:pt x="279" y="593"/>
                  </a:lnTo>
                  <a:lnTo>
                    <a:pt x="226" y="595"/>
                  </a:lnTo>
                  <a:lnTo>
                    <a:pt x="182" y="582"/>
                  </a:lnTo>
                  <a:lnTo>
                    <a:pt x="160" y="572"/>
                  </a:lnTo>
                  <a:lnTo>
                    <a:pt x="66" y="517"/>
                  </a:lnTo>
                  <a:lnTo>
                    <a:pt x="51" y="504"/>
                  </a:lnTo>
                  <a:lnTo>
                    <a:pt x="30" y="475"/>
                  </a:lnTo>
                  <a:lnTo>
                    <a:pt x="23" y="428"/>
                  </a:lnTo>
                  <a:lnTo>
                    <a:pt x="21" y="403"/>
                  </a:lnTo>
                  <a:lnTo>
                    <a:pt x="9" y="386"/>
                  </a:lnTo>
                  <a:lnTo>
                    <a:pt x="0" y="356"/>
                  </a:lnTo>
                  <a:lnTo>
                    <a:pt x="9" y="318"/>
                  </a:lnTo>
                  <a:lnTo>
                    <a:pt x="19" y="295"/>
                  </a:lnTo>
                  <a:lnTo>
                    <a:pt x="13" y="236"/>
                  </a:lnTo>
                  <a:lnTo>
                    <a:pt x="23" y="213"/>
                  </a:lnTo>
                  <a:lnTo>
                    <a:pt x="32" y="198"/>
                  </a:lnTo>
                  <a:lnTo>
                    <a:pt x="65" y="171"/>
                  </a:lnTo>
                  <a:lnTo>
                    <a:pt x="61" y="101"/>
                  </a:lnTo>
                  <a:lnTo>
                    <a:pt x="55" y="55"/>
                  </a:lnTo>
                  <a:lnTo>
                    <a:pt x="65" y="21"/>
                  </a:lnTo>
                  <a:lnTo>
                    <a:pt x="78" y="6"/>
                  </a:lnTo>
                  <a:lnTo>
                    <a:pt x="129" y="0"/>
                  </a:lnTo>
                  <a:lnTo>
                    <a:pt x="192" y="4"/>
                  </a:lnTo>
                  <a:lnTo>
                    <a:pt x="232" y="14"/>
                  </a:lnTo>
                  <a:lnTo>
                    <a:pt x="251" y="71"/>
                  </a:lnTo>
                  <a:lnTo>
                    <a:pt x="241" y="116"/>
                  </a:lnTo>
                  <a:lnTo>
                    <a:pt x="203" y="130"/>
                  </a:lnTo>
                  <a:lnTo>
                    <a:pt x="213" y="177"/>
                  </a:lnTo>
                  <a:lnTo>
                    <a:pt x="340" y="190"/>
                  </a:lnTo>
                  <a:lnTo>
                    <a:pt x="376" y="213"/>
                  </a:lnTo>
                  <a:lnTo>
                    <a:pt x="411" y="247"/>
                  </a:lnTo>
                  <a:lnTo>
                    <a:pt x="411" y="285"/>
                  </a:lnTo>
                  <a:lnTo>
                    <a:pt x="401" y="304"/>
                  </a:lnTo>
                  <a:lnTo>
                    <a:pt x="386" y="320"/>
                  </a:lnTo>
                  <a:lnTo>
                    <a:pt x="327" y="331"/>
                  </a:lnTo>
                  <a:lnTo>
                    <a:pt x="228" y="314"/>
                  </a:lnTo>
                  <a:lnTo>
                    <a:pt x="200" y="310"/>
                  </a:lnTo>
                  <a:lnTo>
                    <a:pt x="72" y="304"/>
                  </a:lnTo>
                  <a:lnTo>
                    <a:pt x="76" y="287"/>
                  </a:lnTo>
                  <a:lnTo>
                    <a:pt x="219" y="293"/>
                  </a:lnTo>
                  <a:lnTo>
                    <a:pt x="382" y="308"/>
                  </a:lnTo>
                  <a:lnTo>
                    <a:pt x="395" y="263"/>
                  </a:lnTo>
                  <a:lnTo>
                    <a:pt x="388" y="236"/>
                  </a:lnTo>
                  <a:lnTo>
                    <a:pt x="329" y="206"/>
                  </a:lnTo>
                  <a:lnTo>
                    <a:pt x="243" y="192"/>
                  </a:lnTo>
                  <a:lnTo>
                    <a:pt x="177" y="187"/>
                  </a:lnTo>
                  <a:lnTo>
                    <a:pt x="129" y="187"/>
                  </a:lnTo>
                  <a:lnTo>
                    <a:pt x="144" y="164"/>
                  </a:lnTo>
                  <a:lnTo>
                    <a:pt x="146" y="124"/>
                  </a:lnTo>
                  <a:lnTo>
                    <a:pt x="171" y="118"/>
                  </a:lnTo>
                  <a:lnTo>
                    <a:pt x="224" y="105"/>
                  </a:lnTo>
                  <a:lnTo>
                    <a:pt x="234" y="57"/>
                  </a:lnTo>
                  <a:lnTo>
                    <a:pt x="22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32" name="Freeform 115">
              <a:extLst>
                <a:ext uri="{FF2B5EF4-FFF2-40B4-BE49-F238E27FC236}">
                  <a16:creationId xmlns:a16="http://schemas.microsoft.com/office/drawing/2014/main" id="{AA7FAC4E-CB99-F22F-79BC-C51191DF5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2263"/>
              <a:ext cx="34" cy="24"/>
            </a:xfrm>
            <a:custGeom>
              <a:avLst/>
              <a:gdLst>
                <a:gd name="T0" fmla="*/ 0 w 69"/>
                <a:gd name="T1" fmla="*/ 0 h 48"/>
                <a:gd name="T2" fmla="*/ 9 w 69"/>
                <a:gd name="T3" fmla="*/ 13 h 48"/>
                <a:gd name="T4" fmla="*/ 22 w 69"/>
                <a:gd name="T5" fmla="*/ 18 h 48"/>
                <a:gd name="T6" fmla="*/ 34 w 69"/>
                <a:gd name="T7" fmla="*/ 22 h 48"/>
                <a:gd name="T8" fmla="*/ 20 w 69"/>
                <a:gd name="T9" fmla="*/ 24 h 48"/>
                <a:gd name="T10" fmla="*/ 9 w 69"/>
                <a:gd name="T11" fmla="*/ 23 h 48"/>
                <a:gd name="T12" fmla="*/ 2 w 69"/>
                <a:gd name="T13" fmla="*/ 17 h 48"/>
                <a:gd name="T14" fmla="*/ 0 w 69"/>
                <a:gd name="T15" fmla="*/ 0 h 48"/>
                <a:gd name="T16" fmla="*/ 0 w 69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48">
                  <a:moveTo>
                    <a:pt x="0" y="0"/>
                  </a:moveTo>
                  <a:lnTo>
                    <a:pt x="19" y="25"/>
                  </a:lnTo>
                  <a:lnTo>
                    <a:pt x="44" y="36"/>
                  </a:lnTo>
                  <a:lnTo>
                    <a:pt x="69" y="44"/>
                  </a:lnTo>
                  <a:lnTo>
                    <a:pt x="40" y="48"/>
                  </a:lnTo>
                  <a:lnTo>
                    <a:pt x="18" y="46"/>
                  </a:lnTo>
                  <a:lnTo>
                    <a:pt x="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33" name="Freeform 116">
              <a:extLst>
                <a:ext uri="{FF2B5EF4-FFF2-40B4-BE49-F238E27FC236}">
                  <a16:creationId xmlns:a16="http://schemas.microsoft.com/office/drawing/2014/main" id="{D135B8B7-9FF6-500C-EE6A-1A04FC844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2235"/>
              <a:ext cx="25" cy="39"/>
            </a:xfrm>
            <a:custGeom>
              <a:avLst/>
              <a:gdLst>
                <a:gd name="T0" fmla="*/ 25 w 49"/>
                <a:gd name="T1" fmla="*/ 4 h 80"/>
                <a:gd name="T2" fmla="*/ 9 w 49"/>
                <a:gd name="T3" fmla="*/ 6 h 80"/>
                <a:gd name="T4" fmla="*/ 5 w 49"/>
                <a:gd name="T5" fmla="*/ 20 h 80"/>
                <a:gd name="T6" fmla="*/ 7 w 49"/>
                <a:gd name="T7" fmla="*/ 30 h 80"/>
                <a:gd name="T8" fmla="*/ 24 w 49"/>
                <a:gd name="T9" fmla="*/ 35 h 80"/>
                <a:gd name="T10" fmla="*/ 17 w 49"/>
                <a:gd name="T11" fmla="*/ 39 h 80"/>
                <a:gd name="T12" fmla="*/ 0 w 49"/>
                <a:gd name="T13" fmla="*/ 35 h 80"/>
                <a:gd name="T14" fmla="*/ 0 w 49"/>
                <a:gd name="T15" fmla="*/ 9 h 80"/>
                <a:gd name="T16" fmla="*/ 4 w 49"/>
                <a:gd name="T17" fmla="*/ 0 h 80"/>
                <a:gd name="T18" fmla="*/ 25 w 49"/>
                <a:gd name="T19" fmla="*/ 4 h 80"/>
                <a:gd name="T20" fmla="*/ 25 w 49"/>
                <a:gd name="T21" fmla="*/ 4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80">
                  <a:moveTo>
                    <a:pt x="49" y="8"/>
                  </a:moveTo>
                  <a:lnTo>
                    <a:pt x="17" y="13"/>
                  </a:lnTo>
                  <a:lnTo>
                    <a:pt x="9" y="40"/>
                  </a:lnTo>
                  <a:lnTo>
                    <a:pt x="13" y="61"/>
                  </a:lnTo>
                  <a:lnTo>
                    <a:pt x="47" y="72"/>
                  </a:lnTo>
                  <a:lnTo>
                    <a:pt x="34" y="80"/>
                  </a:lnTo>
                  <a:lnTo>
                    <a:pt x="0" y="72"/>
                  </a:lnTo>
                  <a:lnTo>
                    <a:pt x="0" y="19"/>
                  </a:lnTo>
                  <a:lnTo>
                    <a:pt x="7" y="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34" name="Freeform 117">
              <a:extLst>
                <a:ext uri="{FF2B5EF4-FFF2-40B4-BE49-F238E27FC236}">
                  <a16:creationId xmlns:a16="http://schemas.microsoft.com/office/drawing/2014/main" id="{27C11D27-C87A-EF31-79A9-71397F306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2332"/>
              <a:ext cx="39" cy="34"/>
            </a:xfrm>
            <a:custGeom>
              <a:avLst/>
              <a:gdLst>
                <a:gd name="T0" fmla="*/ 21 w 78"/>
                <a:gd name="T1" fmla="*/ 7 h 68"/>
                <a:gd name="T2" fmla="*/ 10 w 78"/>
                <a:gd name="T3" fmla="*/ 7 h 68"/>
                <a:gd name="T4" fmla="*/ 8 w 78"/>
                <a:gd name="T5" fmla="*/ 18 h 68"/>
                <a:gd name="T6" fmla="*/ 11 w 78"/>
                <a:gd name="T7" fmla="*/ 26 h 68"/>
                <a:gd name="T8" fmla="*/ 20 w 78"/>
                <a:gd name="T9" fmla="*/ 34 h 68"/>
                <a:gd name="T10" fmla="*/ 8 w 78"/>
                <a:gd name="T11" fmla="*/ 30 h 68"/>
                <a:gd name="T12" fmla="*/ 0 w 78"/>
                <a:gd name="T13" fmla="*/ 15 h 68"/>
                <a:gd name="T14" fmla="*/ 5 w 78"/>
                <a:gd name="T15" fmla="*/ 5 h 68"/>
                <a:gd name="T16" fmla="*/ 11 w 78"/>
                <a:gd name="T17" fmla="*/ 2 h 68"/>
                <a:gd name="T18" fmla="*/ 23 w 78"/>
                <a:gd name="T19" fmla="*/ 0 h 68"/>
                <a:gd name="T20" fmla="*/ 39 w 78"/>
                <a:gd name="T21" fmla="*/ 8 h 68"/>
                <a:gd name="T22" fmla="*/ 21 w 78"/>
                <a:gd name="T23" fmla="*/ 7 h 68"/>
                <a:gd name="T24" fmla="*/ 21 w 78"/>
                <a:gd name="T25" fmla="*/ 7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68">
                  <a:moveTo>
                    <a:pt x="42" y="13"/>
                  </a:moveTo>
                  <a:lnTo>
                    <a:pt x="19" y="13"/>
                  </a:lnTo>
                  <a:lnTo>
                    <a:pt x="15" y="36"/>
                  </a:lnTo>
                  <a:lnTo>
                    <a:pt x="21" y="51"/>
                  </a:lnTo>
                  <a:lnTo>
                    <a:pt x="40" y="68"/>
                  </a:lnTo>
                  <a:lnTo>
                    <a:pt x="15" y="59"/>
                  </a:lnTo>
                  <a:lnTo>
                    <a:pt x="0" y="30"/>
                  </a:lnTo>
                  <a:lnTo>
                    <a:pt x="9" y="10"/>
                  </a:lnTo>
                  <a:lnTo>
                    <a:pt x="21" y="4"/>
                  </a:lnTo>
                  <a:lnTo>
                    <a:pt x="45" y="0"/>
                  </a:lnTo>
                  <a:lnTo>
                    <a:pt x="78" y="15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35" name="Freeform 118">
              <a:extLst>
                <a:ext uri="{FF2B5EF4-FFF2-40B4-BE49-F238E27FC236}">
                  <a16:creationId xmlns:a16="http://schemas.microsoft.com/office/drawing/2014/main" id="{C4E820BC-9A2D-C6BF-BDFE-BD858D6F0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2378"/>
              <a:ext cx="196" cy="104"/>
            </a:xfrm>
            <a:custGeom>
              <a:avLst/>
              <a:gdLst>
                <a:gd name="T0" fmla="*/ 157 w 392"/>
                <a:gd name="T1" fmla="*/ 8 h 207"/>
                <a:gd name="T2" fmla="*/ 183 w 392"/>
                <a:gd name="T3" fmla="*/ 14 h 207"/>
                <a:gd name="T4" fmla="*/ 188 w 392"/>
                <a:gd name="T5" fmla="*/ 35 h 207"/>
                <a:gd name="T6" fmla="*/ 177 w 392"/>
                <a:gd name="T7" fmla="*/ 47 h 207"/>
                <a:gd name="T8" fmla="*/ 128 w 392"/>
                <a:gd name="T9" fmla="*/ 50 h 207"/>
                <a:gd name="T10" fmla="*/ 67 w 392"/>
                <a:gd name="T11" fmla="*/ 48 h 207"/>
                <a:gd name="T12" fmla="*/ 11 w 392"/>
                <a:gd name="T13" fmla="*/ 48 h 207"/>
                <a:gd name="T14" fmla="*/ 0 w 392"/>
                <a:gd name="T15" fmla="*/ 48 h 207"/>
                <a:gd name="T16" fmla="*/ 0 w 392"/>
                <a:gd name="T17" fmla="*/ 59 h 207"/>
                <a:gd name="T18" fmla="*/ 43 w 392"/>
                <a:gd name="T19" fmla="*/ 54 h 207"/>
                <a:gd name="T20" fmla="*/ 123 w 392"/>
                <a:gd name="T21" fmla="*/ 56 h 207"/>
                <a:gd name="T22" fmla="*/ 170 w 392"/>
                <a:gd name="T23" fmla="*/ 54 h 207"/>
                <a:gd name="T24" fmla="*/ 179 w 392"/>
                <a:gd name="T25" fmla="*/ 58 h 207"/>
                <a:gd name="T26" fmla="*/ 184 w 392"/>
                <a:gd name="T27" fmla="*/ 72 h 207"/>
                <a:gd name="T28" fmla="*/ 178 w 392"/>
                <a:gd name="T29" fmla="*/ 79 h 207"/>
                <a:gd name="T30" fmla="*/ 174 w 392"/>
                <a:gd name="T31" fmla="*/ 82 h 207"/>
                <a:gd name="T32" fmla="*/ 134 w 392"/>
                <a:gd name="T33" fmla="*/ 84 h 207"/>
                <a:gd name="T34" fmla="*/ 89 w 392"/>
                <a:gd name="T35" fmla="*/ 91 h 207"/>
                <a:gd name="T36" fmla="*/ 40 w 392"/>
                <a:gd name="T37" fmla="*/ 97 h 207"/>
                <a:gd name="T38" fmla="*/ 47 w 392"/>
                <a:gd name="T39" fmla="*/ 104 h 207"/>
                <a:gd name="T40" fmla="*/ 93 w 392"/>
                <a:gd name="T41" fmla="*/ 97 h 207"/>
                <a:gd name="T42" fmla="*/ 148 w 392"/>
                <a:gd name="T43" fmla="*/ 90 h 207"/>
                <a:gd name="T44" fmla="*/ 177 w 392"/>
                <a:gd name="T45" fmla="*/ 88 h 207"/>
                <a:gd name="T46" fmla="*/ 184 w 392"/>
                <a:gd name="T47" fmla="*/ 81 h 207"/>
                <a:gd name="T48" fmla="*/ 192 w 392"/>
                <a:gd name="T49" fmla="*/ 72 h 207"/>
                <a:gd name="T50" fmla="*/ 191 w 392"/>
                <a:gd name="T51" fmla="*/ 61 h 207"/>
                <a:gd name="T52" fmla="*/ 184 w 392"/>
                <a:gd name="T53" fmla="*/ 53 h 207"/>
                <a:gd name="T54" fmla="*/ 192 w 392"/>
                <a:gd name="T55" fmla="*/ 41 h 207"/>
                <a:gd name="T56" fmla="*/ 196 w 392"/>
                <a:gd name="T57" fmla="*/ 29 h 207"/>
                <a:gd name="T58" fmla="*/ 195 w 392"/>
                <a:gd name="T59" fmla="*/ 13 h 207"/>
                <a:gd name="T60" fmla="*/ 190 w 392"/>
                <a:gd name="T61" fmla="*/ 7 h 207"/>
                <a:gd name="T62" fmla="*/ 164 w 392"/>
                <a:gd name="T63" fmla="*/ 0 h 207"/>
                <a:gd name="T64" fmla="*/ 157 w 392"/>
                <a:gd name="T65" fmla="*/ 8 h 207"/>
                <a:gd name="T66" fmla="*/ 157 w 392"/>
                <a:gd name="T67" fmla="*/ 8 h 2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2" h="207">
                  <a:moveTo>
                    <a:pt x="314" y="15"/>
                  </a:moveTo>
                  <a:lnTo>
                    <a:pt x="365" y="27"/>
                  </a:lnTo>
                  <a:lnTo>
                    <a:pt x="375" y="69"/>
                  </a:lnTo>
                  <a:lnTo>
                    <a:pt x="354" y="93"/>
                  </a:lnTo>
                  <a:lnTo>
                    <a:pt x="255" y="99"/>
                  </a:lnTo>
                  <a:lnTo>
                    <a:pt x="134" y="95"/>
                  </a:lnTo>
                  <a:lnTo>
                    <a:pt x="21" y="95"/>
                  </a:lnTo>
                  <a:lnTo>
                    <a:pt x="0" y="95"/>
                  </a:lnTo>
                  <a:lnTo>
                    <a:pt x="0" y="118"/>
                  </a:lnTo>
                  <a:lnTo>
                    <a:pt x="86" y="108"/>
                  </a:lnTo>
                  <a:lnTo>
                    <a:pt x="246" y="112"/>
                  </a:lnTo>
                  <a:lnTo>
                    <a:pt x="339" y="108"/>
                  </a:lnTo>
                  <a:lnTo>
                    <a:pt x="358" y="116"/>
                  </a:lnTo>
                  <a:lnTo>
                    <a:pt x="367" y="143"/>
                  </a:lnTo>
                  <a:lnTo>
                    <a:pt x="356" y="158"/>
                  </a:lnTo>
                  <a:lnTo>
                    <a:pt x="348" y="164"/>
                  </a:lnTo>
                  <a:lnTo>
                    <a:pt x="267" y="167"/>
                  </a:lnTo>
                  <a:lnTo>
                    <a:pt x="177" y="181"/>
                  </a:lnTo>
                  <a:lnTo>
                    <a:pt x="80" y="194"/>
                  </a:lnTo>
                  <a:lnTo>
                    <a:pt x="94" y="207"/>
                  </a:lnTo>
                  <a:lnTo>
                    <a:pt x="185" y="194"/>
                  </a:lnTo>
                  <a:lnTo>
                    <a:pt x="295" y="179"/>
                  </a:lnTo>
                  <a:lnTo>
                    <a:pt x="354" y="175"/>
                  </a:lnTo>
                  <a:lnTo>
                    <a:pt x="367" y="162"/>
                  </a:lnTo>
                  <a:lnTo>
                    <a:pt x="383" y="143"/>
                  </a:lnTo>
                  <a:lnTo>
                    <a:pt x="381" y="122"/>
                  </a:lnTo>
                  <a:lnTo>
                    <a:pt x="367" y="105"/>
                  </a:lnTo>
                  <a:lnTo>
                    <a:pt x="383" y="82"/>
                  </a:lnTo>
                  <a:lnTo>
                    <a:pt x="392" y="57"/>
                  </a:lnTo>
                  <a:lnTo>
                    <a:pt x="390" y="25"/>
                  </a:lnTo>
                  <a:lnTo>
                    <a:pt x="379" y="13"/>
                  </a:lnTo>
                  <a:lnTo>
                    <a:pt x="327" y="0"/>
                  </a:lnTo>
                  <a:lnTo>
                    <a:pt x="3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36" name="Freeform 119">
              <a:extLst>
                <a:ext uri="{FF2B5EF4-FFF2-40B4-BE49-F238E27FC236}">
                  <a16:creationId xmlns:a16="http://schemas.microsoft.com/office/drawing/2014/main" id="{B745DEC4-04FB-DF40-9F55-9888A3F70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2429"/>
              <a:ext cx="66" cy="70"/>
            </a:xfrm>
            <a:custGeom>
              <a:avLst/>
              <a:gdLst>
                <a:gd name="T0" fmla="*/ 66 w 133"/>
                <a:gd name="T1" fmla="*/ 0 h 139"/>
                <a:gd name="T2" fmla="*/ 60 w 133"/>
                <a:gd name="T3" fmla="*/ 8 h 139"/>
                <a:gd name="T4" fmla="*/ 59 w 133"/>
                <a:gd name="T5" fmla="*/ 23 h 139"/>
                <a:gd name="T6" fmla="*/ 13 w 133"/>
                <a:gd name="T7" fmla="*/ 69 h 139"/>
                <a:gd name="T8" fmla="*/ 0 w 133"/>
                <a:gd name="T9" fmla="*/ 70 h 139"/>
                <a:gd name="T10" fmla="*/ 52 w 133"/>
                <a:gd name="T11" fmla="*/ 18 h 139"/>
                <a:gd name="T12" fmla="*/ 53 w 133"/>
                <a:gd name="T13" fmla="*/ 10 h 139"/>
                <a:gd name="T14" fmla="*/ 57 w 133"/>
                <a:gd name="T15" fmla="*/ 2 h 139"/>
                <a:gd name="T16" fmla="*/ 66 w 133"/>
                <a:gd name="T17" fmla="*/ 0 h 139"/>
                <a:gd name="T18" fmla="*/ 66 w 133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3" h="139">
                  <a:moveTo>
                    <a:pt x="133" y="0"/>
                  </a:moveTo>
                  <a:lnTo>
                    <a:pt x="120" y="15"/>
                  </a:lnTo>
                  <a:lnTo>
                    <a:pt x="118" y="45"/>
                  </a:lnTo>
                  <a:lnTo>
                    <a:pt x="26" y="137"/>
                  </a:lnTo>
                  <a:lnTo>
                    <a:pt x="0" y="139"/>
                  </a:lnTo>
                  <a:lnTo>
                    <a:pt x="104" y="36"/>
                  </a:lnTo>
                  <a:lnTo>
                    <a:pt x="106" y="19"/>
                  </a:lnTo>
                  <a:lnTo>
                    <a:pt x="114" y="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37" name="Freeform 120">
              <a:extLst>
                <a:ext uri="{FF2B5EF4-FFF2-40B4-BE49-F238E27FC236}">
                  <a16:creationId xmlns:a16="http://schemas.microsoft.com/office/drawing/2014/main" id="{B362A313-09C9-7241-B25E-0D68B7ADE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428"/>
              <a:ext cx="43" cy="59"/>
            </a:xfrm>
            <a:custGeom>
              <a:avLst/>
              <a:gdLst>
                <a:gd name="T0" fmla="*/ 28 w 88"/>
                <a:gd name="T1" fmla="*/ 0 h 118"/>
                <a:gd name="T2" fmla="*/ 36 w 88"/>
                <a:gd name="T3" fmla="*/ 14 h 118"/>
                <a:gd name="T4" fmla="*/ 34 w 88"/>
                <a:gd name="T5" fmla="*/ 28 h 118"/>
                <a:gd name="T6" fmla="*/ 25 w 88"/>
                <a:gd name="T7" fmla="*/ 31 h 118"/>
                <a:gd name="T8" fmla="*/ 0 w 88"/>
                <a:gd name="T9" fmla="*/ 59 h 118"/>
                <a:gd name="T10" fmla="*/ 15 w 88"/>
                <a:gd name="T11" fmla="*/ 57 h 118"/>
                <a:gd name="T12" fmla="*/ 33 w 88"/>
                <a:gd name="T13" fmla="*/ 37 h 118"/>
                <a:gd name="T14" fmla="*/ 43 w 88"/>
                <a:gd name="T15" fmla="*/ 23 h 118"/>
                <a:gd name="T16" fmla="*/ 42 w 88"/>
                <a:gd name="T17" fmla="*/ 12 h 118"/>
                <a:gd name="T18" fmla="*/ 38 w 88"/>
                <a:gd name="T19" fmla="*/ 5 h 118"/>
                <a:gd name="T20" fmla="*/ 28 w 88"/>
                <a:gd name="T21" fmla="*/ 0 h 118"/>
                <a:gd name="T22" fmla="*/ 28 w 88"/>
                <a:gd name="T23" fmla="*/ 0 h 1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118">
                  <a:moveTo>
                    <a:pt x="57" y="0"/>
                  </a:moveTo>
                  <a:lnTo>
                    <a:pt x="74" y="28"/>
                  </a:lnTo>
                  <a:lnTo>
                    <a:pt x="70" y="55"/>
                  </a:lnTo>
                  <a:lnTo>
                    <a:pt x="51" y="61"/>
                  </a:lnTo>
                  <a:lnTo>
                    <a:pt x="0" y="118"/>
                  </a:lnTo>
                  <a:lnTo>
                    <a:pt x="31" y="114"/>
                  </a:lnTo>
                  <a:lnTo>
                    <a:pt x="67" y="74"/>
                  </a:lnTo>
                  <a:lnTo>
                    <a:pt x="88" y="45"/>
                  </a:lnTo>
                  <a:lnTo>
                    <a:pt x="86" y="23"/>
                  </a:lnTo>
                  <a:lnTo>
                    <a:pt x="78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38" name="Freeform 121">
              <a:extLst>
                <a:ext uri="{FF2B5EF4-FFF2-40B4-BE49-F238E27FC236}">
                  <a16:creationId xmlns:a16="http://schemas.microsoft.com/office/drawing/2014/main" id="{A98070D5-C889-1E1B-E959-D80BAEA21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146"/>
              <a:ext cx="888" cy="501"/>
            </a:xfrm>
            <a:custGeom>
              <a:avLst/>
              <a:gdLst>
                <a:gd name="T0" fmla="*/ 45 w 1775"/>
                <a:gd name="T1" fmla="*/ 336 h 1002"/>
                <a:gd name="T2" fmla="*/ 109 w 1775"/>
                <a:gd name="T3" fmla="*/ 371 h 1002"/>
                <a:gd name="T4" fmla="*/ 198 w 1775"/>
                <a:gd name="T5" fmla="*/ 389 h 1002"/>
                <a:gd name="T6" fmla="*/ 246 w 1775"/>
                <a:gd name="T7" fmla="*/ 456 h 1002"/>
                <a:gd name="T8" fmla="*/ 265 w 1775"/>
                <a:gd name="T9" fmla="*/ 496 h 1002"/>
                <a:gd name="T10" fmla="*/ 239 w 1775"/>
                <a:gd name="T11" fmla="*/ 404 h 1002"/>
                <a:gd name="T12" fmla="*/ 259 w 1775"/>
                <a:gd name="T13" fmla="*/ 382 h 1002"/>
                <a:gd name="T14" fmla="*/ 297 w 1775"/>
                <a:gd name="T15" fmla="*/ 419 h 1002"/>
                <a:gd name="T16" fmla="*/ 500 w 1775"/>
                <a:gd name="T17" fmla="*/ 501 h 1002"/>
                <a:gd name="T18" fmla="*/ 327 w 1775"/>
                <a:gd name="T19" fmla="*/ 461 h 1002"/>
                <a:gd name="T20" fmla="*/ 305 w 1775"/>
                <a:gd name="T21" fmla="*/ 405 h 1002"/>
                <a:gd name="T22" fmla="*/ 416 w 1775"/>
                <a:gd name="T23" fmla="*/ 372 h 1002"/>
                <a:gd name="T24" fmla="*/ 619 w 1775"/>
                <a:gd name="T25" fmla="*/ 348 h 1002"/>
                <a:gd name="T26" fmla="*/ 670 w 1775"/>
                <a:gd name="T27" fmla="*/ 327 h 1002"/>
                <a:gd name="T28" fmla="*/ 740 w 1775"/>
                <a:gd name="T29" fmla="*/ 329 h 1002"/>
                <a:gd name="T30" fmla="*/ 792 w 1775"/>
                <a:gd name="T31" fmla="*/ 348 h 1002"/>
                <a:gd name="T32" fmla="*/ 816 w 1775"/>
                <a:gd name="T33" fmla="*/ 368 h 1002"/>
                <a:gd name="T34" fmla="*/ 850 w 1775"/>
                <a:gd name="T35" fmla="*/ 412 h 1002"/>
                <a:gd name="T36" fmla="*/ 876 w 1775"/>
                <a:gd name="T37" fmla="*/ 475 h 1002"/>
                <a:gd name="T38" fmla="*/ 883 w 1775"/>
                <a:gd name="T39" fmla="*/ 439 h 1002"/>
                <a:gd name="T40" fmla="*/ 844 w 1775"/>
                <a:gd name="T41" fmla="*/ 375 h 1002"/>
                <a:gd name="T42" fmla="*/ 797 w 1775"/>
                <a:gd name="T43" fmla="*/ 335 h 1002"/>
                <a:gd name="T44" fmla="*/ 749 w 1775"/>
                <a:gd name="T45" fmla="*/ 310 h 1002"/>
                <a:gd name="T46" fmla="*/ 660 w 1775"/>
                <a:gd name="T47" fmla="*/ 320 h 1002"/>
                <a:gd name="T48" fmla="*/ 617 w 1775"/>
                <a:gd name="T49" fmla="*/ 326 h 1002"/>
                <a:gd name="T50" fmla="*/ 640 w 1775"/>
                <a:gd name="T51" fmla="*/ 304 h 1002"/>
                <a:gd name="T52" fmla="*/ 659 w 1775"/>
                <a:gd name="T53" fmla="*/ 288 h 1002"/>
                <a:gd name="T54" fmla="*/ 611 w 1775"/>
                <a:gd name="T55" fmla="*/ 286 h 1002"/>
                <a:gd name="T56" fmla="*/ 609 w 1775"/>
                <a:gd name="T57" fmla="*/ 150 h 1002"/>
                <a:gd name="T58" fmla="*/ 630 w 1775"/>
                <a:gd name="T59" fmla="*/ 100 h 1002"/>
                <a:gd name="T60" fmla="*/ 629 w 1775"/>
                <a:gd name="T61" fmla="*/ 60 h 1002"/>
                <a:gd name="T62" fmla="*/ 617 w 1775"/>
                <a:gd name="T63" fmla="*/ 60 h 1002"/>
                <a:gd name="T64" fmla="*/ 597 w 1775"/>
                <a:gd name="T65" fmla="*/ 232 h 1002"/>
                <a:gd name="T66" fmla="*/ 577 w 1775"/>
                <a:gd name="T67" fmla="*/ 334 h 1002"/>
                <a:gd name="T68" fmla="*/ 496 w 1775"/>
                <a:gd name="T69" fmla="*/ 349 h 1002"/>
                <a:gd name="T70" fmla="*/ 470 w 1775"/>
                <a:gd name="T71" fmla="*/ 362 h 1002"/>
                <a:gd name="T72" fmla="*/ 433 w 1775"/>
                <a:gd name="T73" fmla="*/ 330 h 1002"/>
                <a:gd name="T74" fmla="*/ 407 w 1775"/>
                <a:gd name="T75" fmla="*/ 301 h 1002"/>
                <a:gd name="T76" fmla="*/ 374 w 1775"/>
                <a:gd name="T77" fmla="*/ 304 h 1002"/>
                <a:gd name="T78" fmla="*/ 350 w 1775"/>
                <a:gd name="T79" fmla="*/ 364 h 1002"/>
                <a:gd name="T80" fmla="*/ 198 w 1775"/>
                <a:gd name="T81" fmla="*/ 375 h 1002"/>
                <a:gd name="T82" fmla="*/ 67 w 1775"/>
                <a:gd name="T83" fmla="*/ 342 h 1002"/>
                <a:gd name="T84" fmla="*/ 23 w 1775"/>
                <a:gd name="T85" fmla="*/ 331 h 1002"/>
                <a:gd name="T86" fmla="*/ 16 w 1775"/>
                <a:gd name="T87" fmla="*/ 344 h 10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775" h="1002">
                  <a:moveTo>
                    <a:pt x="32" y="688"/>
                  </a:moveTo>
                  <a:lnTo>
                    <a:pt x="55" y="679"/>
                  </a:lnTo>
                  <a:lnTo>
                    <a:pt x="89" y="671"/>
                  </a:lnTo>
                  <a:lnTo>
                    <a:pt x="121" y="692"/>
                  </a:lnTo>
                  <a:lnTo>
                    <a:pt x="140" y="707"/>
                  </a:lnTo>
                  <a:lnTo>
                    <a:pt x="218" y="742"/>
                  </a:lnTo>
                  <a:lnTo>
                    <a:pt x="308" y="757"/>
                  </a:lnTo>
                  <a:lnTo>
                    <a:pt x="384" y="772"/>
                  </a:lnTo>
                  <a:lnTo>
                    <a:pt x="395" y="778"/>
                  </a:lnTo>
                  <a:lnTo>
                    <a:pt x="422" y="795"/>
                  </a:lnTo>
                  <a:lnTo>
                    <a:pt x="475" y="846"/>
                  </a:lnTo>
                  <a:lnTo>
                    <a:pt x="492" y="911"/>
                  </a:lnTo>
                  <a:lnTo>
                    <a:pt x="498" y="949"/>
                  </a:lnTo>
                  <a:lnTo>
                    <a:pt x="498" y="991"/>
                  </a:lnTo>
                  <a:lnTo>
                    <a:pt x="530" y="991"/>
                  </a:lnTo>
                  <a:lnTo>
                    <a:pt x="519" y="882"/>
                  </a:lnTo>
                  <a:lnTo>
                    <a:pt x="494" y="835"/>
                  </a:lnTo>
                  <a:lnTo>
                    <a:pt x="477" y="808"/>
                  </a:lnTo>
                  <a:lnTo>
                    <a:pt x="437" y="774"/>
                  </a:lnTo>
                  <a:lnTo>
                    <a:pt x="393" y="761"/>
                  </a:lnTo>
                  <a:lnTo>
                    <a:pt x="517" y="764"/>
                  </a:lnTo>
                  <a:lnTo>
                    <a:pt x="530" y="774"/>
                  </a:lnTo>
                  <a:lnTo>
                    <a:pt x="558" y="802"/>
                  </a:lnTo>
                  <a:lnTo>
                    <a:pt x="593" y="837"/>
                  </a:lnTo>
                  <a:lnTo>
                    <a:pt x="616" y="873"/>
                  </a:lnTo>
                  <a:lnTo>
                    <a:pt x="646" y="994"/>
                  </a:lnTo>
                  <a:lnTo>
                    <a:pt x="999" y="1002"/>
                  </a:lnTo>
                  <a:lnTo>
                    <a:pt x="1005" y="979"/>
                  </a:lnTo>
                  <a:lnTo>
                    <a:pt x="663" y="979"/>
                  </a:lnTo>
                  <a:lnTo>
                    <a:pt x="654" y="922"/>
                  </a:lnTo>
                  <a:lnTo>
                    <a:pt x="644" y="875"/>
                  </a:lnTo>
                  <a:lnTo>
                    <a:pt x="633" y="839"/>
                  </a:lnTo>
                  <a:lnTo>
                    <a:pt x="610" y="810"/>
                  </a:lnTo>
                  <a:lnTo>
                    <a:pt x="577" y="780"/>
                  </a:lnTo>
                  <a:lnTo>
                    <a:pt x="536" y="747"/>
                  </a:lnTo>
                  <a:lnTo>
                    <a:pt x="832" y="744"/>
                  </a:lnTo>
                  <a:lnTo>
                    <a:pt x="954" y="747"/>
                  </a:lnTo>
                  <a:lnTo>
                    <a:pt x="1047" y="713"/>
                  </a:lnTo>
                  <a:lnTo>
                    <a:pt x="1237" y="696"/>
                  </a:lnTo>
                  <a:lnTo>
                    <a:pt x="1269" y="687"/>
                  </a:lnTo>
                  <a:lnTo>
                    <a:pt x="1311" y="671"/>
                  </a:lnTo>
                  <a:lnTo>
                    <a:pt x="1340" y="654"/>
                  </a:lnTo>
                  <a:lnTo>
                    <a:pt x="1391" y="641"/>
                  </a:lnTo>
                  <a:lnTo>
                    <a:pt x="1450" y="649"/>
                  </a:lnTo>
                  <a:lnTo>
                    <a:pt x="1480" y="658"/>
                  </a:lnTo>
                  <a:lnTo>
                    <a:pt x="1505" y="669"/>
                  </a:lnTo>
                  <a:lnTo>
                    <a:pt x="1545" y="683"/>
                  </a:lnTo>
                  <a:lnTo>
                    <a:pt x="1583" y="696"/>
                  </a:lnTo>
                  <a:lnTo>
                    <a:pt x="1604" y="704"/>
                  </a:lnTo>
                  <a:lnTo>
                    <a:pt x="1612" y="725"/>
                  </a:lnTo>
                  <a:lnTo>
                    <a:pt x="1631" y="736"/>
                  </a:lnTo>
                  <a:lnTo>
                    <a:pt x="1655" y="757"/>
                  </a:lnTo>
                  <a:lnTo>
                    <a:pt x="1672" y="782"/>
                  </a:lnTo>
                  <a:lnTo>
                    <a:pt x="1699" y="823"/>
                  </a:lnTo>
                  <a:lnTo>
                    <a:pt x="1724" y="859"/>
                  </a:lnTo>
                  <a:lnTo>
                    <a:pt x="1735" y="877"/>
                  </a:lnTo>
                  <a:lnTo>
                    <a:pt x="1752" y="949"/>
                  </a:lnTo>
                  <a:lnTo>
                    <a:pt x="1764" y="974"/>
                  </a:lnTo>
                  <a:lnTo>
                    <a:pt x="1775" y="951"/>
                  </a:lnTo>
                  <a:lnTo>
                    <a:pt x="1766" y="878"/>
                  </a:lnTo>
                  <a:lnTo>
                    <a:pt x="1743" y="821"/>
                  </a:lnTo>
                  <a:lnTo>
                    <a:pt x="1722" y="789"/>
                  </a:lnTo>
                  <a:lnTo>
                    <a:pt x="1688" y="749"/>
                  </a:lnTo>
                  <a:lnTo>
                    <a:pt x="1652" y="711"/>
                  </a:lnTo>
                  <a:lnTo>
                    <a:pt x="1623" y="688"/>
                  </a:lnTo>
                  <a:lnTo>
                    <a:pt x="1593" y="669"/>
                  </a:lnTo>
                  <a:lnTo>
                    <a:pt x="1551" y="647"/>
                  </a:lnTo>
                  <a:lnTo>
                    <a:pt x="1513" y="628"/>
                  </a:lnTo>
                  <a:lnTo>
                    <a:pt x="1498" y="620"/>
                  </a:lnTo>
                  <a:lnTo>
                    <a:pt x="1412" y="614"/>
                  </a:lnTo>
                  <a:lnTo>
                    <a:pt x="1349" y="626"/>
                  </a:lnTo>
                  <a:lnTo>
                    <a:pt x="1319" y="639"/>
                  </a:lnTo>
                  <a:lnTo>
                    <a:pt x="1277" y="662"/>
                  </a:lnTo>
                  <a:lnTo>
                    <a:pt x="1226" y="671"/>
                  </a:lnTo>
                  <a:lnTo>
                    <a:pt x="1233" y="652"/>
                  </a:lnTo>
                  <a:lnTo>
                    <a:pt x="1245" y="635"/>
                  </a:lnTo>
                  <a:lnTo>
                    <a:pt x="1258" y="618"/>
                  </a:lnTo>
                  <a:lnTo>
                    <a:pt x="1279" y="607"/>
                  </a:lnTo>
                  <a:lnTo>
                    <a:pt x="1298" y="597"/>
                  </a:lnTo>
                  <a:lnTo>
                    <a:pt x="1321" y="590"/>
                  </a:lnTo>
                  <a:lnTo>
                    <a:pt x="1317" y="576"/>
                  </a:lnTo>
                  <a:lnTo>
                    <a:pt x="1311" y="569"/>
                  </a:lnTo>
                  <a:lnTo>
                    <a:pt x="1302" y="565"/>
                  </a:lnTo>
                  <a:lnTo>
                    <a:pt x="1222" y="571"/>
                  </a:lnTo>
                  <a:lnTo>
                    <a:pt x="1209" y="536"/>
                  </a:lnTo>
                  <a:lnTo>
                    <a:pt x="1228" y="369"/>
                  </a:lnTo>
                  <a:lnTo>
                    <a:pt x="1218" y="299"/>
                  </a:lnTo>
                  <a:lnTo>
                    <a:pt x="1275" y="253"/>
                  </a:lnTo>
                  <a:lnTo>
                    <a:pt x="1283" y="221"/>
                  </a:lnTo>
                  <a:lnTo>
                    <a:pt x="1260" y="200"/>
                  </a:lnTo>
                  <a:lnTo>
                    <a:pt x="1247" y="198"/>
                  </a:lnTo>
                  <a:lnTo>
                    <a:pt x="1241" y="170"/>
                  </a:lnTo>
                  <a:lnTo>
                    <a:pt x="1258" y="120"/>
                  </a:lnTo>
                  <a:lnTo>
                    <a:pt x="1277" y="65"/>
                  </a:lnTo>
                  <a:lnTo>
                    <a:pt x="1296" y="0"/>
                  </a:lnTo>
                  <a:lnTo>
                    <a:pt x="1233" y="120"/>
                  </a:lnTo>
                  <a:lnTo>
                    <a:pt x="1214" y="255"/>
                  </a:lnTo>
                  <a:lnTo>
                    <a:pt x="1191" y="314"/>
                  </a:lnTo>
                  <a:lnTo>
                    <a:pt x="1193" y="464"/>
                  </a:lnTo>
                  <a:lnTo>
                    <a:pt x="1167" y="624"/>
                  </a:lnTo>
                  <a:lnTo>
                    <a:pt x="1163" y="649"/>
                  </a:lnTo>
                  <a:lnTo>
                    <a:pt x="1153" y="668"/>
                  </a:lnTo>
                  <a:lnTo>
                    <a:pt x="1134" y="677"/>
                  </a:lnTo>
                  <a:lnTo>
                    <a:pt x="1051" y="688"/>
                  </a:lnTo>
                  <a:lnTo>
                    <a:pt x="992" y="698"/>
                  </a:lnTo>
                  <a:lnTo>
                    <a:pt x="992" y="652"/>
                  </a:lnTo>
                  <a:lnTo>
                    <a:pt x="950" y="669"/>
                  </a:lnTo>
                  <a:lnTo>
                    <a:pt x="939" y="723"/>
                  </a:lnTo>
                  <a:lnTo>
                    <a:pt x="918" y="717"/>
                  </a:lnTo>
                  <a:lnTo>
                    <a:pt x="893" y="704"/>
                  </a:lnTo>
                  <a:lnTo>
                    <a:pt x="866" y="660"/>
                  </a:lnTo>
                  <a:lnTo>
                    <a:pt x="847" y="624"/>
                  </a:lnTo>
                  <a:lnTo>
                    <a:pt x="838" y="616"/>
                  </a:lnTo>
                  <a:lnTo>
                    <a:pt x="813" y="601"/>
                  </a:lnTo>
                  <a:lnTo>
                    <a:pt x="785" y="586"/>
                  </a:lnTo>
                  <a:lnTo>
                    <a:pt x="766" y="582"/>
                  </a:lnTo>
                  <a:lnTo>
                    <a:pt x="747" y="607"/>
                  </a:lnTo>
                  <a:lnTo>
                    <a:pt x="739" y="626"/>
                  </a:lnTo>
                  <a:lnTo>
                    <a:pt x="838" y="726"/>
                  </a:lnTo>
                  <a:lnTo>
                    <a:pt x="699" y="728"/>
                  </a:lnTo>
                  <a:lnTo>
                    <a:pt x="528" y="734"/>
                  </a:lnTo>
                  <a:lnTo>
                    <a:pt x="505" y="738"/>
                  </a:lnTo>
                  <a:lnTo>
                    <a:pt x="395" y="749"/>
                  </a:lnTo>
                  <a:lnTo>
                    <a:pt x="342" y="745"/>
                  </a:lnTo>
                  <a:lnTo>
                    <a:pt x="214" y="723"/>
                  </a:lnTo>
                  <a:lnTo>
                    <a:pt x="133" y="683"/>
                  </a:lnTo>
                  <a:lnTo>
                    <a:pt x="102" y="656"/>
                  </a:lnTo>
                  <a:lnTo>
                    <a:pt x="76" y="654"/>
                  </a:lnTo>
                  <a:lnTo>
                    <a:pt x="45" y="662"/>
                  </a:lnTo>
                  <a:lnTo>
                    <a:pt x="0" y="688"/>
                  </a:lnTo>
                  <a:lnTo>
                    <a:pt x="32" y="6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39" name="Freeform 122">
              <a:extLst>
                <a:ext uri="{FF2B5EF4-FFF2-40B4-BE49-F238E27FC236}">
                  <a16:creationId xmlns:a16="http://schemas.microsoft.com/office/drawing/2014/main" id="{D318216E-51B7-C13F-8F8B-F26EDEB5B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723"/>
              <a:ext cx="648" cy="1008"/>
            </a:xfrm>
            <a:custGeom>
              <a:avLst/>
              <a:gdLst>
                <a:gd name="T0" fmla="*/ 163 w 1294"/>
                <a:gd name="T1" fmla="*/ 89 h 2014"/>
                <a:gd name="T2" fmla="*/ 129 w 1294"/>
                <a:gd name="T3" fmla="*/ 187 h 2014"/>
                <a:gd name="T4" fmla="*/ 94 w 1294"/>
                <a:gd name="T5" fmla="*/ 298 h 2014"/>
                <a:gd name="T6" fmla="*/ 61 w 1294"/>
                <a:gd name="T7" fmla="*/ 418 h 2014"/>
                <a:gd name="T8" fmla="*/ 17 w 1294"/>
                <a:gd name="T9" fmla="*/ 693 h 2014"/>
                <a:gd name="T10" fmla="*/ 6 w 1294"/>
                <a:gd name="T11" fmla="*/ 690 h 2014"/>
                <a:gd name="T12" fmla="*/ 25 w 1294"/>
                <a:gd name="T13" fmla="*/ 556 h 2014"/>
                <a:gd name="T14" fmla="*/ 47 w 1294"/>
                <a:gd name="T15" fmla="*/ 418 h 2014"/>
                <a:gd name="T16" fmla="*/ 70 w 1294"/>
                <a:gd name="T17" fmla="*/ 306 h 2014"/>
                <a:gd name="T18" fmla="*/ 97 w 1294"/>
                <a:gd name="T19" fmla="*/ 229 h 2014"/>
                <a:gd name="T20" fmla="*/ 154 w 1294"/>
                <a:gd name="T21" fmla="*/ 57 h 2014"/>
                <a:gd name="T22" fmla="*/ 187 w 1294"/>
                <a:gd name="T23" fmla="*/ 0 h 2014"/>
                <a:gd name="T24" fmla="*/ 312 w 1294"/>
                <a:gd name="T25" fmla="*/ 47 h 2014"/>
                <a:gd name="T26" fmla="*/ 364 w 1294"/>
                <a:gd name="T27" fmla="*/ 92 h 2014"/>
                <a:gd name="T28" fmla="*/ 384 w 1294"/>
                <a:gd name="T29" fmla="*/ 107 h 2014"/>
                <a:gd name="T30" fmla="*/ 491 w 1294"/>
                <a:gd name="T31" fmla="*/ 148 h 2014"/>
                <a:gd name="T32" fmla="*/ 544 w 1294"/>
                <a:gd name="T33" fmla="*/ 190 h 2014"/>
                <a:gd name="T34" fmla="*/ 598 w 1294"/>
                <a:gd name="T35" fmla="*/ 241 h 2014"/>
                <a:gd name="T36" fmla="*/ 627 w 1294"/>
                <a:gd name="T37" fmla="*/ 305 h 2014"/>
                <a:gd name="T38" fmla="*/ 648 w 1294"/>
                <a:gd name="T39" fmla="*/ 470 h 2014"/>
                <a:gd name="T40" fmla="*/ 635 w 1294"/>
                <a:gd name="T41" fmla="*/ 546 h 2014"/>
                <a:gd name="T42" fmla="*/ 640 w 1294"/>
                <a:gd name="T43" fmla="*/ 730 h 2014"/>
                <a:gd name="T44" fmla="*/ 617 w 1294"/>
                <a:gd name="T45" fmla="*/ 839 h 2014"/>
                <a:gd name="T46" fmla="*/ 591 w 1294"/>
                <a:gd name="T47" fmla="*/ 895 h 2014"/>
                <a:gd name="T48" fmla="*/ 566 w 1294"/>
                <a:gd name="T49" fmla="*/ 951 h 2014"/>
                <a:gd name="T50" fmla="*/ 539 w 1294"/>
                <a:gd name="T51" fmla="*/ 986 h 2014"/>
                <a:gd name="T52" fmla="*/ 512 w 1294"/>
                <a:gd name="T53" fmla="*/ 1008 h 2014"/>
                <a:gd name="T54" fmla="*/ 522 w 1294"/>
                <a:gd name="T55" fmla="*/ 982 h 2014"/>
                <a:gd name="T56" fmla="*/ 562 w 1294"/>
                <a:gd name="T57" fmla="*/ 917 h 2014"/>
                <a:gd name="T58" fmla="*/ 598 w 1294"/>
                <a:gd name="T59" fmla="*/ 860 h 2014"/>
                <a:gd name="T60" fmla="*/ 575 w 1294"/>
                <a:gd name="T61" fmla="*/ 772 h 2014"/>
                <a:gd name="T62" fmla="*/ 625 w 1294"/>
                <a:gd name="T63" fmla="*/ 770 h 2014"/>
                <a:gd name="T64" fmla="*/ 635 w 1294"/>
                <a:gd name="T65" fmla="*/ 627 h 2014"/>
                <a:gd name="T66" fmla="*/ 624 w 1294"/>
                <a:gd name="T67" fmla="*/ 510 h 2014"/>
                <a:gd name="T68" fmla="*/ 609 w 1294"/>
                <a:gd name="T69" fmla="*/ 350 h 2014"/>
                <a:gd name="T70" fmla="*/ 607 w 1294"/>
                <a:gd name="T71" fmla="*/ 267 h 2014"/>
                <a:gd name="T72" fmla="*/ 563 w 1294"/>
                <a:gd name="T73" fmla="*/ 221 h 2014"/>
                <a:gd name="T74" fmla="*/ 512 w 1294"/>
                <a:gd name="T75" fmla="*/ 176 h 2014"/>
                <a:gd name="T76" fmla="*/ 469 w 1294"/>
                <a:gd name="T77" fmla="*/ 150 h 2014"/>
                <a:gd name="T78" fmla="*/ 406 w 1294"/>
                <a:gd name="T79" fmla="*/ 126 h 2014"/>
                <a:gd name="T80" fmla="*/ 366 w 1294"/>
                <a:gd name="T81" fmla="*/ 108 h 2014"/>
                <a:gd name="T82" fmla="*/ 315 w 1294"/>
                <a:gd name="T83" fmla="*/ 62 h 2014"/>
                <a:gd name="T84" fmla="*/ 272 w 1294"/>
                <a:gd name="T85" fmla="*/ 35 h 2014"/>
                <a:gd name="T86" fmla="*/ 285 w 1294"/>
                <a:gd name="T87" fmla="*/ 97 h 2014"/>
                <a:gd name="T88" fmla="*/ 218 w 1294"/>
                <a:gd name="T89" fmla="*/ 333 h 2014"/>
                <a:gd name="T90" fmla="*/ 167 w 1294"/>
                <a:gd name="T91" fmla="*/ 497 h 2014"/>
                <a:gd name="T92" fmla="*/ 119 w 1294"/>
                <a:gd name="T93" fmla="*/ 688 h 2014"/>
                <a:gd name="T94" fmla="*/ 150 w 1294"/>
                <a:gd name="T95" fmla="*/ 469 h 2014"/>
                <a:gd name="T96" fmla="*/ 210 w 1294"/>
                <a:gd name="T97" fmla="*/ 314 h 2014"/>
                <a:gd name="T98" fmla="*/ 234 w 1294"/>
                <a:gd name="T99" fmla="*/ 222 h 2014"/>
                <a:gd name="T100" fmla="*/ 262 w 1294"/>
                <a:gd name="T101" fmla="*/ 142 h 2014"/>
                <a:gd name="T102" fmla="*/ 272 w 1294"/>
                <a:gd name="T103" fmla="*/ 60 h 2014"/>
                <a:gd name="T104" fmla="*/ 199 w 1294"/>
                <a:gd name="T105" fmla="*/ 19 h 2014"/>
                <a:gd name="T106" fmla="*/ 177 w 1294"/>
                <a:gd name="T107" fmla="*/ 23 h 20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4" h="2014">
                  <a:moveTo>
                    <a:pt x="353" y="45"/>
                  </a:moveTo>
                  <a:lnTo>
                    <a:pt x="340" y="117"/>
                  </a:lnTo>
                  <a:lnTo>
                    <a:pt x="325" y="178"/>
                  </a:lnTo>
                  <a:lnTo>
                    <a:pt x="307" y="230"/>
                  </a:lnTo>
                  <a:lnTo>
                    <a:pt x="279" y="311"/>
                  </a:lnTo>
                  <a:lnTo>
                    <a:pt x="258" y="374"/>
                  </a:lnTo>
                  <a:lnTo>
                    <a:pt x="235" y="444"/>
                  </a:lnTo>
                  <a:lnTo>
                    <a:pt x="211" y="520"/>
                  </a:lnTo>
                  <a:lnTo>
                    <a:pt x="188" y="595"/>
                  </a:lnTo>
                  <a:lnTo>
                    <a:pt x="167" y="659"/>
                  </a:lnTo>
                  <a:lnTo>
                    <a:pt x="150" y="714"/>
                  </a:lnTo>
                  <a:lnTo>
                    <a:pt x="121" y="836"/>
                  </a:lnTo>
                  <a:lnTo>
                    <a:pt x="96" y="977"/>
                  </a:lnTo>
                  <a:lnTo>
                    <a:pt x="74" y="1142"/>
                  </a:lnTo>
                  <a:lnTo>
                    <a:pt x="34" y="1385"/>
                  </a:lnTo>
                  <a:lnTo>
                    <a:pt x="26" y="1577"/>
                  </a:lnTo>
                  <a:lnTo>
                    <a:pt x="0" y="1581"/>
                  </a:lnTo>
                  <a:lnTo>
                    <a:pt x="11" y="1378"/>
                  </a:lnTo>
                  <a:lnTo>
                    <a:pt x="19" y="1300"/>
                  </a:lnTo>
                  <a:lnTo>
                    <a:pt x="32" y="1212"/>
                  </a:lnTo>
                  <a:lnTo>
                    <a:pt x="49" y="1111"/>
                  </a:lnTo>
                  <a:lnTo>
                    <a:pt x="70" y="931"/>
                  </a:lnTo>
                  <a:lnTo>
                    <a:pt x="76" y="902"/>
                  </a:lnTo>
                  <a:lnTo>
                    <a:pt x="93" y="836"/>
                  </a:lnTo>
                  <a:lnTo>
                    <a:pt x="112" y="754"/>
                  </a:lnTo>
                  <a:lnTo>
                    <a:pt x="125" y="680"/>
                  </a:lnTo>
                  <a:lnTo>
                    <a:pt x="140" y="612"/>
                  </a:lnTo>
                  <a:lnTo>
                    <a:pt x="165" y="537"/>
                  </a:lnTo>
                  <a:lnTo>
                    <a:pt x="186" y="480"/>
                  </a:lnTo>
                  <a:lnTo>
                    <a:pt x="193" y="458"/>
                  </a:lnTo>
                  <a:lnTo>
                    <a:pt x="254" y="300"/>
                  </a:lnTo>
                  <a:lnTo>
                    <a:pt x="304" y="176"/>
                  </a:lnTo>
                  <a:lnTo>
                    <a:pt x="307" y="114"/>
                  </a:lnTo>
                  <a:lnTo>
                    <a:pt x="323" y="64"/>
                  </a:lnTo>
                  <a:lnTo>
                    <a:pt x="355" y="17"/>
                  </a:lnTo>
                  <a:lnTo>
                    <a:pt x="374" y="0"/>
                  </a:lnTo>
                  <a:lnTo>
                    <a:pt x="437" y="40"/>
                  </a:lnTo>
                  <a:lnTo>
                    <a:pt x="583" y="64"/>
                  </a:lnTo>
                  <a:lnTo>
                    <a:pt x="623" y="93"/>
                  </a:lnTo>
                  <a:lnTo>
                    <a:pt x="671" y="133"/>
                  </a:lnTo>
                  <a:lnTo>
                    <a:pt x="709" y="169"/>
                  </a:lnTo>
                  <a:lnTo>
                    <a:pt x="726" y="184"/>
                  </a:lnTo>
                  <a:lnTo>
                    <a:pt x="741" y="199"/>
                  </a:lnTo>
                  <a:lnTo>
                    <a:pt x="754" y="211"/>
                  </a:lnTo>
                  <a:lnTo>
                    <a:pt x="766" y="214"/>
                  </a:lnTo>
                  <a:lnTo>
                    <a:pt x="864" y="243"/>
                  </a:lnTo>
                  <a:lnTo>
                    <a:pt x="942" y="275"/>
                  </a:lnTo>
                  <a:lnTo>
                    <a:pt x="980" y="296"/>
                  </a:lnTo>
                  <a:lnTo>
                    <a:pt x="1015" y="319"/>
                  </a:lnTo>
                  <a:lnTo>
                    <a:pt x="1049" y="346"/>
                  </a:lnTo>
                  <a:lnTo>
                    <a:pt x="1087" y="380"/>
                  </a:lnTo>
                  <a:lnTo>
                    <a:pt x="1125" y="414"/>
                  </a:lnTo>
                  <a:lnTo>
                    <a:pt x="1161" y="450"/>
                  </a:lnTo>
                  <a:lnTo>
                    <a:pt x="1195" y="482"/>
                  </a:lnTo>
                  <a:lnTo>
                    <a:pt x="1220" y="507"/>
                  </a:lnTo>
                  <a:lnTo>
                    <a:pt x="1245" y="532"/>
                  </a:lnTo>
                  <a:lnTo>
                    <a:pt x="1252" y="610"/>
                  </a:lnTo>
                  <a:lnTo>
                    <a:pt x="1241" y="676"/>
                  </a:lnTo>
                  <a:lnTo>
                    <a:pt x="1235" y="885"/>
                  </a:lnTo>
                  <a:lnTo>
                    <a:pt x="1294" y="940"/>
                  </a:lnTo>
                  <a:lnTo>
                    <a:pt x="1285" y="992"/>
                  </a:lnTo>
                  <a:lnTo>
                    <a:pt x="1273" y="1011"/>
                  </a:lnTo>
                  <a:lnTo>
                    <a:pt x="1269" y="1091"/>
                  </a:lnTo>
                  <a:lnTo>
                    <a:pt x="1283" y="1193"/>
                  </a:lnTo>
                  <a:lnTo>
                    <a:pt x="1294" y="1353"/>
                  </a:lnTo>
                  <a:lnTo>
                    <a:pt x="1279" y="1459"/>
                  </a:lnTo>
                  <a:lnTo>
                    <a:pt x="1267" y="1509"/>
                  </a:lnTo>
                  <a:lnTo>
                    <a:pt x="1237" y="1634"/>
                  </a:lnTo>
                  <a:lnTo>
                    <a:pt x="1233" y="1676"/>
                  </a:lnTo>
                  <a:lnTo>
                    <a:pt x="1218" y="1742"/>
                  </a:lnTo>
                  <a:lnTo>
                    <a:pt x="1201" y="1765"/>
                  </a:lnTo>
                  <a:lnTo>
                    <a:pt x="1180" y="1788"/>
                  </a:lnTo>
                  <a:lnTo>
                    <a:pt x="1155" y="1815"/>
                  </a:lnTo>
                  <a:lnTo>
                    <a:pt x="1142" y="1862"/>
                  </a:lnTo>
                  <a:lnTo>
                    <a:pt x="1131" y="1900"/>
                  </a:lnTo>
                  <a:lnTo>
                    <a:pt x="1121" y="1921"/>
                  </a:lnTo>
                  <a:lnTo>
                    <a:pt x="1106" y="1940"/>
                  </a:lnTo>
                  <a:lnTo>
                    <a:pt x="1077" y="1971"/>
                  </a:lnTo>
                  <a:lnTo>
                    <a:pt x="1053" y="2001"/>
                  </a:lnTo>
                  <a:lnTo>
                    <a:pt x="1043" y="2012"/>
                  </a:lnTo>
                  <a:lnTo>
                    <a:pt x="1022" y="2014"/>
                  </a:lnTo>
                  <a:lnTo>
                    <a:pt x="999" y="2003"/>
                  </a:lnTo>
                  <a:lnTo>
                    <a:pt x="1013" y="1991"/>
                  </a:lnTo>
                  <a:lnTo>
                    <a:pt x="1043" y="1963"/>
                  </a:lnTo>
                  <a:lnTo>
                    <a:pt x="1075" y="1929"/>
                  </a:lnTo>
                  <a:lnTo>
                    <a:pt x="1096" y="1902"/>
                  </a:lnTo>
                  <a:lnTo>
                    <a:pt x="1123" y="1832"/>
                  </a:lnTo>
                  <a:lnTo>
                    <a:pt x="1138" y="1784"/>
                  </a:lnTo>
                  <a:lnTo>
                    <a:pt x="1163" y="1758"/>
                  </a:lnTo>
                  <a:lnTo>
                    <a:pt x="1195" y="1718"/>
                  </a:lnTo>
                  <a:lnTo>
                    <a:pt x="1193" y="1663"/>
                  </a:lnTo>
                  <a:lnTo>
                    <a:pt x="1186" y="1621"/>
                  </a:lnTo>
                  <a:lnTo>
                    <a:pt x="1148" y="1543"/>
                  </a:lnTo>
                  <a:lnTo>
                    <a:pt x="1226" y="1604"/>
                  </a:lnTo>
                  <a:lnTo>
                    <a:pt x="1237" y="1577"/>
                  </a:lnTo>
                  <a:lnTo>
                    <a:pt x="1248" y="1539"/>
                  </a:lnTo>
                  <a:lnTo>
                    <a:pt x="1245" y="1486"/>
                  </a:lnTo>
                  <a:lnTo>
                    <a:pt x="1260" y="1393"/>
                  </a:lnTo>
                  <a:lnTo>
                    <a:pt x="1269" y="1252"/>
                  </a:lnTo>
                  <a:lnTo>
                    <a:pt x="1256" y="1146"/>
                  </a:lnTo>
                  <a:lnTo>
                    <a:pt x="1248" y="1087"/>
                  </a:lnTo>
                  <a:lnTo>
                    <a:pt x="1247" y="1018"/>
                  </a:lnTo>
                  <a:lnTo>
                    <a:pt x="1275" y="946"/>
                  </a:lnTo>
                  <a:lnTo>
                    <a:pt x="1216" y="889"/>
                  </a:lnTo>
                  <a:lnTo>
                    <a:pt x="1216" y="699"/>
                  </a:lnTo>
                  <a:lnTo>
                    <a:pt x="1218" y="614"/>
                  </a:lnTo>
                  <a:lnTo>
                    <a:pt x="1224" y="551"/>
                  </a:lnTo>
                  <a:lnTo>
                    <a:pt x="1212" y="534"/>
                  </a:lnTo>
                  <a:lnTo>
                    <a:pt x="1190" y="509"/>
                  </a:lnTo>
                  <a:lnTo>
                    <a:pt x="1161" y="477"/>
                  </a:lnTo>
                  <a:lnTo>
                    <a:pt x="1125" y="442"/>
                  </a:lnTo>
                  <a:lnTo>
                    <a:pt x="1089" y="408"/>
                  </a:lnTo>
                  <a:lnTo>
                    <a:pt x="1055" y="378"/>
                  </a:lnTo>
                  <a:lnTo>
                    <a:pt x="1022" y="351"/>
                  </a:lnTo>
                  <a:lnTo>
                    <a:pt x="998" y="332"/>
                  </a:lnTo>
                  <a:lnTo>
                    <a:pt x="973" y="317"/>
                  </a:lnTo>
                  <a:lnTo>
                    <a:pt x="937" y="300"/>
                  </a:lnTo>
                  <a:lnTo>
                    <a:pt x="895" y="283"/>
                  </a:lnTo>
                  <a:lnTo>
                    <a:pt x="851" y="268"/>
                  </a:lnTo>
                  <a:lnTo>
                    <a:pt x="811" y="252"/>
                  </a:lnTo>
                  <a:lnTo>
                    <a:pt x="779" y="241"/>
                  </a:lnTo>
                  <a:lnTo>
                    <a:pt x="747" y="230"/>
                  </a:lnTo>
                  <a:lnTo>
                    <a:pt x="731" y="216"/>
                  </a:lnTo>
                  <a:lnTo>
                    <a:pt x="691" y="180"/>
                  </a:lnTo>
                  <a:lnTo>
                    <a:pt x="661" y="154"/>
                  </a:lnTo>
                  <a:lnTo>
                    <a:pt x="629" y="123"/>
                  </a:lnTo>
                  <a:lnTo>
                    <a:pt x="598" y="98"/>
                  </a:lnTo>
                  <a:lnTo>
                    <a:pt x="579" y="83"/>
                  </a:lnTo>
                  <a:lnTo>
                    <a:pt x="543" y="70"/>
                  </a:lnTo>
                  <a:lnTo>
                    <a:pt x="560" y="85"/>
                  </a:lnTo>
                  <a:lnTo>
                    <a:pt x="579" y="114"/>
                  </a:lnTo>
                  <a:lnTo>
                    <a:pt x="570" y="193"/>
                  </a:lnTo>
                  <a:lnTo>
                    <a:pt x="562" y="262"/>
                  </a:lnTo>
                  <a:lnTo>
                    <a:pt x="501" y="475"/>
                  </a:lnTo>
                  <a:lnTo>
                    <a:pt x="435" y="665"/>
                  </a:lnTo>
                  <a:lnTo>
                    <a:pt x="444" y="807"/>
                  </a:lnTo>
                  <a:lnTo>
                    <a:pt x="378" y="901"/>
                  </a:lnTo>
                  <a:lnTo>
                    <a:pt x="334" y="994"/>
                  </a:lnTo>
                  <a:lnTo>
                    <a:pt x="365" y="1140"/>
                  </a:lnTo>
                  <a:lnTo>
                    <a:pt x="296" y="1254"/>
                  </a:lnTo>
                  <a:lnTo>
                    <a:pt x="237" y="1374"/>
                  </a:lnTo>
                  <a:lnTo>
                    <a:pt x="309" y="1188"/>
                  </a:lnTo>
                  <a:lnTo>
                    <a:pt x="336" y="1121"/>
                  </a:lnTo>
                  <a:lnTo>
                    <a:pt x="300" y="937"/>
                  </a:lnTo>
                  <a:lnTo>
                    <a:pt x="422" y="794"/>
                  </a:lnTo>
                  <a:lnTo>
                    <a:pt x="416" y="684"/>
                  </a:lnTo>
                  <a:lnTo>
                    <a:pt x="420" y="627"/>
                  </a:lnTo>
                  <a:lnTo>
                    <a:pt x="429" y="572"/>
                  </a:lnTo>
                  <a:lnTo>
                    <a:pt x="444" y="513"/>
                  </a:lnTo>
                  <a:lnTo>
                    <a:pt x="467" y="444"/>
                  </a:lnTo>
                  <a:lnTo>
                    <a:pt x="494" y="368"/>
                  </a:lnTo>
                  <a:lnTo>
                    <a:pt x="515" y="308"/>
                  </a:lnTo>
                  <a:lnTo>
                    <a:pt x="524" y="283"/>
                  </a:lnTo>
                  <a:lnTo>
                    <a:pt x="538" y="226"/>
                  </a:lnTo>
                  <a:lnTo>
                    <a:pt x="555" y="152"/>
                  </a:lnTo>
                  <a:lnTo>
                    <a:pt x="543" y="119"/>
                  </a:lnTo>
                  <a:lnTo>
                    <a:pt x="532" y="104"/>
                  </a:lnTo>
                  <a:lnTo>
                    <a:pt x="441" y="76"/>
                  </a:lnTo>
                  <a:lnTo>
                    <a:pt x="397" y="38"/>
                  </a:lnTo>
                  <a:lnTo>
                    <a:pt x="374" y="28"/>
                  </a:lnTo>
                  <a:lnTo>
                    <a:pt x="353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40" name="Freeform 123">
              <a:extLst>
                <a:ext uri="{FF2B5EF4-FFF2-40B4-BE49-F238E27FC236}">
                  <a16:creationId xmlns:a16="http://schemas.microsoft.com/office/drawing/2014/main" id="{97A429C0-7AC2-5D18-59E2-B99B2FA6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015"/>
              <a:ext cx="306" cy="217"/>
            </a:xfrm>
            <a:custGeom>
              <a:avLst/>
              <a:gdLst>
                <a:gd name="T0" fmla="*/ 70 w 612"/>
                <a:gd name="T1" fmla="*/ 169 h 433"/>
                <a:gd name="T2" fmla="*/ 62 w 612"/>
                <a:gd name="T3" fmla="*/ 179 h 433"/>
                <a:gd name="T4" fmla="*/ 51 w 612"/>
                <a:gd name="T5" fmla="*/ 193 h 433"/>
                <a:gd name="T6" fmla="*/ 38 w 612"/>
                <a:gd name="T7" fmla="*/ 206 h 433"/>
                <a:gd name="T8" fmla="*/ 33 w 612"/>
                <a:gd name="T9" fmla="*/ 211 h 433"/>
                <a:gd name="T10" fmla="*/ 29 w 612"/>
                <a:gd name="T11" fmla="*/ 216 h 433"/>
                <a:gd name="T12" fmla="*/ 17 w 612"/>
                <a:gd name="T13" fmla="*/ 217 h 433"/>
                <a:gd name="T14" fmla="*/ 5 w 612"/>
                <a:gd name="T15" fmla="*/ 209 h 433"/>
                <a:gd name="T16" fmla="*/ 0 w 612"/>
                <a:gd name="T17" fmla="*/ 205 h 433"/>
                <a:gd name="T18" fmla="*/ 7 w 612"/>
                <a:gd name="T19" fmla="*/ 194 h 433"/>
                <a:gd name="T20" fmla="*/ 30 w 612"/>
                <a:gd name="T21" fmla="*/ 195 h 433"/>
                <a:gd name="T22" fmla="*/ 19 w 612"/>
                <a:gd name="T23" fmla="*/ 195 h 433"/>
                <a:gd name="T24" fmla="*/ 22 w 612"/>
                <a:gd name="T25" fmla="*/ 185 h 433"/>
                <a:gd name="T26" fmla="*/ 32 w 612"/>
                <a:gd name="T27" fmla="*/ 174 h 433"/>
                <a:gd name="T28" fmla="*/ 47 w 612"/>
                <a:gd name="T29" fmla="*/ 159 h 433"/>
                <a:gd name="T30" fmla="*/ 67 w 612"/>
                <a:gd name="T31" fmla="*/ 142 h 433"/>
                <a:gd name="T32" fmla="*/ 85 w 612"/>
                <a:gd name="T33" fmla="*/ 126 h 433"/>
                <a:gd name="T34" fmla="*/ 101 w 612"/>
                <a:gd name="T35" fmla="*/ 112 h 433"/>
                <a:gd name="T36" fmla="*/ 115 w 612"/>
                <a:gd name="T37" fmla="*/ 101 h 433"/>
                <a:gd name="T38" fmla="*/ 136 w 612"/>
                <a:gd name="T39" fmla="*/ 85 h 433"/>
                <a:gd name="T40" fmla="*/ 145 w 612"/>
                <a:gd name="T41" fmla="*/ 79 h 433"/>
                <a:gd name="T42" fmla="*/ 262 w 612"/>
                <a:gd name="T43" fmla="*/ 15 h 433"/>
                <a:gd name="T44" fmla="*/ 275 w 612"/>
                <a:gd name="T45" fmla="*/ 9 h 433"/>
                <a:gd name="T46" fmla="*/ 295 w 612"/>
                <a:gd name="T47" fmla="*/ 0 h 433"/>
                <a:gd name="T48" fmla="*/ 306 w 612"/>
                <a:gd name="T49" fmla="*/ 3 h 433"/>
                <a:gd name="T50" fmla="*/ 306 w 612"/>
                <a:gd name="T51" fmla="*/ 12 h 433"/>
                <a:gd name="T52" fmla="*/ 298 w 612"/>
                <a:gd name="T53" fmla="*/ 17 h 433"/>
                <a:gd name="T54" fmla="*/ 286 w 612"/>
                <a:gd name="T55" fmla="*/ 25 h 433"/>
                <a:gd name="T56" fmla="*/ 271 w 612"/>
                <a:gd name="T57" fmla="*/ 35 h 433"/>
                <a:gd name="T58" fmla="*/ 260 w 612"/>
                <a:gd name="T59" fmla="*/ 40 h 433"/>
                <a:gd name="T60" fmla="*/ 232 w 612"/>
                <a:gd name="T61" fmla="*/ 52 h 433"/>
                <a:gd name="T62" fmla="*/ 202 w 612"/>
                <a:gd name="T63" fmla="*/ 65 h 433"/>
                <a:gd name="T64" fmla="*/ 181 w 612"/>
                <a:gd name="T65" fmla="*/ 75 h 433"/>
                <a:gd name="T66" fmla="*/ 172 w 612"/>
                <a:gd name="T67" fmla="*/ 81 h 433"/>
                <a:gd name="T68" fmla="*/ 159 w 612"/>
                <a:gd name="T69" fmla="*/ 91 h 433"/>
                <a:gd name="T70" fmla="*/ 145 w 612"/>
                <a:gd name="T71" fmla="*/ 103 h 433"/>
                <a:gd name="T72" fmla="*/ 128 w 612"/>
                <a:gd name="T73" fmla="*/ 115 h 433"/>
                <a:gd name="T74" fmla="*/ 113 w 612"/>
                <a:gd name="T75" fmla="*/ 129 h 433"/>
                <a:gd name="T76" fmla="*/ 100 w 612"/>
                <a:gd name="T77" fmla="*/ 139 h 433"/>
                <a:gd name="T78" fmla="*/ 89 w 612"/>
                <a:gd name="T79" fmla="*/ 149 h 433"/>
                <a:gd name="T80" fmla="*/ 70 w 612"/>
                <a:gd name="T81" fmla="*/ 169 h 433"/>
                <a:gd name="T82" fmla="*/ 70 w 612"/>
                <a:gd name="T83" fmla="*/ 169 h 4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12" h="433">
                  <a:moveTo>
                    <a:pt x="139" y="337"/>
                  </a:moveTo>
                  <a:lnTo>
                    <a:pt x="123" y="357"/>
                  </a:lnTo>
                  <a:lnTo>
                    <a:pt x="101" y="386"/>
                  </a:lnTo>
                  <a:lnTo>
                    <a:pt x="76" y="411"/>
                  </a:lnTo>
                  <a:lnTo>
                    <a:pt x="66" y="422"/>
                  </a:lnTo>
                  <a:lnTo>
                    <a:pt x="57" y="432"/>
                  </a:lnTo>
                  <a:lnTo>
                    <a:pt x="34" y="433"/>
                  </a:lnTo>
                  <a:lnTo>
                    <a:pt x="9" y="418"/>
                  </a:lnTo>
                  <a:lnTo>
                    <a:pt x="0" y="409"/>
                  </a:lnTo>
                  <a:lnTo>
                    <a:pt x="13" y="388"/>
                  </a:lnTo>
                  <a:lnTo>
                    <a:pt x="59" y="390"/>
                  </a:lnTo>
                  <a:lnTo>
                    <a:pt x="38" y="390"/>
                  </a:lnTo>
                  <a:lnTo>
                    <a:pt x="44" y="369"/>
                  </a:lnTo>
                  <a:lnTo>
                    <a:pt x="63" y="348"/>
                  </a:lnTo>
                  <a:lnTo>
                    <a:pt x="93" y="318"/>
                  </a:lnTo>
                  <a:lnTo>
                    <a:pt x="133" y="283"/>
                  </a:lnTo>
                  <a:lnTo>
                    <a:pt x="169" y="251"/>
                  </a:lnTo>
                  <a:lnTo>
                    <a:pt x="201" y="224"/>
                  </a:lnTo>
                  <a:lnTo>
                    <a:pt x="230" y="202"/>
                  </a:lnTo>
                  <a:lnTo>
                    <a:pt x="272" y="169"/>
                  </a:lnTo>
                  <a:lnTo>
                    <a:pt x="289" y="158"/>
                  </a:lnTo>
                  <a:lnTo>
                    <a:pt x="524" y="29"/>
                  </a:lnTo>
                  <a:lnTo>
                    <a:pt x="549" y="17"/>
                  </a:lnTo>
                  <a:lnTo>
                    <a:pt x="589" y="0"/>
                  </a:lnTo>
                  <a:lnTo>
                    <a:pt x="612" y="6"/>
                  </a:lnTo>
                  <a:lnTo>
                    <a:pt x="612" y="23"/>
                  </a:lnTo>
                  <a:lnTo>
                    <a:pt x="595" y="34"/>
                  </a:lnTo>
                  <a:lnTo>
                    <a:pt x="572" y="50"/>
                  </a:lnTo>
                  <a:lnTo>
                    <a:pt x="542" y="70"/>
                  </a:lnTo>
                  <a:lnTo>
                    <a:pt x="519" y="80"/>
                  </a:lnTo>
                  <a:lnTo>
                    <a:pt x="464" y="103"/>
                  </a:lnTo>
                  <a:lnTo>
                    <a:pt x="403" y="129"/>
                  </a:lnTo>
                  <a:lnTo>
                    <a:pt x="361" y="150"/>
                  </a:lnTo>
                  <a:lnTo>
                    <a:pt x="344" y="162"/>
                  </a:lnTo>
                  <a:lnTo>
                    <a:pt x="317" y="181"/>
                  </a:lnTo>
                  <a:lnTo>
                    <a:pt x="289" y="205"/>
                  </a:lnTo>
                  <a:lnTo>
                    <a:pt x="256" y="230"/>
                  </a:lnTo>
                  <a:lnTo>
                    <a:pt x="226" y="257"/>
                  </a:lnTo>
                  <a:lnTo>
                    <a:pt x="199" y="278"/>
                  </a:lnTo>
                  <a:lnTo>
                    <a:pt x="177" y="297"/>
                  </a:lnTo>
                  <a:lnTo>
                    <a:pt x="139" y="3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41" name="Freeform 124">
              <a:extLst>
                <a:ext uri="{FF2B5EF4-FFF2-40B4-BE49-F238E27FC236}">
                  <a16:creationId xmlns:a16="http://schemas.microsoft.com/office/drawing/2014/main" id="{2929CAE0-6E0C-F2CE-114C-088695B28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140"/>
              <a:ext cx="201" cy="120"/>
            </a:xfrm>
            <a:custGeom>
              <a:avLst/>
              <a:gdLst>
                <a:gd name="T0" fmla="*/ 0 w 401"/>
                <a:gd name="T1" fmla="*/ 120 h 241"/>
                <a:gd name="T2" fmla="*/ 120 w 401"/>
                <a:gd name="T3" fmla="*/ 43 h 241"/>
                <a:gd name="T4" fmla="*/ 201 w 401"/>
                <a:gd name="T5" fmla="*/ 14 h 241"/>
                <a:gd name="T6" fmla="*/ 194 w 401"/>
                <a:gd name="T7" fmla="*/ 11 h 241"/>
                <a:gd name="T8" fmla="*/ 179 w 401"/>
                <a:gd name="T9" fmla="*/ 5 h 241"/>
                <a:gd name="T10" fmla="*/ 160 w 401"/>
                <a:gd name="T11" fmla="*/ 0 h 241"/>
                <a:gd name="T12" fmla="*/ 143 w 401"/>
                <a:gd name="T13" fmla="*/ 2 h 241"/>
                <a:gd name="T14" fmla="*/ 114 w 401"/>
                <a:gd name="T15" fmla="*/ 12 h 241"/>
                <a:gd name="T16" fmla="*/ 91 w 401"/>
                <a:gd name="T17" fmla="*/ 23 h 241"/>
                <a:gd name="T18" fmla="*/ 76 w 401"/>
                <a:gd name="T19" fmla="*/ 34 h 241"/>
                <a:gd name="T20" fmla="*/ 69 w 401"/>
                <a:gd name="T21" fmla="*/ 42 h 241"/>
                <a:gd name="T22" fmla="*/ 76 w 401"/>
                <a:gd name="T23" fmla="*/ 55 h 241"/>
                <a:gd name="T24" fmla="*/ 36 w 401"/>
                <a:gd name="T25" fmla="*/ 82 h 241"/>
                <a:gd name="T26" fmla="*/ 0 w 401"/>
                <a:gd name="T27" fmla="*/ 120 h 241"/>
                <a:gd name="T28" fmla="*/ 0 w 401"/>
                <a:gd name="T29" fmla="*/ 120 h 2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1" h="241">
                  <a:moveTo>
                    <a:pt x="0" y="241"/>
                  </a:moveTo>
                  <a:lnTo>
                    <a:pt x="239" y="86"/>
                  </a:lnTo>
                  <a:lnTo>
                    <a:pt x="401" y="29"/>
                  </a:lnTo>
                  <a:lnTo>
                    <a:pt x="387" y="23"/>
                  </a:lnTo>
                  <a:lnTo>
                    <a:pt x="357" y="10"/>
                  </a:lnTo>
                  <a:lnTo>
                    <a:pt x="319" y="0"/>
                  </a:lnTo>
                  <a:lnTo>
                    <a:pt x="285" y="4"/>
                  </a:lnTo>
                  <a:lnTo>
                    <a:pt x="228" y="25"/>
                  </a:lnTo>
                  <a:lnTo>
                    <a:pt x="182" y="46"/>
                  </a:lnTo>
                  <a:lnTo>
                    <a:pt x="152" y="69"/>
                  </a:lnTo>
                  <a:lnTo>
                    <a:pt x="138" y="84"/>
                  </a:lnTo>
                  <a:lnTo>
                    <a:pt x="152" y="110"/>
                  </a:lnTo>
                  <a:lnTo>
                    <a:pt x="72" y="165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42" name="Freeform 125">
              <a:extLst>
                <a:ext uri="{FF2B5EF4-FFF2-40B4-BE49-F238E27FC236}">
                  <a16:creationId xmlns:a16="http://schemas.microsoft.com/office/drawing/2014/main" id="{B200E804-CE5E-AF69-C135-778C5EF85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2165"/>
              <a:ext cx="65" cy="9"/>
            </a:xfrm>
            <a:custGeom>
              <a:avLst/>
              <a:gdLst>
                <a:gd name="T0" fmla="*/ 65 w 132"/>
                <a:gd name="T1" fmla="*/ 9 h 18"/>
                <a:gd name="T2" fmla="*/ 0 w 132"/>
                <a:gd name="T3" fmla="*/ 0 h 18"/>
                <a:gd name="T4" fmla="*/ 64 w 132"/>
                <a:gd name="T5" fmla="*/ 0 h 18"/>
                <a:gd name="T6" fmla="*/ 65 w 132"/>
                <a:gd name="T7" fmla="*/ 9 h 18"/>
                <a:gd name="T8" fmla="*/ 65 w 132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8">
                  <a:moveTo>
                    <a:pt x="132" y="18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43" name="Freeform 126">
              <a:extLst>
                <a:ext uri="{FF2B5EF4-FFF2-40B4-BE49-F238E27FC236}">
                  <a16:creationId xmlns:a16="http://schemas.microsoft.com/office/drawing/2014/main" id="{648B27AF-9254-E784-2CC5-0F8FD5CFF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1989"/>
              <a:ext cx="124" cy="110"/>
            </a:xfrm>
            <a:custGeom>
              <a:avLst/>
              <a:gdLst>
                <a:gd name="T0" fmla="*/ 13 w 247"/>
                <a:gd name="T1" fmla="*/ 91 h 218"/>
                <a:gd name="T2" fmla="*/ 17 w 247"/>
                <a:gd name="T3" fmla="*/ 63 h 218"/>
                <a:gd name="T4" fmla="*/ 20 w 247"/>
                <a:gd name="T5" fmla="*/ 41 h 218"/>
                <a:gd name="T6" fmla="*/ 27 w 247"/>
                <a:gd name="T7" fmla="*/ 29 h 218"/>
                <a:gd name="T8" fmla="*/ 40 w 247"/>
                <a:gd name="T9" fmla="*/ 20 h 218"/>
                <a:gd name="T10" fmla="*/ 48 w 247"/>
                <a:gd name="T11" fmla="*/ 17 h 218"/>
                <a:gd name="T12" fmla="*/ 73 w 247"/>
                <a:gd name="T13" fmla="*/ 46 h 218"/>
                <a:gd name="T14" fmla="*/ 72 w 247"/>
                <a:gd name="T15" fmla="*/ 61 h 218"/>
                <a:gd name="T16" fmla="*/ 63 w 247"/>
                <a:gd name="T17" fmla="*/ 81 h 218"/>
                <a:gd name="T18" fmla="*/ 99 w 247"/>
                <a:gd name="T19" fmla="*/ 82 h 218"/>
                <a:gd name="T20" fmla="*/ 124 w 247"/>
                <a:gd name="T21" fmla="*/ 101 h 218"/>
                <a:gd name="T22" fmla="*/ 67 w 247"/>
                <a:gd name="T23" fmla="*/ 11 h 218"/>
                <a:gd name="T24" fmla="*/ 48 w 247"/>
                <a:gd name="T25" fmla="*/ 0 h 218"/>
                <a:gd name="T26" fmla="*/ 25 w 247"/>
                <a:gd name="T27" fmla="*/ 10 h 218"/>
                <a:gd name="T28" fmla="*/ 12 w 247"/>
                <a:gd name="T29" fmla="*/ 28 h 218"/>
                <a:gd name="T30" fmla="*/ 8 w 247"/>
                <a:gd name="T31" fmla="*/ 45 h 218"/>
                <a:gd name="T32" fmla="*/ 8 w 247"/>
                <a:gd name="T33" fmla="*/ 80 h 218"/>
                <a:gd name="T34" fmla="*/ 0 w 247"/>
                <a:gd name="T35" fmla="*/ 110 h 218"/>
                <a:gd name="T36" fmla="*/ 13 w 247"/>
                <a:gd name="T37" fmla="*/ 91 h 218"/>
                <a:gd name="T38" fmla="*/ 13 w 247"/>
                <a:gd name="T39" fmla="*/ 91 h 2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7" h="218">
                  <a:moveTo>
                    <a:pt x="25" y="180"/>
                  </a:moveTo>
                  <a:lnTo>
                    <a:pt x="33" y="125"/>
                  </a:lnTo>
                  <a:lnTo>
                    <a:pt x="40" y="82"/>
                  </a:lnTo>
                  <a:lnTo>
                    <a:pt x="53" y="57"/>
                  </a:lnTo>
                  <a:lnTo>
                    <a:pt x="80" y="40"/>
                  </a:lnTo>
                  <a:lnTo>
                    <a:pt x="95" y="34"/>
                  </a:lnTo>
                  <a:lnTo>
                    <a:pt x="145" y="91"/>
                  </a:lnTo>
                  <a:lnTo>
                    <a:pt x="143" y="120"/>
                  </a:lnTo>
                  <a:lnTo>
                    <a:pt x="126" y="161"/>
                  </a:lnTo>
                  <a:lnTo>
                    <a:pt x="198" y="163"/>
                  </a:lnTo>
                  <a:lnTo>
                    <a:pt x="247" y="201"/>
                  </a:lnTo>
                  <a:lnTo>
                    <a:pt x="133" y="21"/>
                  </a:lnTo>
                  <a:lnTo>
                    <a:pt x="95" y="0"/>
                  </a:lnTo>
                  <a:lnTo>
                    <a:pt x="50" y="19"/>
                  </a:lnTo>
                  <a:lnTo>
                    <a:pt x="23" y="55"/>
                  </a:lnTo>
                  <a:lnTo>
                    <a:pt x="15" y="89"/>
                  </a:lnTo>
                  <a:lnTo>
                    <a:pt x="15" y="159"/>
                  </a:lnTo>
                  <a:lnTo>
                    <a:pt x="0" y="218"/>
                  </a:lnTo>
                  <a:lnTo>
                    <a:pt x="25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44" name="Freeform 127">
              <a:extLst>
                <a:ext uri="{FF2B5EF4-FFF2-40B4-BE49-F238E27FC236}">
                  <a16:creationId xmlns:a16="http://schemas.microsoft.com/office/drawing/2014/main" id="{478EDC78-B807-B84C-46F8-8C8E01C88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1834"/>
              <a:ext cx="323" cy="687"/>
            </a:xfrm>
            <a:custGeom>
              <a:avLst/>
              <a:gdLst>
                <a:gd name="T0" fmla="*/ 300 w 647"/>
                <a:gd name="T1" fmla="*/ 74 h 1374"/>
                <a:gd name="T2" fmla="*/ 306 w 647"/>
                <a:gd name="T3" fmla="*/ 116 h 1374"/>
                <a:gd name="T4" fmla="*/ 314 w 647"/>
                <a:gd name="T5" fmla="*/ 156 h 1374"/>
                <a:gd name="T6" fmla="*/ 321 w 647"/>
                <a:gd name="T7" fmla="*/ 186 h 1374"/>
                <a:gd name="T8" fmla="*/ 323 w 647"/>
                <a:gd name="T9" fmla="*/ 274 h 1374"/>
                <a:gd name="T10" fmla="*/ 323 w 647"/>
                <a:gd name="T11" fmla="*/ 329 h 1374"/>
                <a:gd name="T12" fmla="*/ 316 w 647"/>
                <a:gd name="T13" fmla="*/ 394 h 1374"/>
                <a:gd name="T14" fmla="*/ 310 w 647"/>
                <a:gd name="T15" fmla="*/ 444 h 1374"/>
                <a:gd name="T16" fmla="*/ 300 w 647"/>
                <a:gd name="T17" fmla="*/ 520 h 1374"/>
                <a:gd name="T18" fmla="*/ 295 w 647"/>
                <a:gd name="T19" fmla="*/ 629 h 1374"/>
                <a:gd name="T20" fmla="*/ 293 w 647"/>
                <a:gd name="T21" fmla="*/ 685 h 1374"/>
                <a:gd name="T22" fmla="*/ 277 w 647"/>
                <a:gd name="T23" fmla="*/ 687 h 1374"/>
                <a:gd name="T24" fmla="*/ 280 w 647"/>
                <a:gd name="T25" fmla="*/ 608 h 1374"/>
                <a:gd name="T26" fmla="*/ 286 w 647"/>
                <a:gd name="T27" fmla="*/ 506 h 1374"/>
                <a:gd name="T28" fmla="*/ 292 w 647"/>
                <a:gd name="T29" fmla="*/ 470 h 1374"/>
                <a:gd name="T30" fmla="*/ 299 w 647"/>
                <a:gd name="T31" fmla="*/ 417 h 1374"/>
                <a:gd name="T32" fmla="*/ 310 w 647"/>
                <a:gd name="T33" fmla="*/ 350 h 1374"/>
                <a:gd name="T34" fmla="*/ 310 w 647"/>
                <a:gd name="T35" fmla="*/ 248 h 1374"/>
                <a:gd name="T36" fmla="*/ 304 w 647"/>
                <a:gd name="T37" fmla="*/ 223 h 1374"/>
                <a:gd name="T38" fmla="*/ 294 w 647"/>
                <a:gd name="T39" fmla="*/ 184 h 1374"/>
                <a:gd name="T40" fmla="*/ 289 w 647"/>
                <a:gd name="T41" fmla="*/ 179 h 1374"/>
                <a:gd name="T42" fmla="*/ 278 w 647"/>
                <a:gd name="T43" fmla="*/ 179 h 1374"/>
                <a:gd name="T44" fmla="*/ 250 w 647"/>
                <a:gd name="T45" fmla="*/ 188 h 1374"/>
                <a:gd name="T46" fmla="*/ 223 w 647"/>
                <a:gd name="T47" fmla="*/ 199 h 1374"/>
                <a:gd name="T48" fmla="*/ 212 w 647"/>
                <a:gd name="T49" fmla="*/ 205 h 1374"/>
                <a:gd name="T50" fmla="*/ 197 w 647"/>
                <a:gd name="T51" fmla="*/ 217 h 1374"/>
                <a:gd name="T52" fmla="*/ 182 w 647"/>
                <a:gd name="T53" fmla="*/ 223 h 1374"/>
                <a:gd name="T54" fmla="*/ 165 w 647"/>
                <a:gd name="T55" fmla="*/ 218 h 1374"/>
                <a:gd name="T56" fmla="*/ 148 w 647"/>
                <a:gd name="T57" fmla="*/ 202 h 1374"/>
                <a:gd name="T58" fmla="*/ 131 w 647"/>
                <a:gd name="T59" fmla="*/ 180 h 1374"/>
                <a:gd name="T60" fmla="*/ 118 w 647"/>
                <a:gd name="T61" fmla="*/ 160 h 1374"/>
                <a:gd name="T62" fmla="*/ 113 w 647"/>
                <a:gd name="T63" fmla="*/ 152 h 1374"/>
                <a:gd name="T64" fmla="*/ 108 w 647"/>
                <a:gd name="T65" fmla="*/ 134 h 1374"/>
                <a:gd name="T66" fmla="*/ 97 w 647"/>
                <a:gd name="T67" fmla="*/ 104 h 1374"/>
                <a:gd name="T68" fmla="*/ 91 w 647"/>
                <a:gd name="T69" fmla="*/ 98 h 1374"/>
                <a:gd name="T70" fmla="*/ 79 w 647"/>
                <a:gd name="T71" fmla="*/ 92 h 1374"/>
                <a:gd name="T72" fmla="*/ 45 w 647"/>
                <a:gd name="T73" fmla="*/ 84 h 1374"/>
                <a:gd name="T74" fmla="*/ 0 w 647"/>
                <a:gd name="T75" fmla="*/ 76 h 1374"/>
                <a:gd name="T76" fmla="*/ 36 w 647"/>
                <a:gd name="T77" fmla="*/ 53 h 1374"/>
                <a:gd name="T78" fmla="*/ 72 w 647"/>
                <a:gd name="T79" fmla="*/ 34 h 1374"/>
                <a:gd name="T80" fmla="*/ 128 w 647"/>
                <a:gd name="T81" fmla="*/ 12 h 1374"/>
                <a:gd name="T82" fmla="*/ 180 w 647"/>
                <a:gd name="T83" fmla="*/ 0 h 1374"/>
                <a:gd name="T84" fmla="*/ 176 w 647"/>
                <a:gd name="T85" fmla="*/ 14 h 1374"/>
                <a:gd name="T86" fmla="*/ 172 w 647"/>
                <a:gd name="T87" fmla="*/ 29 h 1374"/>
                <a:gd name="T88" fmla="*/ 173 w 647"/>
                <a:gd name="T89" fmla="*/ 49 h 1374"/>
                <a:gd name="T90" fmla="*/ 184 w 647"/>
                <a:gd name="T91" fmla="*/ 68 h 1374"/>
                <a:gd name="T92" fmla="*/ 228 w 647"/>
                <a:gd name="T93" fmla="*/ 74 h 1374"/>
                <a:gd name="T94" fmla="*/ 300 w 647"/>
                <a:gd name="T95" fmla="*/ 74 h 1374"/>
                <a:gd name="T96" fmla="*/ 300 w 647"/>
                <a:gd name="T97" fmla="*/ 74 h 13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7" h="1374">
                  <a:moveTo>
                    <a:pt x="601" y="148"/>
                  </a:moveTo>
                  <a:lnTo>
                    <a:pt x="612" y="232"/>
                  </a:lnTo>
                  <a:lnTo>
                    <a:pt x="629" y="312"/>
                  </a:lnTo>
                  <a:lnTo>
                    <a:pt x="643" y="371"/>
                  </a:lnTo>
                  <a:lnTo>
                    <a:pt x="647" y="547"/>
                  </a:lnTo>
                  <a:lnTo>
                    <a:pt x="647" y="658"/>
                  </a:lnTo>
                  <a:lnTo>
                    <a:pt x="633" y="787"/>
                  </a:lnTo>
                  <a:lnTo>
                    <a:pt x="620" y="888"/>
                  </a:lnTo>
                  <a:lnTo>
                    <a:pt x="601" y="1040"/>
                  </a:lnTo>
                  <a:lnTo>
                    <a:pt x="590" y="1258"/>
                  </a:lnTo>
                  <a:lnTo>
                    <a:pt x="586" y="1369"/>
                  </a:lnTo>
                  <a:lnTo>
                    <a:pt x="555" y="1374"/>
                  </a:lnTo>
                  <a:lnTo>
                    <a:pt x="561" y="1215"/>
                  </a:lnTo>
                  <a:lnTo>
                    <a:pt x="572" y="1011"/>
                  </a:lnTo>
                  <a:lnTo>
                    <a:pt x="584" y="939"/>
                  </a:lnTo>
                  <a:lnTo>
                    <a:pt x="599" y="834"/>
                  </a:lnTo>
                  <a:lnTo>
                    <a:pt x="620" y="700"/>
                  </a:lnTo>
                  <a:lnTo>
                    <a:pt x="620" y="496"/>
                  </a:lnTo>
                  <a:lnTo>
                    <a:pt x="609" y="445"/>
                  </a:lnTo>
                  <a:lnTo>
                    <a:pt x="588" y="367"/>
                  </a:lnTo>
                  <a:lnTo>
                    <a:pt x="578" y="357"/>
                  </a:lnTo>
                  <a:lnTo>
                    <a:pt x="557" y="357"/>
                  </a:lnTo>
                  <a:lnTo>
                    <a:pt x="500" y="375"/>
                  </a:lnTo>
                  <a:lnTo>
                    <a:pt x="447" y="397"/>
                  </a:lnTo>
                  <a:lnTo>
                    <a:pt x="424" y="409"/>
                  </a:lnTo>
                  <a:lnTo>
                    <a:pt x="394" y="433"/>
                  </a:lnTo>
                  <a:lnTo>
                    <a:pt x="365" y="445"/>
                  </a:lnTo>
                  <a:lnTo>
                    <a:pt x="331" y="435"/>
                  </a:lnTo>
                  <a:lnTo>
                    <a:pt x="297" y="403"/>
                  </a:lnTo>
                  <a:lnTo>
                    <a:pt x="263" y="359"/>
                  </a:lnTo>
                  <a:lnTo>
                    <a:pt x="236" y="319"/>
                  </a:lnTo>
                  <a:lnTo>
                    <a:pt x="226" y="304"/>
                  </a:lnTo>
                  <a:lnTo>
                    <a:pt x="217" y="268"/>
                  </a:lnTo>
                  <a:lnTo>
                    <a:pt x="194" y="207"/>
                  </a:lnTo>
                  <a:lnTo>
                    <a:pt x="183" y="196"/>
                  </a:lnTo>
                  <a:lnTo>
                    <a:pt x="158" y="184"/>
                  </a:lnTo>
                  <a:lnTo>
                    <a:pt x="91" y="167"/>
                  </a:lnTo>
                  <a:lnTo>
                    <a:pt x="0" y="152"/>
                  </a:lnTo>
                  <a:lnTo>
                    <a:pt x="72" y="105"/>
                  </a:lnTo>
                  <a:lnTo>
                    <a:pt x="145" y="67"/>
                  </a:lnTo>
                  <a:lnTo>
                    <a:pt x="257" y="23"/>
                  </a:lnTo>
                  <a:lnTo>
                    <a:pt x="361" y="0"/>
                  </a:lnTo>
                  <a:lnTo>
                    <a:pt x="352" y="27"/>
                  </a:lnTo>
                  <a:lnTo>
                    <a:pt x="344" y="57"/>
                  </a:lnTo>
                  <a:lnTo>
                    <a:pt x="346" y="97"/>
                  </a:lnTo>
                  <a:lnTo>
                    <a:pt x="369" y="135"/>
                  </a:lnTo>
                  <a:lnTo>
                    <a:pt x="456" y="148"/>
                  </a:lnTo>
                  <a:lnTo>
                    <a:pt x="601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45" name="Freeform 128">
              <a:extLst>
                <a:ext uri="{FF2B5EF4-FFF2-40B4-BE49-F238E27FC236}">
                  <a16:creationId xmlns:a16="http://schemas.microsoft.com/office/drawing/2014/main" id="{08301DA0-F434-C3C7-97C8-F212C9414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545"/>
              <a:ext cx="383" cy="195"/>
            </a:xfrm>
            <a:custGeom>
              <a:avLst/>
              <a:gdLst>
                <a:gd name="T0" fmla="*/ 169 w 766"/>
                <a:gd name="T1" fmla="*/ 15 h 389"/>
                <a:gd name="T2" fmla="*/ 146 w 766"/>
                <a:gd name="T3" fmla="*/ 28 h 389"/>
                <a:gd name="T4" fmla="*/ 106 w 766"/>
                <a:gd name="T5" fmla="*/ 41 h 389"/>
                <a:gd name="T6" fmla="*/ 62 w 766"/>
                <a:gd name="T7" fmla="*/ 68 h 389"/>
                <a:gd name="T8" fmla="*/ 43 w 766"/>
                <a:gd name="T9" fmla="*/ 107 h 389"/>
                <a:gd name="T10" fmla="*/ 58 w 766"/>
                <a:gd name="T11" fmla="*/ 124 h 389"/>
                <a:gd name="T12" fmla="*/ 97 w 766"/>
                <a:gd name="T13" fmla="*/ 112 h 389"/>
                <a:gd name="T14" fmla="*/ 121 w 766"/>
                <a:gd name="T15" fmla="*/ 94 h 389"/>
                <a:gd name="T16" fmla="*/ 183 w 766"/>
                <a:gd name="T17" fmla="*/ 75 h 389"/>
                <a:gd name="T18" fmla="*/ 197 w 766"/>
                <a:gd name="T19" fmla="*/ 78 h 389"/>
                <a:gd name="T20" fmla="*/ 119 w 766"/>
                <a:gd name="T21" fmla="*/ 107 h 389"/>
                <a:gd name="T22" fmla="*/ 95 w 766"/>
                <a:gd name="T23" fmla="*/ 141 h 389"/>
                <a:gd name="T24" fmla="*/ 103 w 766"/>
                <a:gd name="T25" fmla="*/ 161 h 389"/>
                <a:gd name="T26" fmla="*/ 131 w 766"/>
                <a:gd name="T27" fmla="*/ 158 h 389"/>
                <a:gd name="T28" fmla="*/ 156 w 766"/>
                <a:gd name="T29" fmla="*/ 145 h 389"/>
                <a:gd name="T30" fmla="*/ 204 w 766"/>
                <a:gd name="T31" fmla="*/ 132 h 389"/>
                <a:gd name="T32" fmla="*/ 239 w 766"/>
                <a:gd name="T33" fmla="*/ 130 h 389"/>
                <a:gd name="T34" fmla="*/ 203 w 766"/>
                <a:gd name="T35" fmla="*/ 138 h 389"/>
                <a:gd name="T36" fmla="*/ 142 w 766"/>
                <a:gd name="T37" fmla="*/ 159 h 389"/>
                <a:gd name="T38" fmla="*/ 132 w 766"/>
                <a:gd name="T39" fmla="*/ 183 h 389"/>
                <a:gd name="T40" fmla="*/ 181 w 766"/>
                <a:gd name="T41" fmla="*/ 186 h 389"/>
                <a:gd name="T42" fmla="*/ 302 w 766"/>
                <a:gd name="T43" fmla="*/ 179 h 389"/>
                <a:gd name="T44" fmla="*/ 355 w 766"/>
                <a:gd name="T45" fmla="*/ 173 h 389"/>
                <a:gd name="T46" fmla="*/ 374 w 766"/>
                <a:gd name="T47" fmla="*/ 168 h 389"/>
                <a:gd name="T48" fmla="*/ 383 w 766"/>
                <a:gd name="T49" fmla="*/ 179 h 389"/>
                <a:gd name="T50" fmla="*/ 331 w 766"/>
                <a:gd name="T51" fmla="*/ 185 h 389"/>
                <a:gd name="T52" fmla="*/ 178 w 766"/>
                <a:gd name="T53" fmla="*/ 195 h 389"/>
                <a:gd name="T54" fmla="*/ 119 w 766"/>
                <a:gd name="T55" fmla="*/ 170 h 389"/>
                <a:gd name="T56" fmla="*/ 97 w 766"/>
                <a:gd name="T57" fmla="*/ 161 h 389"/>
                <a:gd name="T58" fmla="*/ 87 w 766"/>
                <a:gd name="T59" fmla="*/ 134 h 389"/>
                <a:gd name="T60" fmla="*/ 60 w 766"/>
                <a:gd name="T61" fmla="*/ 131 h 389"/>
                <a:gd name="T62" fmla="*/ 41 w 766"/>
                <a:gd name="T63" fmla="*/ 119 h 389"/>
                <a:gd name="T64" fmla="*/ 37 w 766"/>
                <a:gd name="T65" fmla="*/ 91 h 389"/>
                <a:gd name="T66" fmla="*/ 9 w 766"/>
                <a:gd name="T67" fmla="*/ 92 h 389"/>
                <a:gd name="T68" fmla="*/ 3 w 766"/>
                <a:gd name="T69" fmla="*/ 73 h 389"/>
                <a:gd name="T70" fmla="*/ 29 w 766"/>
                <a:gd name="T71" fmla="*/ 88 h 389"/>
                <a:gd name="T72" fmla="*/ 44 w 766"/>
                <a:gd name="T73" fmla="*/ 76 h 389"/>
                <a:gd name="T74" fmla="*/ 52 w 766"/>
                <a:gd name="T75" fmla="*/ 64 h 389"/>
                <a:gd name="T76" fmla="*/ 101 w 766"/>
                <a:gd name="T77" fmla="*/ 30 h 389"/>
                <a:gd name="T78" fmla="*/ 163 w 766"/>
                <a:gd name="T79" fmla="*/ 13 h 389"/>
                <a:gd name="T80" fmla="*/ 186 w 766"/>
                <a:gd name="T81" fmla="*/ 8 h 3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66" h="389">
                  <a:moveTo>
                    <a:pt x="372" y="15"/>
                  </a:moveTo>
                  <a:lnTo>
                    <a:pt x="338" y="30"/>
                  </a:lnTo>
                  <a:lnTo>
                    <a:pt x="311" y="45"/>
                  </a:lnTo>
                  <a:lnTo>
                    <a:pt x="292" y="55"/>
                  </a:lnTo>
                  <a:lnTo>
                    <a:pt x="247" y="72"/>
                  </a:lnTo>
                  <a:lnTo>
                    <a:pt x="212" y="81"/>
                  </a:lnTo>
                  <a:lnTo>
                    <a:pt x="176" y="106"/>
                  </a:lnTo>
                  <a:lnTo>
                    <a:pt x="123" y="135"/>
                  </a:lnTo>
                  <a:lnTo>
                    <a:pt x="95" y="169"/>
                  </a:lnTo>
                  <a:lnTo>
                    <a:pt x="85" y="214"/>
                  </a:lnTo>
                  <a:lnTo>
                    <a:pt x="95" y="230"/>
                  </a:lnTo>
                  <a:lnTo>
                    <a:pt x="115" y="247"/>
                  </a:lnTo>
                  <a:lnTo>
                    <a:pt x="174" y="243"/>
                  </a:lnTo>
                  <a:lnTo>
                    <a:pt x="193" y="224"/>
                  </a:lnTo>
                  <a:lnTo>
                    <a:pt x="209" y="207"/>
                  </a:lnTo>
                  <a:lnTo>
                    <a:pt x="241" y="188"/>
                  </a:lnTo>
                  <a:lnTo>
                    <a:pt x="328" y="165"/>
                  </a:lnTo>
                  <a:lnTo>
                    <a:pt x="366" y="150"/>
                  </a:lnTo>
                  <a:lnTo>
                    <a:pt x="391" y="144"/>
                  </a:lnTo>
                  <a:lnTo>
                    <a:pt x="393" y="156"/>
                  </a:lnTo>
                  <a:lnTo>
                    <a:pt x="262" y="203"/>
                  </a:lnTo>
                  <a:lnTo>
                    <a:pt x="237" y="213"/>
                  </a:lnTo>
                  <a:lnTo>
                    <a:pt x="205" y="232"/>
                  </a:lnTo>
                  <a:lnTo>
                    <a:pt x="190" y="281"/>
                  </a:lnTo>
                  <a:lnTo>
                    <a:pt x="193" y="298"/>
                  </a:lnTo>
                  <a:lnTo>
                    <a:pt x="205" y="321"/>
                  </a:lnTo>
                  <a:lnTo>
                    <a:pt x="241" y="330"/>
                  </a:lnTo>
                  <a:lnTo>
                    <a:pt x="262" y="315"/>
                  </a:lnTo>
                  <a:lnTo>
                    <a:pt x="285" y="298"/>
                  </a:lnTo>
                  <a:lnTo>
                    <a:pt x="311" y="289"/>
                  </a:lnTo>
                  <a:lnTo>
                    <a:pt x="330" y="283"/>
                  </a:lnTo>
                  <a:lnTo>
                    <a:pt x="408" y="264"/>
                  </a:lnTo>
                  <a:lnTo>
                    <a:pt x="446" y="258"/>
                  </a:lnTo>
                  <a:lnTo>
                    <a:pt x="477" y="260"/>
                  </a:lnTo>
                  <a:lnTo>
                    <a:pt x="473" y="271"/>
                  </a:lnTo>
                  <a:lnTo>
                    <a:pt x="406" y="275"/>
                  </a:lnTo>
                  <a:lnTo>
                    <a:pt x="325" y="304"/>
                  </a:lnTo>
                  <a:lnTo>
                    <a:pt x="283" y="317"/>
                  </a:lnTo>
                  <a:lnTo>
                    <a:pt x="258" y="336"/>
                  </a:lnTo>
                  <a:lnTo>
                    <a:pt x="264" y="365"/>
                  </a:lnTo>
                  <a:lnTo>
                    <a:pt x="306" y="368"/>
                  </a:lnTo>
                  <a:lnTo>
                    <a:pt x="361" y="372"/>
                  </a:lnTo>
                  <a:lnTo>
                    <a:pt x="585" y="368"/>
                  </a:lnTo>
                  <a:lnTo>
                    <a:pt x="604" y="357"/>
                  </a:lnTo>
                  <a:lnTo>
                    <a:pt x="686" y="353"/>
                  </a:lnTo>
                  <a:lnTo>
                    <a:pt x="709" y="346"/>
                  </a:lnTo>
                  <a:lnTo>
                    <a:pt x="728" y="342"/>
                  </a:lnTo>
                  <a:lnTo>
                    <a:pt x="748" y="336"/>
                  </a:lnTo>
                  <a:lnTo>
                    <a:pt x="766" y="346"/>
                  </a:lnTo>
                  <a:lnTo>
                    <a:pt x="766" y="357"/>
                  </a:lnTo>
                  <a:lnTo>
                    <a:pt x="701" y="363"/>
                  </a:lnTo>
                  <a:lnTo>
                    <a:pt x="661" y="370"/>
                  </a:lnTo>
                  <a:lnTo>
                    <a:pt x="606" y="382"/>
                  </a:lnTo>
                  <a:lnTo>
                    <a:pt x="355" y="389"/>
                  </a:lnTo>
                  <a:lnTo>
                    <a:pt x="252" y="374"/>
                  </a:lnTo>
                  <a:lnTo>
                    <a:pt x="237" y="340"/>
                  </a:lnTo>
                  <a:lnTo>
                    <a:pt x="207" y="334"/>
                  </a:lnTo>
                  <a:lnTo>
                    <a:pt x="193" y="321"/>
                  </a:lnTo>
                  <a:lnTo>
                    <a:pt x="180" y="304"/>
                  </a:lnTo>
                  <a:lnTo>
                    <a:pt x="174" y="268"/>
                  </a:lnTo>
                  <a:lnTo>
                    <a:pt x="171" y="260"/>
                  </a:lnTo>
                  <a:lnTo>
                    <a:pt x="119" y="262"/>
                  </a:lnTo>
                  <a:lnTo>
                    <a:pt x="95" y="249"/>
                  </a:lnTo>
                  <a:lnTo>
                    <a:pt x="81" y="237"/>
                  </a:lnTo>
                  <a:lnTo>
                    <a:pt x="70" y="214"/>
                  </a:lnTo>
                  <a:lnTo>
                    <a:pt x="74" y="182"/>
                  </a:lnTo>
                  <a:lnTo>
                    <a:pt x="34" y="188"/>
                  </a:lnTo>
                  <a:lnTo>
                    <a:pt x="17" y="184"/>
                  </a:lnTo>
                  <a:lnTo>
                    <a:pt x="0" y="167"/>
                  </a:lnTo>
                  <a:lnTo>
                    <a:pt x="5" y="146"/>
                  </a:lnTo>
                  <a:lnTo>
                    <a:pt x="24" y="175"/>
                  </a:lnTo>
                  <a:lnTo>
                    <a:pt x="57" y="176"/>
                  </a:lnTo>
                  <a:lnTo>
                    <a:pt x="68" y="167"/>
                  </a:lnTo>
                  <a:lnTo>
                    <a:pt x="87" y="152"/>
                  </a:lnTo>
                  <a:lnTo>
                    <a:pt x="98" y="138"/>
                  </a:lnTo>
                  <a:lnTo>
                    <a:pt x="104" y="127"/>
                  </a:lnTo>
                  <a:lnTo>
                    <a:pt x="171" y="78"/>
                  </a:lnTo>
                  <a:lnTo>
                    <a:pt x="201" y="60"/>
                  </a:lnTo>
                  <a:lnTo>
                    <a:pt x="258" y="47"/>
                  </a:lnTo>
                  <a:lnTo>
                    <a:pt x="326" y="26"/>
                  </a:lnTo>
                  <a:lnTo>
                    <a:pt x="364" y="0"/>
                  </a:lnTo>
                  <a:lnTo>
                    <a:pt x="37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46" name="Freeform 129">
              <a:extLst>
                <a:ext uri="{FF2B5EF4-FFF2-40B4-BE49-F238E27FC236}">
                  <a16:creationId xmlns:a16="http://schemas.microsoft.com/office/drawing/2014/main" id="{4B15EC54-0131-E9A6-0F03-2F9C7885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2637"/>
              <a:ext cx="503" cy="221"/>
            </a:xfrm>
            <a:custGeom>
              <a:avLst/>
              <a:gdLst>
                <a:gd name="T0" fmla="*/ 151 w 1005"/>
                <a:gd name="T1" fmla="*/ 8 h 443"/>
                <a:gd name="T2" fmla="*/ 14 w 1005"/>
                <a:gd name="T3" fmla="*/ 7 h 443"/>
                <a:gd name="T4" fmla="*/ 7 w 1005"/>
                <a:gd name="T5" fmla="*/ 31 h 443"/>
                <a:gd name="T6" fmla="*/ 9 w 1005"/>
                <a:gd name="T7" fmla="*/ 78 h 443"/>
                <a:gd name="T8" fmla="*/ 17 w 1005"/>
                <a:gd name="T9" fmla="*/ 86 h 443"/>
                <a:gd name="T10" fmla="*/ 90 w 1005"/>
                <a:gd name="T11" fmla="*/ 86 h 443"/>
                <a:gd name="T12" fmla="*/ 90 w 1005"/>
                <a:gd name="T13" fmla="*/ 95 h 443"/>
                <a:gd name="T14" fmla="*/ 18 w 1005"/>
                <a:gd name="T15" fmla="*/ 95 h 443"/>
                <a:gd name="T16" fmla="*/ 20 w 1005"/>
                <a:gd name="T17" fmla="*/ 133 h 443"/>
                <a:gd name="T18" fmla="*/ 40 w 1005"/>
                <a:gd name="T19" fmla="*/ 145 h 443"/>
                <a:gd name="T20" fmla="*/ 68 w 1005"/>
                <a:gd name="T21" fmla="*/ 148 h 443"/>
                <a:gd name="T22" fmla="*/ 474 w 1005"/>
                <a:gd name="T23" fmla="*/ 154 h 443"/>
                <a:gd name="T24" fmla="*/ 438 w 1005"/>
                <a:gd name="T25" fmla="*/ 162 h 443"/>
                <a:gd name="T26" fmla="*/ 425 w 1005"/>
                <a:gd name="T27" fmla="*/ 163 h 443"/>
                <a:gd name="T28" fmla="*/ 425 w 1005"/>
                <a:gd name="T29" fmla="*/ 188 h 443"/>
                <a:gd name="T30" fmla="*/ 417 w 1005"/>
                <a:gd name="T31" fmla="*/ 189 h 443"/>
                <a:gd name="T32" fmla="*/ 415 w 1005"/>
                <a:gd name="T33" fmla="*/ 163 h 443"/>
                <a:gd name="T34" fmla="*/ 375 w 1005"/>
                <a:gd name="T35" fmla="*/ 163 h 443"/>
                <a:gd name="T36" fmla="*/ 375 w 1005"/>
                <a:gd name="T37" fmla="*/ 176 h 443"/>
                <a:gd name="T38" fmla="*/ 348 w 1005"/>
                <a:gd name="T39" fmla="*/ 177 h 443"/>
                <a:gd name="T40" fmla="*/ 348 w 1005"/>
                <a:gd name="T41" fmla="*/ 172 h 443"/>
                <a:gd name="T42" fmla="*/ 315 w 1005"/>
                <a:gd name="T43" fmla="*/ 167 h 443"/>
                <a:gd name="T44" fmla="*/ 313 w 1005"/>
                <a:gd name="T45" fmla="*/ 159 h 443"/>
                <a:gd name="T46" fmla="*/ 148 w 1005"/>
                <a:gd name="T47" fmla="*/ 159 h 443"/>
                <a:gd name="T48" fmla="*/ 148 w 1005"/>
                <a:gd name="T49" fmla="*/ 174 h 443"/>
                <a:gd name="T50" fmla="*/ 134 w 1005"/>
                <a:gd name="T51" fmla="*/ 174 h 443"/>
                <a:gd name="T52" fmla="*/ 134 w 1005"/>
                <a:gd name="T53" fmla="*/ 157 h 443"/>
                <a:gd name="T54" fmla="*/ 110 w 1005"/>
                <a:gd name="T55" fmla="*/ 157 h 443"/>
                <a:gd name="T56" fmla="*/ 111 w 1005"/>
                <a:gd name="T57" fmla="*/ 175 h 443"/>
                <a:gd name="T58" fmla="*/ 106 w 1005"/>
                <a:gd name="T59" fmla="*/ 175 h 443"/>
                <a:gd name="T60" fmla="*/ 103 w 1005"/>
                <a:gd name="T61" fmla="*/ 154 h 443"/>
                <a:gd name="T62" fmla="*/ 91 w 1005"/>
                <a:gd name="T63" fmla="*/ 156 h 443"/>
                <a:gd name="T64" fmla="*/ 93 w 1005"/>
                <a:gd name="T65" fmla="*/ 192 h 443"/>
                <a:gd name="T66" fmla="*/ 106 w 1005"/>
                <a:gd name="T67" fmla="*/ 198 h 443"/>
                <a:gd name="T68" fmla="*/ 186 w 1005"/>
                <a:gd name="T69" fmla="*/ 199 h 443"/>
                <a:gd name="T70" fmla="*/ 184 w 1005"/>
                <a:gd name="T71" fmla="*/ 187 h 443"/>
                <a:gd name="T72" fmla="*/ 222 w 1005"/>
                <a:gd name="T73" fmla="*/ 188 h 443"/>
                <a:gd name="T74" fmla="*/ 222 w 1005"/>
                <a:gd name="T75" fmla="*/ 206 h 443"/>
                <a:gd name="T76" fmla="*/ 441 w 1005"/>
                <a:gd name="T77" fmla="*/ 210 h 443"/>
                <a:gd name="T78" fmla="*/ 475 w 1005"/>
                <a:gd name="T79" fmla="*/ 166 h 443"/>
                <a:gd name="T80" fmla="*/ 488 w 1005"/>
                <a:gd name="T81" fmla="*/ 150 h 443"/>
                <a:gd name="T82" fmla="*/ 503 w 1005"/>
                <a:gd name="T83" fmla="*/ 149 h 443"/>
                <a:gd name="T84" fmla="*/ 481 w 1005"/>
                <a:gd name="T85" fmla="*/ 175 h 443"/>
                <a:gd name="T86" fmla="*/ 457 w 1005"/>
                <a:gd name="T87" fmla="*/ 216 h 443"/>
                <a:gd name="T88" fmla="*/ 431 w 1005"/>
                <a:gd name="T89" fmla="*/ 221 h 443"/>
                <a:gd name="T90" fmla="*/ 223 w 1005"/>
                <a:gd name="T91" fmla="*/ 219 h 443"/>
                <a:gd name="T92" fmla="*/ 87 w 1005"/>
                <a:gd name="T93" fmla="*/ 211 h 443"/>
                <a:gd name="T94" fmla="*/ 81 w 1005"/>
                <a:gd name="T95" fmla="*/ 200 h 443"/>
                <a:gd name="T96" fmla="*/ 69 w 1005"/>
                <a:gd name="T97" fmla="*/ 159 h 443"/>
                <a:gd name="T98" fmla="*/ 37 w 1005"/>
                <a:gd name="T99" fmla="*/ 152 h 443"/>
                <a:gd name="T100" fmla="*/ 15 w 1005"/>
                <a:gd name="T101" fmla="*/ 138 h 443"/>
                <a:gd name="T102" fmla="*/ 12 w 1005"/>
                <a:gd name="T103" fmla="*/ 132 h 443"/>
                <a:gd name="T104" fmla="*/ 10 w 1005"/>
                <a:gd name="T105" fmla="*/ 89 h 443"/>
                <a:gd name="T106" fmla="*/ 1 w 1005"/>
                <a:gd name="T107" fmla="*/ 79 h 443"/>
                <a:gd name="T108" fmla="*/ 0 w 1005"/>
                <a:gd name="T109" fmla="*/ 30 h 443"/>
                <a:gd name="T110" fmla="*/ 8 w 1005"/>
                <a:gd name="T111" fmla="*/ 4 h 443"/>
                <a:gd name="T112" fmla="*/ 15 w 1005"/>
                <a:gd name="T113" fmla="*/ 0 h 443"/>
                <a:gd name="T114" fmla="*/ 145 w 1005"/>
                <a:gd name="T115" fmla="*/ 1 h 443"/>
                <a:gd name="T116" fmla="*/ 151 w 1005"/>
                <a:gd name="T117" fmla="*/ 8 h 443"/>
                <a:gd name="T118" fmla="*/ 151 w 1005"/>
                <a:gd name="T119" fmla="*/ 8 h 4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5" h="443">
                  <a:moveTo>
                    <a:pt x="302" y="17"/>
                  </a:moveTo>
                  <a:lnTo>
                    <a:pt x="28" y="15"/>
                  </a:lnTo>
                  <a:lnTo>
                    <a:pt x="13" y="63"/>
                  </a:lnTo>
                  <a:lnTo>
                    <a:pt x="17" y="156"/>
                  </a:lnTo>
                  <a:lnTo>
                    <a:pt x="34" y="173"/>
                  </a:lnTo>
                  <a:lnTo>
                    <a:pt x="180" y="173"/>
                  </a:lnTo>
                  <a:lnTo>
                    <a:pt x="180" y="190"/>
                  </a:lnTo>
                  <a:lnTo>
                    <a:pt x="36" y="190"/>
                  </a:lnTo>
                  <a:lnTo>
                    <a:pt x="39" y="266"/>
                  </a:lnTo>
                  <a:lnTo>
                    <a:pt x="79" y="291"/>
                  </a:lnTo>
                  <a:lnTo>
                    <a:pt x="135" y="297"/>
                  </a:lnTo>
                  <a:lnTo>
                    <a:pt x="948" y="308"/>
                  </a:lnTo>
                  <a:lnTo>
                    <a:pt x="876" y="325"/>
                  </a:lnTo>
                  <a:lnTo>
                    <a:pt x="849" y="327"/>
                  </a:lnTo>
                  <a:lnTo>
                    <a:pt x="849" y="376"/>
                  </a:lnTo>
                  <a:lnTo>
                    <a:pt x="834" y="378"/>
                  </a:lnTo>
                  <a:lnTo>
                    <a:pt x="830" y="327"/>
                  </a:lnTo>
                  <a:lnTo>
                    <a:pt x="750" y="327"/>
                  </a:lnTo>
                  <a:lnTo>
                    <a:pt x="750" y="352"/>
                  </a:lnTo>
                  <a:lnTo>
                    <a:pt x="695" y="354"/>
                  </a:lnTo>
                  <a:lnTo>
                    <a:pt x="695" y="344"/>
                  </a:lnTo>
                  <a:lnTo>
                    <a:pt x="629" y="335"/>
                  </a:lnTo>
                  <a:lnTo>
                    <a:pt x="625" y="319"/>
                  </a:lnTo>
                  <a:lnTo>
                    <a:pt x="296" y="318"/>
                  </a:lnTo>
                  <a:lnTo>
                    <a:pt x="296" y="348"/>
                  </a:lnTo>
                  <a:lnTo>
                    <a:pt x="268" y="348"/>
                  </a:lnTo>
                  <a:lnTo>
                    <a:pt x="268" y="314"/>
                  </a:lnTo>
                  <a:lnTo>
                    <a:pt x="220" y="314"/>
                  </a:lnTo>
                  <a:lnTo>
                    <a:pt x="222" y="350"/>
                  </a:lnTo>
                  <a:lnTo>
                    <a:pt x="211" y="350"/>
                  </a:lnTo>
                  <a:lnTo>
                    <a:pt x="205" y="308"/>
                  </a:lnTo>
                  <a:lnTo>
                    <a:pt x="182" y="312"/>
                  </a:lnTo>
                  <a:lnTo>
                    <a:pt x="186" y="384"/>
                  </a:lnTo>
                  <a:lnTo>
                    <a:pt x="212" y="397"/>
                  </a:lnTo>
                  <a:lnTo>
                    <a:pt x="372" y="399"/>
                  </a:lnTo>
                  <a:lnTo>
                    <a:pt x="368" y="375"/>
                  </a:lnTo>
                  <a:lnTo>
                    <a:pt x="443" y="376"/>
                  </a:lnTo>
                  <a:lnTo>
                    <a:pt x="443" y="413"/>
                  </a:lnTo>
                  <a:lnTo>
                    <a:pt x="882" y="420"/>
                  </a:lnTo>
                  <a:lnTo>
                    <a:pt x="950" y="333"/>
                  </a:lnTo>
                  <a:lnTo>
                    <a:pt x="975" y="300"/>
                  </a:lnTo>
                  <a:lnTo>
                    <a:pt x="1005" y="299"/>
                  </a:lnTo>
                  <a:lnTo>
                    <a:pt x="961" y="350"/>
                  </a:lnTo>
                  <a:lnTo>
                    <a:pt x="914" y="433"/>
                  </a:lnTo>
                  <a:lnTo>
                    <a:pt x="861" y="443"/>
                  </a:lnTo>
                  <a:lnTo>
                    <a:pt x="446" y="439"/>
                  </a:lnTo>
                  <a:lnTo>
                    <a:pt x="173" y="422"/>
                  </a:lnTo>
                  <a:lnTo>
                    <a:pt x="161" y="401"/>
                  </a:lnTo>
                  <a:lnTo>
                    <a:pt x="138" y="318"/>
                  </a:lnTo>
                  <a:lnTo>
                    <a:pt x="74" y="304"/>
                  </a:lnTo>
                  <a:lnTo>
                    <a:pt x="30" y="276"/>
                  </a:lnTo>
                  <a:lnTo>
                    <a:pt x="24" y="264"/>
                  </a:lnTo>
                  <a:lnTo>
                    <a:pt x="20" y="179"/>
                  </a:lnTo>
                  <a:lnTo>
                    <a:pt x="1" y="158"/>
                  </a:lnTo>
                  <a:lnTo>
                    <a:pt x="0" y="61"/>
                  </a:lnTo>
                  <a:lnTo>
                    <a:pt x="15" y="8"/>
                  </a:lnTo>
                  <a:lnTo>
                    <a:pt x="30" y="0"/>
                  </a:lnTo>
                  <a:lnTo>
                    <a:pt x="289" y="2"/>
                  </a:lnTo>
                  <a:lnTo>
                    <a:pt x="30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47" name="Freeform 130">
              <a:extLst>
                <a:ext uri="{FF2B5EF4-FFF2-40B4-BE49-F238E27FC236}">
                  <a16:creationId xmlns:a16="http://schemas.microsoft.com/office/drawing/2014/main" id="{AA67E0B4-D91F-A3E8-2BC5-63758364D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2698"/>
              <a:ext cx="485" cy="49"/>
            </a:xfrm>
            <a:custGeom>
              <a:avLst/>
              <a:gdLst>
                <a:gd name="T0" fmla="*/ 0 w 971"/>
                <a:gd name="T1" fmla="*/ 0 h 97"/>
                <a:gd name="T2" fmla="*/ 37 w 971"/>
                <a:gd name="T3" fmla="*/ 0 h 97"/>
                <a:gd name="T4" fmla="*/ 38 w 971"/>
                <a:gd name="T5" fmla="*/ 26 h 97"/>
                <a:gd name="T6" fmla="*/ 398 w 971"/>
                <a:gd name="T7" fmla="*/ 36 h 97"/>
                <a:gd name="T8" fmla="*/ 424 w 971"/>
                <a:gd name="T9" fmla="*/ 35 h 97"/>
                <a:gd name="T10" fmla="*/ 448 w 971"/>
                <a:gd name="T11" fmla="*/ 28 h 97"/>
                <a:gd name="T12" fmla="*/ 483 w 971"/>
                <a:gd name="T13" fmla="*/ 29 h 97"/>
                <a:gd name="T14" fmla="*/ 485 w 971"/>
                <a:gd name="T15" fmla="*/ 38 h 97"/>
                <a:gd name="T16" fmla="*/ 473 w 971"/>
                <a:gd name="T17" fmla="*/ 32 h 97"/>
                <a:gd name="T18" fmla="*/ 456 w 971"/>
                <a:gd name="T19" fmla="*/ 32 h 97"/>
                <a:gd name="T20" fmla="*/ 427 w 971"/>
                <a:gd name="T21" fmla="*/ 47 h 97"/>
                <a:gd name="T22" fmla="*/ 402 w 971"/>
                <a:gd name="T23" fmla="*/ 49 h 97"/>
                <a:gd name="T24" fmla="*/ 36 w 971"/>
                <a:gd name="T25" fmla="*/ 34 h 97"/>
                <a:gd name="T26" fmla="*/ 37 w 971"/>
                <a:gd name="T27" fmla="*/ 43 h 97"/>
                <a:gd name="T28" fmla="*/ 12 w 971"/>
                <a:gd name="T29" fmla="*/ 43 h 97"/>
                <a:gd name="T30" fmla="*/ 12 w 971"/>
                <a:gd name="T31" fmla="*/ 21 h 97"/>
                <a:gd name="T32" fmla="*/ 1 w 971"/>
                <a:gd name="T33" fmla="*/ 12 h 97"/>
                <a:gd name="T34" fmla="*/ 0 w 971"/>
                <a:gd name="T35" fmla="*/ 0 h 97"/>
                <a:gd name="T36" fmla="*/ 0 w 971"/>
                <a:gd name="T37" fmla="*/ 0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71" h="97">
                  <a:moveTo>
                    <a:pt x="0" y="0"/>
                  </a:moveTo>
                  <a:lnTo>
                    <a:pt x="74" y="0"/>
                  </a:lnTo>
                  <a:lnTo>
                    <a:pt x="76" y="51"/>
                  </a:lnTo>
                  <a:lnTo>
                    <a:pt x="797" y="72"/>
                  </a:lnTo>
                  <a:lnTo>
                    <a:pt x="848" y="70"/>
                  </a:lnTo>
                  <a:lnTo>
                    <a:pt x="897" y="55"/>
                  </a:lnTo>
                  <a:lnTo>
                    <a:pt x="966" y="57"/>
                  </a:lnTo>
                  <a:lnTo>
                    <a:pt x="971" y="76"/>
                  </a:lnTo>
                  <a:lnTo>
                    <a:pt x="947" y="64"/>
                  </a:lnTo>
                  <a:lnTo>
                    <a:pt x="913" y="64"/>
                  </a:lnTo>
                  <a:lnTo>
                    <a:pt x="854" y="93"/>
                  </a:lnTo>
                  <a:lnTo>
                    <a:pt x="804" y="97"/>
                  </a:lnTo>
                  <a:lnTo>
                    <a:pt x="72" y="68"/>
                  </a:lnTo>
                  <a:lnTo>
                    <a:pt x="74" y="85"/>
                  </a:lnTo>
                  <a:lnTo>
                    <a:pt x="25" y="85"/>
                  </a:lnTo>
                  <a:lnTo>
                    <a:pt x="25" y="41"/>
                  </a:lnTo>
                  <a:lnTo>
                    <a:pt x="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48" name="Freeform 131">
              <a:extLst>
                <a:ext uri="{FF2B5EF4-FFF2-40B4-BE49-F238E27FC236}">
                  <a16:creationId xmlns:a16="http://schemas.microsoft.com/office/drawing/2014/main" id="{61319561-B198-2169-99C7-ADAA763A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733"/>
              <a:ext cx="159" cy="60"/>
            </a:xfrm>
            <a:custGeom>
              <a:avLst/>
              <a:gdLst>
                <a:gd name="T0" fmla="*/ 4 w 317"/>
                <a:gd name="T1" fmla="*/ 60 h 120"/>
                <a:gd name="T2" fmla="*/ 68 w 317"/>
                <a:gd name="T3" fmla="*/ 35 h 120"/>
                <a:gd name="T4" fmla="*/ 159 w 317"/>
                <a:gd name="T5" fmla="*/ 35 h 120"/>
                <a:gd name="T6" fmla="*/ 149 w 317"/>
                <a:gd name="T7" fmla="*/ 24 h 120"/>
                <a:gd name="T8" fmla="*/ 132 w 317"/>
                <a:gd name="T9" fmla="*/ 17 h 120"/>
                <a:gd name="T10" fmla="*/ 125 w 317"/>
                <a:gd name="T11" fmla="*/ 9 h 120"/>
                <a:gd name="T12" fmla="*/ 99 w 317"/>
                <a:gd name="T13" fmla="*/ 14 h 120"/>
                <a:gd name="T14" fmla="*/ 88 w 317"/>
                <a:gd name="T15" fmla="*/ 13 h 120"/>
                <a:gd name="T16" fmla="*/ 77 w 317"/>
                <a:gd name="T17" fmla="*/ 0 h 120"/>
                <a:gd name="T18" fmla="*/ 73 w 317"/>
                <a:gd name="T19" fmla="*/ 14 h 120"/>
                <a:gd name="T20" fmla="*/ 64 w 317"/>
                <a:gd name="T21" fmla="*/ 29 h 120"/>
                <a:gd name="T22" fmla="*/ 19 w 317"/>
                <a:gd name="T23" fmla="*/ 46 h 120"/>
                <a:gd name="T24" fmla="*/ 0 w 317"/>
                <a:gd name="T25" fmla="*/ 54 h 120"/>
                <a:gd name="T26" fmla="*/ 4 w 317"/>
                <a:gd name="T27" fmla="*/ 60 h 120"/>
                <a:gd name="T28" fmla="*/ 4 w 317"/>
                <a:gd name="T29" fmla="*/ 60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7" h="120">
                  <a:moveTo>
                    <a:pt x="7" y="120"/>
                  </a:moveTo>
                  <a:lnTo>
                    <a:pt x="135" y="70"/>
                  </a:lnTo>
                  <a:lnTo>
                    <a:pt x="317" y="70"/>
                  </a:lnTo>
                  <a:lnTo>
                    <a:pt x="298" y="47"/>
                  </a:lnTo>
                  <a:lnTo>
                    <a:pt x="264" y="34"/>
                  </a:lnTo>
                  <a:lnTo>
                    <a:pt x="249" y="17"/>
                  </a:lnTo>
                  <a:lnTo>
                    <a:pt x="197" y="27"/>
                  </a:lnTo>
                  <a:lnTo>
                    <a:pt x="175" y="25"/>
                  </a:lnTo>
                  <a:lnTo>
                    <a:pt x="154" y="0"/>
                  </a:lnTo>
                  <a:lnTo>
                    <a:pt x="146" y="28"/>
                  </a:lnTo>
                  <a:lnTo>
                    <a:pt x="127" y="57"/>
                  </a:lnTo>
                  <a:lnTo>
                    <a:pt x="38" y="91"/>
                  </a:lnTo>
                  <a:lnTo>
                    <a:pt x="0" y="108"/>
                  </a:lnTo>
                  <a:lnTo>
                    <a:pt x="7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49" name="Freeform 132">
              <a:extLst>
                <a:ext uri="{FF2B5EF4-FFF2-40B4-BE49-F238E27FC236}">
                  <a16:creationId xmlns:a16="http://schemas.microsoft.com/office/drawing/2014/main" id="{8C439CFF-066A-B2B2-FC13-38E9591A7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2053"/>
              <a:ext cx="37" cy="391"/>
            </a:xfrm>
            <a:custGeom>
              <a:avLst/>
              <a:gdLst>
                <a:gd name="T0" fmla="*/ 16 w 74"/>
                <a:gd name="T1" fmla="*/ 19 h 781"/>
                <a:gd name="T2" fmla="*/ 14 w 74"/>
                <a:gd name="T3" fmla="*/ 56 h 781"/>
                <a:gd name="T4" fmla="*/ 24 w 74"/>
                <a:gd name="T5" fmla="*/ 100 h 781"/>
                <a:gd name="T6" fmla="*/ 33 w 74"/>
                <a:gd name="T7" fmla="*/ 151 h 781"/>
                <a:gd name="T8" fmla="*/ 36 w 74"/>
                <a:gd name="T9" fmla="*/ 259 h 781"/>
                <a:gd name="T10" fmla="*/ 37 w 74"/>
                <a:gd name="T11" fmla="*/ 348 h 781"/>
                <a:gd name="T12" fmla="*/ 31 w 74"/>
                <a:gd name="T13" fmla="*/ 391 h 781"/>
                <a:gd name="T14" fmla="*/ 23 w 74"/>
                <a:gd name="T15" fmla="*/ 296 h 781"/>
                <a:gd name="T16" fmla="*/ 21 w 74"/>
                <a:gd name="T17" fmla="*/ 142 h 781"/>
                <a:gd name="T18" fmla="*/ 12 w 74"/>
                <a:gd name="T19" fmla="*/ 86 h 781"/>
                <a:gd name="T20" fmla="*/ 0 w 74"/>
                <a:gd name="T21" fmla="*/ 58 h 781"/>
                <a:gd name="T22" fmla="*/ 4 w 74"/>
                <a:gd name="T23" fmla="*/ 31 h 781"/>
                <a:gd name="T24" fmla="*/ 6 w 74"/>
                <a:gd name="T25" fmla="*/ 17 h 781"/>
                <a:gd name="T26" fmla="*/ 25 w 74"/>
                <a:gd name="T27" fmla="*/ 0 h 781"/>
                <a:gd name="T28" fmla="*/ 16 w 74"/>
                <a:gd name="T29" fmla="*/ 19 h 781"/>
                <a:gd name="T30" fmla="*/ 16 w 74"/>
                <a:gd name="T31" fmla="*/ 19 h 7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4" h="781">
                  <a:moveTo>
                    <a:pt x="31" y="38"/>
                  </a:moveTo>
                  <a:lnTo>
                    <a:pt x="27" y="112"/>
                  </a:lnTo>
                  <a:lnTo>
                    <a:pt x="48" y="200"/>
                  </a:lnTo>
                  <a:lnTo>
                    <a:pt x="65" y="302"/>
                  </a:lnTo>
                  <a:lnTo>
                    <a:pt x="71" y="517"/>
                  </a:lnTo>
                  <a:lnTo>
                    <a:pt x="74" y="696"/>
                  </a:lnTo>
                  <a:lnTo>
                    <a:pt x="61" y="781"/>
                  </a:lnTo>
                  <a:lnTo>
                    <a:pt x="46" y="591"/>
                  </a:lnTo>
                  <a:lnTo>
                    <a:pt x="42" y="283"/>
                  </a:lnTo>
                  <a:lnTo>
                    <a:pt x="23" y="171"/>
                  </a:lnTo>
                  <a:lnTo>
                    <a:pt x="0" y="116"/>
                  </a:lnTo>
                  <a:lnTo>
                    <a:pt x="8" y="61"/>
                  </a:lnTo>
                  <a:lnTo>
                    <a:pt x="12" y="34"/>
                  </a:lnTo>
                  <a:lnTo>
                    <a:pt x="50" y="0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50" name="Freeform 133">
              <a:extLst>
                <a:ext uri="{FF2B5EF4-FFF2-40B4-BE49-F238E27FC236}">
                  <a16:creationId xmlns:a16="http://schemas.microsoft.com/office/drawing/2014/main" id="{FB7BCE85-08DB-5B0A-A152-D8F094264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2531"/>
              <a:ext cx="474" cy="395"/>
            </a:xfrm>
            <a:custGeom>
              <a:avLst/>
              <a:gdLst>
                <a:gd name="T0" fmla="*/ 9 w 949"/>
                <a:gd name="T1" fmla="*/ 119 h 791"/>
                <a:gd name="T2" fmla="*/ 23 w 949"/>
                <a:gd name="T3" fmla="*/ 86 h 791"/>
                <a:gd name="T4" fmla="*/ 47 w 949"/>
                <a:gd name="T5" fmla="*/ 42 h 791"/>
                <a:gd name="T6" fmla="*/ 73 w 949"/>
                <a:gd name="T7" fmla="*/ 17 h 791"/>
                <a:gd name="T8" fmla="*/ 103 w 949"/>
                <a:gd name="T9" fmla="*/ 7 h 791"/>
                <a:gd name="T10" fmla="*/ 195 w 949"/>
                <a:gd name="T11" fmla="*/ 22 h 791"/>
                <a:gd name="T12" fmla="*/ 220 w 949"/>
                <a:gd name="T13" fmla="*/ 63 h 791"/>
                <a:gd name="T14" fmla="*/ 244 w 949"/>
                <a:gd name="T15" fmla="*/ 126 h 791"/>
                <a:gd name="T16" fmla="*/ 247 w 949"/>
                <a:gd name="T17" fmla="*/ 154 h 791"/>
                <a:gd name="T18" fmla="*/ 272 w 949"/>
                <a:gd name="T19" fmla="*/ 174 h 791"/>
                <a:gd name="T20" fmla="*/ 276 w 949"/>
                <a:gd name="T21" fmla="*/ 191 h 791"/>
                <a:gd name="T22" fmla="*/ 288 w 949"/>
                <a:gd name="T23" fmla="*/ 178 h 791"/>
                <a:gd name="T24" fmla="*/ 309 w 949"/>
                <a:gd name="T25" fmla="*/ 180 h 791"/>
                <a:gd name="T26" fmla="*/ 347 w 949"/>
                <a:gd name="T27" fmla="*/ 197 h 791"/>
                <a:gd name="T28" fmla="*/ 371 w 949"/>
                <a:gd name="T29" fmla="*/ 234 h 791"/>
                <a:gd name="T30" fmla="*/ 460 w 949"/>
                <a:gd name="T31" fmla="*/ 270 h 791"/>
                <a:gd name="T32" fmla="*/ 468 w 949"/>
                <a:gd name="T33" fmla="*/ 329 h 791"/>
                <a:gd name="T34" fmla="*/ 460 w 949"/>
                <a:gd name="T35" fmla="*/ 395 h 791"/>
                <a:gd name="T36" fmla="*/ 474 w 949"/>
                <a:gd name="T37" fmla="*/ 359 h 791"/>
                <a:gd name="T38" fmla="*/ 471 w 949"/>
                <a:gd name="T39" fmla="*/ 285 h 791"/>
                <a:gd name="T40" fmla="*/ 457 w 949"/>
                <a:gd name="T41" fmla="*/ 240 h 791"/>
                <a:gd name="T42" fmla="*/ 419 w 949"/>
                <a:gd name="T43" fmla="*/ 229 h 791"/>
                <a:gd name="T44" fmla="*/ 372 w 949"/>
                <a:gd name="T45" fmla="*/ 207 h 791"/>
                <a:gd name="T46" fmla="*/ 340 w 949"/>
                <a:gd name="T47" fmla="*/ 179 h 791"/>
                <a:gd name="T48" fmla="*/ 310 w 949"/>
                <a:gd name="T49" fmla="*/ 174 h 791"/>
                <a:gd name="T50" fmla="*/ 286 w 949"/>
                <a:gd name="T51" fmla="*/ 165 h 791"/>
                <a:gd name="T52" fmla="*/ 276 w 949"/>
                <a:gd name="T53" fmla="*/ 163 h 791"/>
                <a:gd name="T54" fmla="*/ 255 w 949"/>
                <a:gd name="T55" fmla="*/ 150 h 791"/>
                <a:gd name="T56" fmla="*/ 248 w 949"/>
                <a:gd name="T57" fmla="*/ 104 h 791"/>
                <a:gd name="T58" fmla="*/ 223 w 949"/>
                <a:gd name="T59" fmla="*/ 50 h 791"/>
                <a:gd name="T60" fmla="*/ 197 w 949"/>
                <a:gd name="T61" fmla="*/ 13 h 791"/>
                <a:gd name="T62" fmla="*/ 85 w 949"/>
                <a:gd name="T63" fmla="*/ 0 h 791"/>
                <a:gd name="T64" fmla="*/ 59 w 949"/>
                <a:gd name="T65" fmla="*/ 14 h 791"/>
                <a:gd name="T66" fmla="*/ 36 w 949"/>
                <a:gd name="T67" fmla="*/ 44 h 791"/>
                <a:gd name="T68" fmla="*/ 18 w 949"/>
                <a:gd name="T69" fmla="*/ 70 h 791"/>
                <a:gd name="T70" fmla="*/ 0 w 949"/>
                <a:gd name="T71" fmla="*/ 131 h 791"/>
                <a:gd name="T72" fmla="*/ 34 w 949"/>
                <a:gd name="T73" fmla="*/ 153 h 791"/>
                <a:gd name="T74" fmla="*/ 156 w 949"/>
                <a:gd name="T75" fmla="*/ 165 h 791"/>
                <a:gd name="T76" fmla="*/ 48 w 949"/>
                <a:gd name="T77" fmla="*/ 155 h 791"/>
                <a:gd name="T78" fmla="*/ 128 w 949"/>
                <a:gd name="T79" fmla="*/ 148 h 791"/>
                <a:gd name="T80" fmla="*/ 23 w 949"/>
                <a:gd name="T81" fmla="*/ 139 h 791"/>
                <a:gd name="T82" fmla="*/ 11 w 949"/>
                <a:gd name="T83" fmla="*/ 138 h 7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49" h="791">
                  <a:moveTo>
                    <a:pt x="23" y="276"/>
                  </a:moveTo>
                  <a:lnTo>
                    <a:pt x="19" y="238"/>
                  </a:lnTo>
                  <a:lnTo>
                    <a:pt x="33" y="200"/>
                  </a:lnTo>
                  <a:lnTo>
                    <a:pt x="46" y="173"/>
                  </a:lnTo>
                  <a:lnTo>
                    <a:pt x="63" y="143"/>
                  </a:lnTo>
                  <a:lnTo>
                    <a:pt x="95" y="84"/>
                  </a:lnTo>
                  <a:lnTo>
                    <a:pt x="122" y="48"/>
                  </a:lnTo>
                  <a:lnTo>
                    <a:pt x="147" y="34"/>
                  </a:lnTo>
                  <a:lnTo>
                    <a:pt x="175" y="23"/>
                  </a:lnTo>
                  <a:lnTo>
                    <a:pt x="207" y="15"/>
                  </a:lnTo>
                  <a:lnTo>
                    <a:pt x="378" y="31"/>
                  </a:lnTo>
                  <a:lnTo>
                    <a:pt x="390" y="44"/>
                  </a:lnTo>
                  <a:lnTo>
                    <a:pt x="413" y="80"/>
                  </a:lnTo>
                  <a:lnTo>
                    <a:pt x="441" y="127"/>
                  </a:lnTo>
                  <a:lnTo>
                    <a:pt x="464" y="175"/>
                  </a:lnTo>
                  <a:lnTo>
                    <a:pt x="489" y="253"/>
                  </a:lnTo>
                  <a:lnTo>
                    <a:pt x="498" y="287"/>
                  </a:lnTo>
                  <a:lnTo>
                    <a:pt x="494" y="308"/>
                  </a:lnTo>
                  <a:lnTo>
                    <a:pt x="534" y="333"/>
                  </a:lnTo>
                  <a:lnTo>
                    <a:pt x="544" y="348"/>
                  </a:lnTo>
                  <a:lnTo>
                    <a:pt x="544" y="371"/>
                  </a:lnTo>
                  <a:lnTo>
                    <a:pt x="553" y="382"/>
                  </a:lnTo>
                  <a:lnTo>
                    <a:pt x="570" y="388"/>
                  </a:lnTo>
                  <a:lnTo>
                    <a:pt x="576" y="357"/>
                  </a:lnTo>
                  <a:lnTo>
                    <a:pt x="599" y="344"/>
                  </a:lnTo>
                  <a:lnTo>
                    <a:pt x="618" y="361"/>
                  </a:lnTo>
                  <a:lnTo>
                    <a:pt x="660" y="361"/>
                  </a:lnTo>
                  <a:lnTo>
                    <a:pt x="694" y="394"/>
                  </a:lnTo>
                  <a:lnTo>
                    <a:pt x="742" y="433"/>
                  </a:lnTo>
                  <a:lnTo>
                    <a:pt x="743" y="468"/>
                  </a:lnTo>
                  <a:lnTo>
                    <a:pt x="890" y="481"/>
                  </a:lnTo>
                  <a:lnTo>
                    <a:pt x="920" y="540"/>
                  </a:lnTo>
                  <a:lnTo>
                    <a:pt x="935" y="605"/>
                  </a:lnTo>
                  <a:lnTo>
                    <a:pt x="937" y="658"/>
                  </a:lnTo>
                  <a:lnTo>
                    <a:pt x="932" y="732"/>
                  </a:lnTo>
                  <a:lnTo>
                    <a:pt x="920" y="791"/>
                  </a:lnTo>
                  <a:lnTo>
                    <a:pt x="935" y="760"/>
                  </a:lnTo>
                  <a:lnTo>
                    <a:pt x="949" y="719"/>
                  </a:lnTo>
                  <a:lnTo>
                    <a:pt x="949" y="610"/>
                  </a:lnTo>
                  <a:lnTo>
                    <a:pt x="943" y="570"/>
                  </a:lnTo>
                  <a:lnTo>
                    <a:pt x="932" y="513"/>
                  </a:lnTo>
                  <a:lnTo>
                    <a:pt x="915" y="481"/>
                  </a:lnTo>
                  <a:lnTo>
                    <a:pt x="903" y="470"/>
                  </a:lnTo>
                  <a:lnTo>
                    <a:pt x="839" y="458"/>
                  </a:lnTo>
                  <a:lnTo>
                    <a:pt x="759" y="456"/>
                  </a:lnTo>
                  <a:lnTo>
                    <a:pt x="745" y="414"/>
                  </a:lnTo>
                  <a:lnTo>
                    <a:pt x="705" y="382"/>
                  </a:lnTo>
                  <a:lnTo>
                    <a:pt x="681" y="359"/>
                  </a:lnTo>
                  <a:lnTo>
                    <a:pt x="658" y="348"/>
                  </a:lnTo>
                  <a:lnTo>
                    <a:pt x="620" y="348"/>
                  </a:lnTo>
                  <a:lnTo>
                    <a:pt x="595" y="327"/>
                  </a:lnTo>
                  <a:lnTo>
                    <a:pt x="572" y="331"/>
                  </a:lnTo>
                  <a:lnTo>
                    <a:pt x="559" y="352"/>
                  </a:lnTo>
                  <a:lnTo>
                    <a:pt x="553" y="327"/>
                  </a:lnTo>
                  <a:lnTo>
                    <a:pt x="523" y="304"/>
                  </a:lnTo>
                  <a:lnTo>
                    <a:pt x="510" y="300"/>
                  </a:lnTo>
                  <a:lnTo>
                    <a:pt x="508" y="232"/>
                  </a:lnTo>
                  <a:lnTo>
                    <a:pt x="496" y="209"/>
                  </a:lnTo>
                  <a:lnTo>
                    <a:pt x="475" y="158"/>
                  </a:lnTo>
                  <a:lnTo>
                    <a:pt x="447" y="101"/>
                  </a:lnTo>
                  <a:lnTo>
                    <a:pt x="426" y="63"/>
                  </a:lnTo>
                  <a:lnTo>
                    <a:pt x="394" y="27"/>
                  </a:lnTo>
                  <a:lnTo>
                    <a:pt x="378" y="12"/>
                  </a:lnTo>
                  <a:lnTo>
                    <a:pt x="171" y="0"/>
                  </a:lnTo>
                  <a:lnTo>
                    <a:pt x="150" y="10"/>
                  </a:lnTo>
                  <a:lnTo>
                    <a:pt x="118" y="29"/>
                  </a:lnTo>
                  <a:lnTo>
                    <a:pt x="99" y="51"/>
                  </a:lnTo>
                  <a:lnTo>
                    <a:pt x="72" y="89"/>
                  </a:lnTo>
                  <a:lnTo>
                    <a:pt x="48" y="126"/>
                  </a:lnTo>
                  <a:lnTo>
                    <a:pt x="36" y="141"/>
                  </a:lnTo>
                  <a:lnTo>
                    <a:pt x="4" y="224"/>
                  </a:lnTo>
                  <a:lnTo>
                    <a:pt x="0" y="262"/>
                  </a:lnTo>
                  <a:lnTo>
                    <a:pt x="19" y="293"/>
                  </a:lnTo>
                  <a:lnTo>
                    <a:pt x="69" y="306"/>
                  </a:lnTo>
                  <a:lnTo>
                    <a:pt x="72" y="321"/>
                  </a:lnTo>
                  <a:lnTo>
                    <a:pt x="312" y="331"/>
                  </a:lnTo>
                  <a:lnTo>
                    <a:pt x="325" y="316"/>
                  </a:lnTo>
                  <a:lnTo>
                    <a:pt x="97" y="310"/>
                  </a:lnTo>
                  <a:lnTo>
                    <a:pt x="59" y="291"/>
                  </a:lnTo>
                  <a:lnTo>
                    <a:pt x="257" y="297"/>
                  </a:lnTo>
                  <a:lnTo>
                    <a:pt x="276" y="285"/>
                  </a:lnTo>
                  <a:lnTo>
                    <a:pt x="46" y="278"/>
                  </a:lnTo>
                  <a:lnTo>
                    <a:pt x="23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51" name="Freeform 134">
              <a:extLst>
                <a:ext uri="{FF2B5EF4-FFF2-40B4-BE49-F238E27FC236}">
                  <a16:creationId xmlns:a16="http://schemas.microsoft.com/office/drawing/2014/main" id="{91F43D7F-9ED9-2C10-712A-E0063AA9C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2576"/>
              <a:ext cx="26" cy="119"/>
            </a:xfrm>
            <a:custGeom>
              <a:avLst/>
              <a:gdLst>
                <a:gd name="T0" fmla="*/ 3 w 53"/>
                <a:gd name="T1" fmla="*/ 112 h 238"/>
                <a:gd name="T2" fmla="*/ 11 w 53"/>
                <a:gd name="T3" fmla="*/ 97 h 238"/>
                <a:gd name="T4" fmla="*/ 20 w 53"/>
                <a:gd name="T5" fmla="*/ 68 h 238"/>
                <a:gd name="T6" fmla="*/ 17 w 53"/>
                <a:gd name="T7" fmla="*/ 24 h 238"/>
                <a:gd name="T8" fmla="*/ 12 w 53"/>
                <a:gd name="T9" fmla="*/ 11 h 238"/>
                <a:gd name="T10" fmla="*/ 16 w 53"/>
                <a:gd name="T11" fmla="*/ 3 h 238"/>
                <a:gd name="T12" fmla="*/ 20 w 53"/>
                <a:gd name="T13" fmla="*/ 0 h 238"/>
                <a:gd name="T14" fmla="*/ 20 w 53"/>
                <a:gd name="T15" fmla="*/ 12 h 238"/>
                <a:gd name="T16" fmla="*/ 26 w 53"/>
                <a:gd name="T17" fmla="*/ 51 h 238"/>
                <a:gd name="T18" fmla="*/ 22 w 53"/>
                <a:gd name="T19" fmla="*/ 92 h 238"/>
                <a:gd name="T20" fmla="*/ 15 w 53"/>
                <a:gd name="T21" fmla="*/ 108 h 238"/>
                <a:gd name="T22" fmla="*/ 10 w 53"/>
                <a:gd name="T23" fmla="*/ 116 h 238"/>
                <a:gd name="T24" fmla="*/ 0 w 53"/>
                <a:gd name="T25" fmla="*/ 119 h 238"/>
                <a:gd name="T26" fmla="*/ 3 w 53"/>
                <a:gd name="T27" fmla="*/ 112 h 238"/>
                <a:gd name="T28" fmla="*/ 3 w 53"/>
                <a:gd name="T29" fmla="*/ 112 h 2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3" h="238">
                  <a:moveTo>
                    <a:pt x="7" y="223"/>
                  </a:moveTo>
                  <a:lnTo>
                    <a:pt x="23" y="194"/>
                  </a:lnTo>
                  <a:lnTo>
                    <a:pt x="40" y="135"/>
                  </a:lnTo>
                  <a:lnTo>
                    <a:pt x="34" y="48"/>
                  </a:lnTo>
                  <a:lnTo>
                    <a:pt x="24" y="21"/>
                  </a:lnTo>
                  <a:lnTo>
                    <a:pt x="32" y="6"/>
                  </a:lnTo>
                  <a:lnTo>
                    <a:pt x="40" y="0"/>
                  </a:lnTo>
                  <a:lnTo>
                    <a:pt x="40" y="23"/>
                  </a:lnTo>
                  <a:lnTo>
                    <a:pt x="53" y="101"/>
                  </a:lnTo>
                  <a:lnTo>
                    <a:pt x="45" y="183"/>
                  </a:lnTo>
                  <a:lnTo>
                    <a:pt x="30" y="215"/>
                  </a:lnTo>
                  <a:lnTo>
                    <a:pt x="21" y="232"/>
                  </a:lnTo>
                  <a:lnTo>
                    <a:pt x="0" y="238"/>
                  </a:lnTo>
                  <a:lnTo>
                    <a:pt x="7" y="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52" name="Freeform 135">
              <a:extLst>
                <a:ext uri="{FF2B5EF4-FFF2-40B4-BE49-F238E27FC236}">
                  <a16:creationId xmlns:a16="http://schemas.microsoft.com/office/drawing/2014/main" id="{CF7F639D-7124-2575-70AE-0891AA6FD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689"/>
              <a:ext cx="76" cy="6"/>
            </a:xfrm>
            <a:custGeom>
              <a:avLst/>
              <a:gdLst>
                <a:gd name="T0" fmla="*/ 76 w 152"/>
                <a:gd name="T1" fmla="*/ 1 h 13"/>
                <a:gd name="T2" fmla="*/ 72 w 152"/>
                <a:gd name="T3" fmla="*/ 5 h 13"/>
                <a:gd name="T4" fmla="*/ 0 w 152"/>
                <a:gd name="T5" fmla="*/ 6 h 13"/>
                <a:gd name="T6" fmla="*/ 6 w 152"/>
                <a:gd name="T7" fmla="*/ 0 h 13"/>
                <a:gd name="T8" fmla="*/ 63 w 152"/>
                <a:gd name="T9" fmla="*/ 1 h 13"/>
                <a:gd name="T10" fmla="*/ 76 w 152"/>
                <a:gd name="T11" fmla="*/ 1 h 13"/>
                <a:gd name="T12" fmla="*/ 76 w 152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13">
                  <a:moveTo>
                    <a:pt x="152" y="2"/>
                  </a:moveTo>
                  <a:lnTo>
                    <a:pt x="143" y="11"/>
                  </a:lnTo>
                  <a:lnTo>
                    <a:pt x="0" y="13"/>
                  </a:lnTo>
                  <a:lnTo>
                    <a:pt x="12" y="0"/>
                  </a:lnTo>
                  <a:lnTo>
                    <a:pt x="126" y="2"/>
                  </a:lnTo>
                  <a:lnTo>
                    <a:pt x="1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53" name="Freeform 136">
              <a:extLst>
                <a:ext uri="{FF2B5EF4-FFF2-40B4-BE49-F238E27FC236}">
                  <a16:creationId xmlns:a16="http://schemas.microsoft.com/office/drawing/2014/main" id="{30AD9220-7D33-3B24-15E7-DBEAA8440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2803"/>
              <a:ext cx="294" cy="35"/>
            </a:xfrm>
            <a:custGeom>
              <a:avLst/>
              <a:gdLst>
                <a:gd name="T0" fmla="*/ 3 w 587"/>
                <a:gd name="T1" fmla="*/ 15 h 70"/>
                <a:gd name="T2" fmla="*/ 181 w 587"/>
                <a:gd name="T3" fmla="*/ 10 h 70"/>
                <a:gd name="T4" fmla="*/ 208 w 587"/>
                <a:gd name="T5" fmla="*/ 6 h 70"/>
                <a:gd name="T6" fmla="*/ 247 w 587"/>
                <a:gd name="T7" fmla="*/ 0 h 70"/>
                <a:gd name="T8" fmla="*/ 275 w 587"/>
                <a:gd name="T9" fmla="*/ 3 h 70"/>
                <a:gd name="T10" fmla="*/ 276 w 587"/>
                <a:gd name="T11" fmla="*/ 18 h 70"/>
                <a:gd name="T12" fmla="*/ 294 w 587"/>
                <a:gd name="T13" fmla="*/ 35 h 70"/>
                <a:gd name="T14" fmla="*/ 280 w 587"/>
                <a:gd name="T15" fmla="*/ 26 h 70"/>
                <a:gd name="T16" fmla="*/ 268 w 587"/>
                <a:gd name="T17" fmla="*/ 20 h 70"/>
                <a:gd name="T18" fmla="*/ 256 w 587"/>
                <a:gd name="T19" fmla="*/ 16 h 70"/>
                <a:gd name="T20" fmla="*/ 153 w 587"/>
                <a:gd name="T21" fmla="*/ 19 h 70"/>
                <a:gd name="T22" fmla="*/ 0 w 587"/>
                <a:gd name="T23" fmla="*/ 23 h 70"/>
                <a:gd name="T24" fmla="*/ 3 w 587"/>
                <a:gd name="T25" fmla="*/ 15 h 70"/>
                <a:gd name="T26" fmla="*/ 3 w 587"/>
                <a:gd name="T27" fmla="*/ 15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87" h="70">
                  <a:moveTo>
                    <a:pt x="5" y="30"/>
                  </a:moveTo>
                  <a:lnTo>
                    <a:pt x="361" y="19"/>
                  </a:lnTo>
                  <a:lnTo>
                    <a:pt x="416" y="11"/>
                  </a:lnTo>
                  <a:lnTo>
                    <a:pt x="494" y="0"/>
                  </a:lnTo>
                  <a:lnTo>
                    <a:pt x="549" y="5"/>
                  </a:lnTo>
                  <a:lnTo>
                    <a:pt x="551" y="36"/>
                  </a:lnTo>
                  <a:lnTo>
                    <a:pt x="587" y="70"/>
                  </a:lnTo>
                  <a:lnTo>
                    <a:pt x="560" y="51"/>
                  </a:lnTo>
                  <a:lnTo>
                    <a:pt x="536" y="40"/>
                  </a:lnTo>
                  <a:lnTo>
                    <a:pt x="511" y="32"/>
                  </a:lnTo>
                  <a:lnTo>
                    <a:pt x="306" y="38"/>
                  </a:lnTo>
                  <a:lnTo>
                    <a:pt x="0" y="45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54" name="Freeform 137">
              <a:extLst>
                <a:ext uri="{FF2B5EF4-FFF2-40B4-BE49-F238E27FC236}">
                  <a16:creationId xmlns:a16="http://schemas.microsoft.com/office/drawing/2014/main" id="{715D18B8-9EFC-9942-1443-A482E2C79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2621"/>
              <a:ext cx="1327" cy="210"/>
            </a:xfrm>
            <a:custGeom>
              <a:avLst/>
              <a:gdLst>
                <a:gd name="T0" fmla="*/ 1318 w 2654"/>
                <a:gd name="T1" fmla="*/ 141 h 420"/>
                <a:gd name="T2" fmla="*/ 1290 w 2654"/>
                <a:gd name="T3" fmla="*/ 148 h 420"/>
                <a:gd name="T4" fmla="*/ 1261 w 2654"/>
                <a:gd name="T5" fmla="*/ 156 h 420"/>
                <a:gd name="T6" fmla="*/ 1227 w 2654"/>
                <a:gd name="T7" fmla="*/ 165 h 420"/>
                <a:gd name="T8" fmla="*/ 1193 w 2654"/>
                <a:gd name="T9" fmla="*/ 174 h 420"/>
                <a:gd name="T10" fmla="*/ 1163 w 2654"/>
                <a:gd name="T11" fmla="*/ 183 h 420"/>
                <a:gd name="T12" fmla="*/ 1127 w 2654"/>
                <a:gd name="T13" fmla="*/ 193 h 420"/>
                <a:gd name="T14" fmla="*/ 1013 w 2654"/>
                <a:gd name="T15" fmla="*/ 184 h 420"/>
                <a:gd name="T16" fmla="*/ 900 w 2654"/>
                <a:gd name="T17" fmla="*/ 174 h 420"/>
                <a:gd name="T18" fmla="*/ 773 w 2654"/>
                <a:gd name="T19" fmla="*/ 162 h 420"/>
                <a:gd name="T20" fmla="*/ 647 w 2654"/>
                <a:gd name="T21" fmla="*/ 148 h 420"/>
                <a:gd name="T22" fmla="*/ 536 w 2654"/>
                <a:gd name="T23" fmla="*/ 137 h 420"/>
                <a:gd name="T24" fmla="*/ 429 w 2654"/>
                <a:gd name="T25" fmla="*/ 126 h 420"/>
                <a:gd name="T26" fmla="*/ 52 w 2654"/>
                <a:gd name="T27" fmla="*/ 73 h 420"/>
                <a:gd name="T28" fmla="*/ 171 w 2654"/>
                <a:gd name="T29" fmla="*/ 50 h 420"/>
                <a:gd name="T30" fmla="*/ 515 w 2654"/>
                <a:gd name="T31" fmla="*/ 4 h 420"/>
                <a:gd name="T32" fmla="*/ 485 w 2654"/>
                <a:gd name="T33" fmla="*/ 0 h 420"/>
                <a:gd name="T34" fmla="*/ 132 w 2654"/>
                <a:gd name="T35" fmla="*/ 47 h 420"/>
                <a:gd name="T36" fmla="*/ 19 w 2654"/>
                <a:gd name="T37" fmla="*/ 73 h 420"/>
                <a:gd name="T38" fmla="*/ 0 w 2654"/>
                <a:gd name="T39" fmla="*/ 84 h 420"/>
                <a:gd name="T40" fmla="*/ 769 w 2654"/>
                <a:gd name="T41" fmla="*/ 180 h 420"/>
                <a:gd name="T42" fmla="*/ 822 w 2654"/>
                <a:gd name="T43" fmla="*/ 184 h 420"/>
                <a:gd name="T44" fmla="*/ 938 w 2654"/>
                <a:gd name="T45" fmla="*/ 195 h 420"/>
                <a:gd name="T46" fmla="*/ 1057 w 2654"/>
                <a:gd name="T47" fmla="*/ 205 h 420"/>
                <a:gd name="T48" fmla="*/ 1121 w 2654"/>
                <a:gd name="T49" fmla="*/ 210 h 420"/>
                <a:gd name="T50" fmla="*/ 1182 w 2654"/>
                <a:gd name="T51" fmla="*/ 198 h 420"/>
                <a:gd name="T52" fmla="*/ 1213 w 2654"/>
                <a:gd name="T53" fmla="*/ 189 h 420"/>
                <a:gd name="T54" fmla="*/ 1227 w 2654"/>
                <a:gd name="T55" fmla="*/ 185 h 420"/>
                <a:gd name="T56" fmla="*/ 1327 w 2654"/>
                <a:gd name="T57" fmla="*/ 160 h 420"/>
                <a:gd name="T58" fmla="*/ 1318 w 2654"/>
                <a:gd name="T59" fmla="*/ 141 h 420"/>
                <a:gd name="T60" fmla="*/ 1318 w 2654"/>
                <a:gd name="T61" fmla="*/ 141 h 4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54" h="420">
                  <a:moveTo>
                    <a:pt x="2635" y="281"/>
                  </a:moveTo>
                  <a:lnTo>
                    <a:pt x="2580" y="296"/>
                  </a:lnTo>
                  <a:lnTo>
                    <a:pt x="2521" y="311"/>
                  </a:lnTo>
                  <a:lnTo>
                    <a:pt x="2454" y="329"/>
                  </a:lnTo>
                  <a:lnTo>
                    <a:pt x="2386" y="348"/>
                  </a:lnTo>
                  <a:lnTo>
                    <a:pt x="2325" y="365"/>
                  </a:lnTo>
                  <a:lnTo>
                    <a:pt x="2253" y="386"/>
                  </a:lnTo>
                  <a:lnTo>
                    <a:pt x="2025" y="368"/>
                  </a:lnTo>
                  <a:lnTo>
                    <a:pt x="1800" y="348"/>
                  </a:lnTo>
                  <a:lnTo>
                    <a:pt x="1546" y="323"/>
                  </a:lnTo>
                  <a:lnTo>
                    <a:pt x="1293" y="296"/>
                  </a:lnTo>
                  <a:lnTo>
                    <a:pt x="1072" y="273"/>
                  </a:lnTo>
                  <a:lnTo>
                    <a:pt x="858" y="251"/>
                  </a:lnTo>
                  <a:lnTo>
                    <a:pt x="103" y="146"/>
                  </a:lnTo>
                  <a:lnTo>
                    <a:pt x="342" y="100"/>
                  </a:lnTo>
                  <a:lnTo>
                    <a:pt x="1030" y="7"/>
                  </a:lnTo>
                  <a:lnTo>
                    <a:pt x="970" y="0"/>
                  </a:lnTo>
                  <a:lnTo>
                    <a:pt x="264" y="93"/>
                  </a:lnTo>
                  <a:lnTo>
                    <a:pt x="38" y="146"/>
                  </a:lnTo>
                  <a:lnTo>
                    <a:pt x="0" y="167"/>
                  </a:lnTo>
                  <a:lnTo>
                    <a:pt x="1538" y="359"/>
                  </a:lnTo>
                  <a:lnTo>
                    <a:pt x="1643" y="368"/>
                  </a:lnTo>
                  <a:lnTo>
                    <a:pt x="1875" y="389"/>
                  </a:lnTo>
                  <a:lnTo>
                    <a:pt x="2114" y="410"/>
                  </a:lnTo>
                  <a:lnTo>
                    <a:pt x="2241" y="420"/>
                  </a:lnTo>
                  <a:lnTo>
                    <a:pt x="2363" y="395"/>
                  </a:lnTo>
                  <a:lnTo>
                    <a:pt x="2426" y="378"/>
                  </a:lnTo>
                  <a:lnTo>
                    <a:pt x="2454" y="370"/>
                  </a:lnTo>
                  <a:lnTo>
                    <a:pt x="2654" y="319"/>
                  </a:lnTo>
                  <a:lnTo>
                    <a:pt x="2635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55" name="Freeform 138">
              <a:extLst>
                <a:ext uri="{FF2B5EF4-FFF2-40B4-BE49-F238E27FC236}">
                  <a16:creationId xmlns:a16="http://schemas.microsoft.com/office/drawing/2014/main" id="{5532092F-3993-B20E-D2D2-84A1EFD4F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593"/>
              <a:ext cx="730" cy="36"/>
            </a:xfrm>
            <a:custGeom>
              <a:avLst/>
              <a:gdLst>
                <a:gd name="T0" fmla="*/ 730 w 1460"/>
                <a:gd name="T1" fmla="*/ 13 h 72"/>
                <a:gd name="T2" fmla="*/ 468 w 1460"/>
                <a:gd name="T3" fmla="*/ 22 h 72"/>
                <a:gd name="T4" fmla="*/ 132 w 1460"/>
                <a:gd name="T5" fmla="*/ 31 h 72"/>
                <a:gd name="T6" fmla="*/ 0 w 1460"/>
                <a:gd name="T7" fmla="*/ 36 h 72"/>
                <a:gd name="T8" fmla="*/ 7 w 1460"/>
                <a:gd name="T9" fmla="*/ 25 h 72"/>
                <a:gd name="T10" fmla="*/ 215 w 1460"/>
                <a:gd name="T11" fmla="*/ 19 h 72"/>
                <a:gd name="T12" fmla="*/ 476 w 1460"/>
                <a:gd name="T13" fmla="*/ 11 h 72"/>
                <a:gd name="T14" fmla="*/ 629 w 1460"/>
                <a:gd name="T15" fmla="*/ 5 h 72"/>
                <a:gd name="T16" fmla="*/ 728 w 1460"/>
                <a:gd name="T17" fmla="*/ 0 h 72"/>
                <a:gd name="T18" fmla="*/ 730 w 1460"/>
                <a:gd name="T19" fmla="*/ 13 h 72"/>
                <a:gd name="T20" fmla="*/ 730 w 1460"/>
                <a:gd name="T21" fmla="*/ 13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0" h="72">
                  <a:moveTo>
                    <a:pt x="1460" y="26"/>
                  </a:moveTo>
                  <a:lnTo>
                    <a:pt x="935" y="43"/>
                  </a:lnTo>
                  <a:lnTo>
                    <a:pt x="264" y="61"/>
                  </a:lnTo>
                  <a:lnTo>
                    <a:pt x="0" y="72"/>
                  </a:lnTo>
                  <a:lnTo>
                    <a:pt x="13" y="49"/>
                  </a:lnTo>
                  <a:lnTo>
                    <a:pt x="430" y="38"/>
                  </a:lnTo>
                  <a:lnTo>
                    <a:pt x="952" y="22"/>
                  </a:lnTo>
                  <a:lnTo>
                    <a:pt x="1258" y="9"/>
                  </a:lnTo>
                  <a:lnTo>
                    <a:pt x="1456" y="0"/>
                  </a:lnTo>
                  <a:lnTo>
                    <a:pt x="146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56" name="Freeform 139">
              <a:extLst>
                <a:ext uri="{FF2B5EF4-FFF2-40B4-BE49-F238E27FC236}">
                  <a16:creationId xmlns:a16="http://schemas.microsoft.com/office/drawing/2014/main" id="{F3E261BC-CDDA-5624-4972-78FE672F3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831"/>
              <a:ext cx="300" cy="201"/>
            </a:xfrm>
            <a:custGeom>
              <a:avLst/>
              <a:gdLst>
                <a:gd name="T0" fmla="*/ 277 w 599"/>
                <a:gd name="T1" fmla="*/ 0 h 401"/>
                <a:gd name="T2" fmla="*/ 288 w 599"/>
                <a:gd name="T3" fmla="*/ 30 h 401"/>
                <a:gd name="T4" fmla="*/ 283 w 599"/>
                <a:gd name="T5" fmla="*/ 45 h 401"/>
                <a:gd name="T6" fmla="*/ 276 w 599"/>
                <a:gd name="T7" fmla="*/ 59 h 401"/>
                <a:gd name="T8" fmla="*/ 265 w 599"/>
                <a:gd name="T9" fmla="*/ 75 h 401"/>
                <a:gd name="T10" fmla="*/ 257 w 599"/>
                <a:gd name="T11" fmla="*/ 82 h 401"/>
                <a:gd name="T12" fmla="*/ 246 w 599"/>
                <a:gd name="T13" fmla="*/ 88 h 401"/>
                <a:gd name="T14" fmla="*/ 235 w 599"/>
                <a:gd name="T15" fmla="*/ 96 h 401"/>
                <a:gd name="T16" fmla="*/ 223 w 599"/>
                <a:gd name="T17" fmla="*/ 105 h 401"/>
                <a:gd name="T18" fmla="*/ 209 w 599"/>
                <a:gd name="T19" fmla="*/ 113 h 401"/>
                <a:gd name="T20" fmla="*/ 197 w 599"/>
                <a:gd name="T21" fmla="*/ 120 h 401"/>
                <a:gd name="T22" fmla="*/ 187 w 599"/>
                <a:gd name="T23" fmla="*/ 126 h 401"/>
                <a:gd name="T24" fmla="*/ 173 w 599"/>
                <a:gd name="T25" fmla="*/ 131 h 401"/>
                <a:gd name="T26" fmla="*/ 155 w 599"/>
                <a:gd name="T27" fmla="*/ 138 h 401"/>
                <a:gd name="T28" fmla="*/ 132 w 599"/>
                <a:gd name="T29" fmla="*/ 146 h 401"/>
                <a:gd name="T30" fmla="*/ 110 w 599"/>
                <a:gd name="T31" fmla="*/ 155 h 401"/>
                <a:gd name="T32" fmla="*/ 88 w 599"/>
                <a:gd name="T33" fmla="*/ 163 h 401"/>
                <a:gd name="T34" fmla="*/ 70 w 599"/>
                <a:gd name="T35" fmla="*/ 169 h 401"/>
                <a:gd name="T36" fmla="*/ 52 w 599"/>
                <a:gd name="T37" fmla="*/ 176 h 401"/>
                <a:gd name="T38" fmla="*/ 0 w 599"/>
                <a:gd name="T39" fmla="*/ 195 h 401"/>
                <a:gd name="T40" fmla="*/ 25 w 599"/>
                <a:gd name="T41" fmla="*/ 201 h 401"/>
                <a:gd name="T42" fmla="*/ 53 w 599"/>
                <a:gd name="T43" fmla="*/ 190 h 401"/>
                <a:gd name="T44" fmla="*/ 83 w 599"/>
                <a:gd name="T45" fmla="*/ 179 h 401"/>
                <a:gd name="T46" fmla="*/ 117 w 599"/>
                <a:gd name="T47" fmla="*/ 165 h 401"/>
                <a:gd name="T48" fmla="*/ 152 w 599"/>
                <a:gd name="T49" fmla="*/ 151 h 401"/>
                <a:gd name="T50" fmla="*/ 185 w 599"/>
                <a:gd name="T51" fmla="*/ 139 h 401"/>
                <a:gd name="T52" fmla="*/ 209 w 599"/>
                <a:gd name="T53" fmla="*/ 128 h 401"/>
                <a:gd name="T54" fmla="*/ 223 w 599"/>
                <a:gd name="T55" fmla="*/ 122 h 401"/>
                <a:gd name="T56" fmla="*/ 239 w 599"/>
                <a:gd name="T57" fmla="*/ 109 h 401"/>
                <a:gd name="T58" fmla="*/ 258 w 599"/>
                <a:gd name="T59" fmla="*/ 93 h 401"/>
                <a:gd name="T60" fmla="*/ 275 w 599"/>
                <a:gd name="T61" fmla="*/ 78 h 401"/>
                <a:gd name="T62" fmla="*/ 286 w 599"/>
                <a:gd name="T63" fmla="*/ 66 h 401"/>
                <a:gd name="T64" fmla="*/ 300 w 599"/>
                <a:gd name="T65" fmla="*/ 43 h 401"/>
                <a:gd name="T66" fmla="*/ 298 w 599"/>
                <a:gd name="T67" fmla="*/ 28 h 401"/>
                <a:gd name="T68" fmla="*/ 294 w 599"/>
                <a:gd name="T69" fmla="*/ 10 h 401"/>
                <a:gd name="T70" fmla="*/ 277 w 599"/>
                <a:gd name="T71" fmla="*/ 0 h 401"/>
                <a:gd name="T72" fmla="*/ 277 w 599"/>
                <a:gd name="T73" fmla="*/ 0 h 4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99" h="401">
                  <a:moveTo>
                    <a:pt x="553" y="0"/>
                  </a:moveTo>
                  <a:lnTo>
                    <a:pt x="576" y="59"/>
                  </a:lnTo>
                  <a:lnTo>
                    <a:pt x="566" y="89"/>
                  </a:lnTo>
                  <a:lnTo>
                    <a:pt x="551" y="118"/>
                  </a:lnTo>
                  <a:lnTo>
                    <a:pt x="530" y="150"/>
                  </a:lnTo>
                  <a:lnTo>
                    <a:pt x="513" y="163"/>
                  </a:lnTo>
                  <a:lnTo>
                    <a:pt x="492" y="176"/>
                  </a:lnTo>
                  <a:lnTo>
                    <a:pt x="469" y="192"/>
                  </a:lnTo>
                  <a:lnTo>
                    <a:pt x="445" y="209"/>
                  </a:lnTo>
                  <a:lnTo>
                    <a:pt x="418" y="226"/>
                  </a:lnTo>
                  <a:lnTo>
                    <a:pt x="393" y="239"/>
                  </a:lnTo>
                  <a:lnTo>
                    <a:pt x="373" y="251"/>
                  </a:lnTo>
                  <a:lnTo>
                    <a:pt x="346" y="262"/>
                  </a:lnTo>
                  <a:lnTo>
                    <a:pt x="310" y="275"/>
                  </a:lnTo>
                  <a:lnTo>
                    <a:pt x="264" y="292"/>
                  </a:lnTo>
                  <a:lnTo>
                    <a:pt x="219" y="310"/>
                  </a:lnTo>
                  <a:lnTo>
                    <a:pt x="175" y="325"/>
                  </a:lnTo>
                  <a:lnTo>
                    <a:pt x="139" y="338"/>
                  </a:lnTo>
                  <a:lnTo>
                    <a:pt x="103" y="351"/>
                  </a:lnTo>
                  <a:lnTo>
                    <a:pt x="0" y="389"/>
                  </a:lnTo>
                  <a:lnTo>
                    <a:pt x="49" y="401"/>
                  </a:lnTo>
                  <a:lnTo>
                    <a:pt x="106" y="380"/>
                  </a:lnTo>
                  <a:lnTo>
                    <a:pt x="165" y="357"/>
                  </a:lnTo>
                  <a:lnTo>
                    <a:pt x="234" y="330"/>
                  </a:lnTo>
                  <a:lnTo>
                    <a:pt x="304" y="302"/>
                  </a:lnTo>
                  <a:lnTo>
                    <a:pt x="369" y="277"/>
                  </a:lnTo>
                  <a:lnTo>
                    <a:pt x="418" y="256"/>
                  </a:lnTo>
                  <a:lnTo>
                    <a:pt x="445" y="243"/>
                  </a:lnTo>
                  <a:lnTo>
                    <a:pt x="477" y="218"/>
                  </a:lnTo>
                  <a:lnTo>
                    <a:pt x="515" y="186"/>
                  </a:lnTo>
                  <a:lnTo>
                    <a:pt x="549" y="156"/>
                  </a:lnTo>
                  <a:lnTo>
                    <a:pt x="572" y="131"/>
                  </a:lnTo>
                  <a:lnTo>
                    <a:pt x="599" y="85"/>
                  </a:lnTo>
                  <a:lnTo>
                    <a:pt x="595" y="55"/>
                  </a:lnTo>
                  <a:lnTo>
                    <a:pt x="587" y="19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57" name="Freeform 140">
              <a:extLst>
                <a:ext uri="{FF2B5EF4-FFF2-40B4-BE49-F238E27FC236}">
                  <a16:creationId xmlns:a16="http://schemas.microsoft.com/office/drawing/2014/main" id="{A196767E-3883-D717-4536-FCEAEF8C3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2870"/>
              <a:ext cx="151" cy="196"/>
            </a:xfrm>
            <a:custGeom>
              <a:avLst/>
              <a:gdLst>
                <a:gd name="T0" fmla="*/ 142 w 302"/>
                <a:gd name="T1" fmla="*/ 0 h 391"/>
                <a:gd name="T2" fmla="*/ 137 w 302"/>
                <a:gd name="T3" fmla="*/ 64 h 391"/>
                <a:gd name="T4" fmla="*/ 132 w 302"/>
                <a:gd name="T5" fmla="*/ 111 h 391"/>
                <a:gd name="T6" fmla="*/ 123 w 302"/>
                <a:gd name="T7" fmla="*/ 119 h 391"/>
                <a:gd name="T8" fmla="*/ 101 w 302"/>
                <a:gd name="T9" fmla="*/ 137 h 391"/>
                <a:gd name="T10" fmla="*/ 88 w 302"/>
                <a:gd name="T11" fmla="*/ 147 h 391"/>
                <a:gd name="T12" fmla="*/ 74 w 302"/>
                <a:gd name="T13" fmla="*/ 157 h 391"/>
                <a:gd name="T14" fmla="*/ 62 w 302"/>
                <a:gd name="T15" fmla="*/ 165 h 391"/>
                <a:gd name="T16" fmla="*/ 51 w 302"/>
                <a:gd name="T17" fmla="*/ 171 h 391"/>
                <a:gd name="T18" fmla="*/ 33 w 302"/>
                <a:gd name="T19" fmla="*/ 180 h 391"/>
                <a:gd name="T20" fmla="*/ 17 w 302"/>
                <a:gd name="T21" fmla="*/ 188 h 391"/>
                <a:gd name="T22" fmla="*/ 0 w 302"/>
                <a:gd name="T23" fmla="*/ 196 h 391"/>
                <a:gd name="T24" fmla="*/ 48 w 302"/>
                <a:gd name="T25" fmla="*/ 188 h 391"/>
                <a:gd name="T26" fmla="*/ 57 w 302"/>
                <a:gd name="T27" fmla="*/ 182 h 391"/>
                <a:gd name="T28" fmla="*/ 68 w 302"/>
                <a:gd name="T29" fmla="*/ 175 h 391"/>
                <a:gd name="T30" fmla="*/ 80 w 302"/>
                <a:gd name="T31" fmla="*/ 166 h 391"/>
                <a:gd name="T32" fmla="*/ 93 w 302"/>
                <a:gd name="T33" fmla="*/ 157 h 391"/>
                <a:gd name="T34" fmla="*/ 107 w 302"/>
                <a:gd name="T35" fmla="*/ 148 h 391"/>
                <a:gd name="T36" fmla="*/ 125 w 302"/>
                <a:gd name="T37" fmla="*/ 133 h 391"/>
                <a:gd name="T38" fmla="*/ 143 w 302"/>
                <a:gd name="T39" fmla="*/ 109 h 391"/>
                <a:gd name="T40" fmla="*/ 149 w 302"/>
                <a:gd name="T41" fmla="*/ 98 h 391"/>
                <a:gd name="T42" fmla="*/ 151 w 302"/>
                <a:gd name="T43" fmla="*/ 10 h 391"/>
                <a:gd name="T44" fmla="*/ 142 w 302"/>
                <a:gd name="T45" fmla="*/ 0 h 391"/>
                <a:gd name="T46" fmla="*/ 142 w 302"/>
                <a:gd name="T47" fmla="*/ 0 h 3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2" h="391">
                  <a:moveTo>
                    <a:pt x="283" y="0"/>
                  </a:moveTo>
                  <a:lnTo>
                    <a:pt x="273" y="127"/>
                  </a:lnTo>
                  <a:lnTo>
                    <a:pt x="264" y="222"/>
                  </a:lnTo>
                  <a:lnTo>
                    <a:pt x="245" y="237"/>
                  </a:lnTo>
                  <a:lnTo>
                    <a:pt x="201" y="273"/>
                  </a:lnTo>
                  <a:lnTo>
                    <a:pt x="175" y="294"/>
                  </a:lnTo>
                  <a:lnTo>
                    <a:pt x="148" y="313"/>
                  </a:lnTo>
                  <a:lnTo>
                    <a:pt x="123" y="330"/>
                  </a:lnTo>
                  <a:lnTo>
                    <a:pt x="102" y="342"/>
                  </a:lnTo>
                  <a:lnTo>
                    <a:pt x="66" y="359"/>
                  </a:lnTo>
                  <a:lnTo>
                    <a:pt x="34" y="376"/>
                  </a:lnTo>
                  <a:lnTo>
                    <a:pt x="0" y="391"/>
                  </a:lnTo>
                  <a:lnTo>
                    <a:pt x="95" y="376"/>
                  </a:lnTo>
                  <a:lnTo>
                    <a:pt x="114" y="363"/>
                  </a:lnTo>
                  <a:lnTo>
                    <a:pt x="135" y="349"/>
                  </a:lnTo>
                  <a:lnTo>
                    <a:pt x="159" y="332"/>
                  </a:lnTo>
                  <a:lnTo>
                    <a:pt x="186" y="313"/>
                  </a:lnTo>
                  <a:lnTo>
                    <a:pt x="213" y="296"/>
                  </a:lnTo>
                  <a:lnTo>
                    <a:pt x="249" y="266"/>
                  </a:lnTo>
                  <a:lnTo>
                    <a:pt x="285" y="218"/>
                  </a:lnTo>
                  <a:lnTo>
                    <a:pt x="298" y="195"/>
                  </a:lnTo>
                  <a:lnTo>
                    <a:pt x="302" y="1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58" name="Freeform 141">
              <a:extLst>
                <a:ext uri="{FF2B5EF4-FFF2-40B4-BE49-F238E27FC236}">
                  <a16:creationId xmlns:a16="http://schemas.microsoft.com/office/drawing/2014/main" id="{3AC0DCEC-D5E8-FA91-A531-A3158029E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616"/>
              <a:ext cx="38" cy="172"/>
            </a:xfrm>
            <a:custGeom>
              <a:avLst/>
              <a:gdLst>
                <a:gd name="T0" fmla="*/ 12 w 76"/>
                <a:gd name="T1" fmla="*/ 0 h 344"/>
                <a:gd name="T2" fmla="*/ 21 w 76"/>
                <a:gd name="T3" fmla="*/ 56 h 344"/>
                <a:gd name="T4" fmla="*/ 38 w 76"/>
                <a:gd name="T5" fmla="*/ 135 h 344"/>
                <a:gd name="T6" fmla="*/ 38 w 76"/>
                <a:gd name="T7" fmla="*/ 172 h 344"/>
                <a:gd name="T8" fmla="*/ 29 w 76"/>
                <a:gd name="T9" fmla="*/ 154 h 344"/>
                <a:gd name="T10" fmla="*/ 21 w 76"/>
                <a:gd name="T11" fmla="*/ 105 h 344"/>
                <a:gd name="T12" fmla="*/ 8 w 76"/>
                <a:gd name="T13" fmla="*/ 39 h 344"/>
                <a:gd name="T14" fmla="*/ 0 w 76"/>
                <a:gd name="T15" fmla="*/ 8 h 344"/>
                <a:gd name="T16" fmla="*/ 12 w 76"/>
                <a:gd name="T17" fmla="*/ 0 h 344"/>
                <a:gd name="T18" fmla="*/ 12 w 76"/>
                <a:gd name="T19" fmla="*/ 0 h 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344">
                  <a:moveTo>
                    <a:pt x="23" y="0"/>
                  </a:moveTo>
                  <a:lnTo>
                    <a:pt x="42" y="112"/>
                  </a:lnTo>
                  <a:lnTo>
                    <a:pt x="76" y="270"/>
                  </a:lnTo>
                  <a:lnTo>
                    <a:pt x="76" y="344"/>
                  </a:lnTo>
                  <a:lnTo>
                    <a:pt x="57" y="308"/>
                  </a:lnTo>
                  <a:lnTo>
                    <a:pt x="42" y="209"/>
                  </a:lnTo>
                  <a:lnTo>
                    <a:pt x="16" y="78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59" name="Freeform 142">
              <a:extLst>
                <a:ext uri="{FF2B5EF4-FFF2-40B4-BE49-F238E27FC236}">
                  <a16:creationId xmlns:a16="http://schemas.microsoft.com/office/drawing/2014/main" id="{04DC51A9-5FDA-A60F-9F42-53A04533B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075"/>
              <a:ext cx="93" cy="426"/>
            </a:xfrm>
            <a:custGeom>
              <a:avLst/>
              <a:gdLst>
                <a:gd name="T0" fmla="*/ 63 w 187"/>
                <a:gd name="T1" fmla="*/ 0 h 851"/>
                <a:gd name="T2" fmla="*/ 76 w 187"/>
                <a:gd name="T3" fmla="*/ 21 h 851"/>
                <a:gd name="T4" fmla="*/ 91 w 187"/>
                <a:gd name="T5" fmla="*/ 67 h 851"/>
                <a:gd name="T6" fmla="*/ 90 w 187"/>
                <a:gd name="T7" fmla="*/ 117 h 851"/>
                <a:gd name="T8" fmla="*/ 87 w 187"/>
                <a:gd name="T9" fmla="*/ 145 h 851"/>
                <a:gd name="T10" fmla="*/ 92 w 187"/>
                <a:gd name="T11" fmla="*/ 256 h 851"/>
                <a:gd name="T12" fmla="*/ 92 w 187"/>
                <a:gd name="T13" fmla="*/ 391 h 851"/>
                <a:gd name="T14" fmla="*/ 93 w 187"/>
                <a:gd name="T15" fmla="*/ 421 h 851"/>
                <a:gd name="T16" fmla="*/ 82 w 187"/>
                <a:gd name="T17" fmla="*/ 426 h 851"/>
                <a:gd name="T18" fmla="*/ 68 w 187"/>
                <a:gd name="T19" fmla="*/ 411 h 851"/>
                <a:gd name="T20" fmla="*/ 67 w 187"/>
                <a:gd name="T21" fmla="*/ 386 h 851"/>
                <a:gd name="T22" fmla="*/ 63 w 187"/>
                <a:gd name="T23" fmla="*/ 351 h 851"/>
                <a:gd name="T24" fmla="*/ 28 w 187"/>
                <a:gd name="T25" fmla="*/ 345 h 851"/>
                <a:gd name="T26" fmla="*/ 0 w 187"/>
                <a:gd name="T27" fmla="*/ 344 h 851"/>
                <a:gd name="T28" fmla="*/ 44 w 187"/>
                <a:gd name="T29" fmla="*/ 329 h 851"/>
                <a:gd name="T30" fmla="*/ 56 w 187"/>
                <a:gd name="T31" fmla="*/ 329 h 851"/>
                <a:gd name="T32" fmla="*/ 70 w 187"/>
                <a:gd name="T33" fmla="*/ 316 h 851"/>
                <a:gd name="T34" fmla="*/ 71 w 187"/>
                <a:gd name="T35" fmla="*/ 266 h 851"/>
                <a:gd name="T36" fmla="*/ 59 w 187"/>
                <a:gd name="T37" fmla="*/ 243 h 851"/>
                <a:gd name="T38" fmla="*/ 71 w 187"/>
                <a:gd name="T39" fmla="*/ 231 h 851"/>
                <a:gd name="T40" fmla="*/ 73 w 187"/>
                <a:gd name="T41" fmla="*/ 148 h 851"/>
                <a:gd name="T42" fmla="*/ 46 w 187"/>
                <a:gd name="T43" fmla="*/ 90 h 851"/>
                <a:gd name="T44" fmla="*/ 74 w 187"/>
                <a:gd name="T45" fmla="*/ 99 h 851"/>
                <a:gd name="T46" fmla="*/ 75 w 187"/>
                <a:gd name="T47" fmla="*/ 57 h 851"/>
                <a:gd name="T48" fmla="*/ 57 w 187"/>
                <a:gd name="T49" fmla="*/ 22 h 851"/>
                <a:gd name="T50" fmla="*/ 63 w 187"/>
                <a:gd name="T51" fmla="*/ 0 h 851"/>
                <a:gd name="T52" fmla="*/ 63 w 187"/>
                <a:gd name="T53" fmla="*/ 0 h 8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87" h="851">
                  <a:moveTo>
                    <a:pt x="126" y="0"/>
                  </a:moveTo>
                  <a:lnTo>
                    <a:pt x="153" y="42"/>
                  </a:lnTo>
                  <a:lnTo>
                    <a:pt x="183" y="133"/>
                  </a:lnTo>
                  <a:lnTo>
                    <a:pt x="181" y="234"/>
                  </a:lnTo>
                  <a:lnTo>
                    <a:pt x="175" y="289"/>
                  </a:lnTo>
                  <a:lnTo>
                    <a:pt x="185" y="511"/>
                  </a:lnTo>
                  <a:lnTo>
                    <a:pt x="185" y="781"/>
                  </a:lnTo>
                  <a:lnTo>
                    <a:pt x="187" y="842"/>
                  </a:lnTo>
                  <a:lnTo>
                    <a:pt x="164" y="851"/>
                  </a:lnTo>
                  <a:lnTo>
                    <a:pt x="137" y="821"/>
                  </a:lnTo>
                  <a:lnTo>
                    <a:pt x="134" y="771"/>
                  </a:lnTo>
                  <a:lnTo>
                    <a:pt x="126" y="701"/>
                  </a:lnTo>
                  <a:lnTo>
                    <a:pt x="57" y="690"/>
                  </a:lnTo>
                  <a:lnTo>
                    <a:pt x="0" y="688"/>
                  </a:lnTo>
                  <a:lnTo>
                    <a:pt x="88" y="657"/>
                  </a:lnTo>
                  <a:lnTo>
                    <a:pt x="113" y="657"/>
                  </a:lnTo>
                  <a:lnTo>
                    <a:pt x="141" y="631"/>
                  </a:lnTo>
                  <a:lnTo>
                    <a:pt x="143" y="532"/>
                  </a:lnTo>
                  <a:lnTo>
                    <a:pt x="118" y="485"/>
                  </a:lnTo>
                  <a:lnTo>
                    <a:pt x="143" y="462"/>
                  </a:lnTo>
                  <a:lnTo>
                    <a:pt x="147" y="296"/>
                  </a:lnTo>
                  <a:lnTo>
                    <a:pt x="92" y="179"/>
                  </a:lnTo>
                  <a:lnTo>
                    <a:pt x="149" y="198"/>
                  </a:lnTo>
                  <a:lnTo>
                    <a:pt x="151" y="114"/>
                  </a:lnTo>
                  <a:lnTo>
                    <a:pt x="115" y="4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60" name="Freeform 143">
              <a:extLst>
                <a:ext uri="{FF2B5EF4-FFF2-40B4-BE49-F238E27FC236}">
                  <a16:creationId xmlns:a16="http://schemas.microsoft.com/office/drawing/2014/main" id="{4FFCD451-E440-1160-5113-BE166F26D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039"/>
              <a:ext cx="102" cy="457"/>
            </a:xfrm>
            <a:custGeom>
              <a:avLst/>
              <a:gdLst>
                <a:gd name="T0" fmla="*/ 102 w 204"/>
                <a:gd name="T1" fmla="*/ 11 h 914"/>
                <a:gd name="T2" fmla="*/ 31 w 204"/>
                <a:gd name="T3" fmla="*/ 61 h 914"/>
                <a:gd name="T4" fmla="*/ 95 w 204"/>
                <a:gd name="T5" fmla="*/ 149 h 914"/>
                <a:gd name="T6" fmla="*/ 14 w 204"/>
                <a:gd name="T7" fmla="*/ 232 h 914"/>
                <a:gd name="T8" fmla="*/ 18 w 204"/>
                <a:gd name="T9" fmla="*/ 314 h 914"/>
                <a:gd name="T10" fmla="*/ 32 w 204"/>
                <a:gd name="T11" fmla="*/ 412 h 914"/>
                <a:gd name="T12" fmla="*/ 43 w 204"/>
                <a:gd name="T13" fmla="*/ 457 h 914"/>
                <a:gd name="T14" fmla="*/ 14 w 204"/>
                <a:gd name="T15" fmla="*/ 438 h 914"/>
                <a:gd name="T16" fmla="*/ 14 w 204"/>
                <a:gd name="T17" fmla="*/ 412 h 914"/>
                <a:gd name="T18" fmla="*/ 14 w 204"/>
                <a:gd name="T19" fmla="*/ 393 h 914"/>
                <a:gd name="T20" fmla="*/ 8 w 204"/>
                <a:gd name="T21" fmla="*/ 355 h 914"/>
                <a:gd name="T22" fmla="*/ 2 w 204"/>
                <a:gd name="T23" fmla="*/ 295 h 914"/>
                <a:gd name="T24" fmla="*/ 0 w 204"/>
                <a:gd name="T25" fmla="*/ 234 h 914"/>
                <a:gd name="T26" fmla="*/ 67 w 204"/>
                <a:gd name="T27" fmla="*/ 163 h 914"/>
                <a:gd name="T28" fmla="*/ 14 w 204"/>
                <a:gd name="T29" fmla="*/ 49 h 914"/>
                <a:gd name="T30" fmla="*/ 67 w 204"/>
                <a:gd name="T31" fmla="*/ 18 h 914"/>
                <a:gd name="T32" fmla="*/ 95 w 204"/>
                <a:gd name="T33" fmla="*/ 0 h 914"/>
                <a:gd name="T34" fmla="*/ 102 w 204"/>
                <a:gd name="T35" fmla="*/ 11 h 914"/>
                <a:gd name="T36" fmla="*/ 102 w 204"/>
                <a:gd name="T37" fmla="*/ 11 h 9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4" h="914">
                  <a:moveTo>
                    <a:pt x="204" y="21"/>
                  </a:moveTo>
                  <a:lnTo>
                    <a:pt x="61" y="121"/>
                  </a:lnTo>
                  <a:lnTo>
                    <a:pt x="190" y="298"/>
                  </a:lnTo>
                  <a:lnTo>
                    <a:pt x="27" y="463"/>
                  </a:lnTo>
                  <a:lnTo>
                    <a:pt x="36" y="627"/>
                  </a:lnTo>
                  <a:lnTo>
                    <a:pt x="63" y="824"/>
                  </a:lnTo>
                  <a:lnTo>
                    <a:pt x="86" y="914"/>
                  </a:lnTo>
                  <a:lnTo>
                    <a:pt x="27" y="876"/>
                  </a:lnTo>
                  <a:lnTo>
                    <a:pt x="27" y="824"/>
                  </a:lnTo>
                  <a:lnTo>
                    <a:pt x="27" y="786"/>
                  </a:lnTo>
                  <a:lnTo>
                    <a:pt x="16" y="709"/>
                  </a:lnTo>
                  <a:lnTo>
                    <a:pt x="4" y="589"/>
                  </a:lnTo>
                  <a:lnTo>
                    <a:pt x="0" y="467"/>
                  </a:lnTo>
                  <a:lnTo>
                    <a:pt x="133" y="325"/>
                  </a:lnTo>
                  <a:lnTo>
                    <a:pt x="27" y="98"/>
                  </a:lnTo>
                  <a:lnTo>
                    <a:pt x="133" y="36"/>
                  </a:lnTo>
                  <a:lnTo>
                    <a:pt x="190" y="0"/>
                  </a:lnTo>
                  <a:lnTo>
                    <a:pt x="20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61" name="Freeform 144">
              <a:extLst>
                <a:ext uri="{FF2B5EF4-FFF2-40B4-BE49-F238E27FC236}">
                  <a16:creationId xmlns:a16="http://schemas.microsoft.com/office/drawing/2014/main" id="{54E46535-3CBF-D870-AF05-D1E26EF1A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2636"/>
              <a:ext cx="87" cy="75"/>
            </a:xfrm>
            <a:custGeom>
              <a:avLst/>
              <a:gdLst>
                <a:gd name="T0" fmla="*/ 87 w 173"/>
                <a:gd name="T1" fmla="*/ 1 h 150"/>
                <a:gd name="T2" fmla="*/ 36 w 173"/>
                <a:gd name="T3" fmla="*/ 54 h 150"/>
                <a:gd name="T4" fmla="*/ 0 w 173"/>
                <a:gd name="T5" fmla="*/ 75 h 150"/>
                <a:gd name="T6" fmla="*/ 35 w 173"/>
                <a:gd name="T7" fmla="*/ 43 h 150"/>
                <a:gd name="T8" fmla="*/ 79 w 173"/>
                <a:gd name="T9" fmla="*/ 0 h 150"/>
                <a:gd name="T10" fmla="*/ 87 w 173"/>
                <a:gd name="T11" fmla="*/ 1 h 150"/>
                <a:gd name="T12" fmla="*/ 87 w 173"/>
                <a:gd name="T13" fmla="*/ 1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" h="150">
                  <a:moveTo>
                    <a:pt x="173" y="2"/>
                  </a:moveTo>
                  <a:lnTo>
                    <a:pt x="71" y="107"/>
                  </a:lnTo>
                  <a:lnTo>
                    <a:pt x="0" y="150"/>
                  </a:lnTo>
                  <a:lnTo>
                    <a:pt x="69" y="86"/>
                  </a:lnTo>
                  <a:lnTo>
                    <a:pt x="158" y="0"/>
                  </a:lnTo>
                  <a:lnTo>
                    <a:pt x="17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62" name="Freeform 145">
              <a:extLst>
                <a:ext uri="{FF2B5EF4-FFF2-40B4-BE49-F238E27FC236}">
                  <a16:creationId xmlns:a16="http://schemas.microsoft.com/office/drawing/2014/main" id="{02C2032E-3C20-ABB8-A2B8-95F3A3EBD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2625"/>
              <a:ext cx="52" cy="85"/>
            </a:xfrm>
            <a:custGeom>
              <a:avLst/>
              <a:gdLst>
                <a:gd name="T0" fmla="*/ 52 w 105"/>
                <a:gd name="T1" fmla="*/ 7 h 169"/>
                <a:gd name="T2" fmla="*/ 15 w 105"/>
                <a:gd name="T3" fmla="*/ 46 h 169"/>
                <a:gd name="T4" fmla="*/ 0 w 105"/>
                <a:gd name="T5" fmla="*/ 85 h 169"/>
                <a:gd name="T6" fmla="*/ 7 w 105"/>
                <a:gd name="T7" fmla="*/ 36 h 169"/>
                <a:gd name="T8" fmla="*/ 46 w 105"/>
                <a:gd name="T9" fmla="*/ 0 h 169"/>
                <a:gd name="T10" fmla="*/ 52 w 105"/>
                <a:gd name="T11" fmla="*/ 7 h 169"/>
                <a:gd name="T12" fmla="*/ 52 w 105"/>
                <a:gd name="T13" fmla="*/ 7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169">
                  <a:moveTo>
                    <a:pt x="105" y="14"/>
                  </a:moveTo>
                  <a:lnTo>
                    <a:pt x="31" y="92"/>
                  </a:lnTo>
                  <a:lnTo>
                    <a:pt x="0" y="169"/>
                  </a:lnTo>
                  <a:lnTo>
                    <a:pt x="15" y="71"/>
                  </a:lnTo>
                  <a:lnTo>
                    <a:pt x="93" y="0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63" name="Freeform 146">
              <a:extLst>
                <a:ext uri="{FF2B5EF4-FFF2-40B4-BE49-F238E27FC236}">
                  <a16:creationId xmlns:a16="http://schemas.microsoft.com/office/drawing/2014/main" id="{212DD44C-F082-A28C-8B9C-59EEEA4B3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391"/>
              <a:ext cx="22" cy="27"/>
            </a:xfrm>
            <a:custGeom>
              <a:avLst/>
              <a:gdLst>
                <a:gd name="T0" fmla="*/ 14 w 46"/>
                <a:gd name="T1" fmla="*/ 0 h 53"/>
                <a:gd name="T2" fmla="*/ 4 w 46"/>
                <a:gd name="T3" fmla="*/ 3 h 53"/>
                <a:gd name="T4" fmla="*/ 0 w 46"/>
                <a:gd name="T5" fmla="*/ 18 h 53"/>
                <a:gd name="T6" fmla="*/ 4 w 46"/>
                <a:gd name="T7" fmla="*/ 25 h 53"/>
                <a:gd name="T8" fmla="*/ 17 w 46"/>
                <a:gd name="T9" fmla="*/ 27 h 53"/>
                <a:gd name="T10" fmla="*/ 10 w 46"/>
                <a:gd name="T11" fmla="*/ 21 h 53"/>
                <a:gd name="T12" fmla="*/ 8 w 46"/>
                <a:gd name="T13" fmla="*/ 11 h 53"/>
                <a:gd name="T14" fmla="*/ 22 w 46"/>
                <a:gd name="T15" fmla="*/ 8 h 53"/>
                <a:gd name="T16" fmla="*/ 14 w 46"/>
                <a:gd name="T17" fmla="*/ 0 h 53"/>
                <a:gd name="T18" fmla="*/ 14 w 46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53">
                  <a:moveTo>
                    <a:pt x="30" y="0"/>
                  </a:moveTo>
                  <a:lnTo>
                    <a:pt x="8" y="5"/>
                  </a:lnTo>
                  <a:lnTo>
                    <a:pt x="0" y="36"/>
                  </a:lnTo>
                  <a:lnTo>
                    <a:pt x="8" y="49"/>
                  </a:lnTo>
                  <a:lnTo>
                    <a:pt x="36" y="53"/>
                  </a:lnTo>
                  <a:lnTo>
                    <a:pt x="21" y="42"/>
                  </a:lnTo>
                  <a:lnTo>
                    <a:pt x="17" y="21"/>
                  </a:lnTo>
                  <a:lnTo>
                    <a:pt x="46" y="1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64" name="Freeform 147">
              <a:extLst>
                <a:ext uri="{FF2B5EF4-FFF2-40B4-BE49-F238E27FC236}">
                  <a16:creationId xmlns:a16="http://schemas.microsoft.com/office/drawing/2014/main" id="{EBCBAC85-9700-F3FA-0FEB-75FA29C5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2437"/>
              <a:ext cx="15" cy="17"/>
            </a:xfrm>
            <a:custGeom>
              <a:avLst/>
              <a:gdLst>
                <a:gd name="T0" fmla="*/ 15 w 31"/>
                <a:gd name="T1" fmla="*/ 0 h 34"/>
                <a:gd name="T2" fmla="*/ 5 w 31"/>
                <a:gd name="T3" fmla="*/ 4 h 34"/>
                <a:gd name="T4" fmla="*/ 6 w 31"/>
                <a:gd name="T5" fmla="*/ 12 h 34"/>
                <a:gd name="T6" fmla="*/ 12 w 31"/>
                <a:gd name="T7" fmla="*/ 17 h 34"/>
                <a:gd name="T8" fmla="*/ 4 w 31"/>
                <a:gd name="T9" fmla="*/ 17 h 34"/>
                <a:gd name="T10" fmla="*/ 0 w 31"/>
                <a:gd name="T11" fmla="*/ 12 h 34"/>
                <a:gd name="T12" fmla="*/ 0 w 31"/>
                <a:gd name="T13" fmla="*/ 6 h 34"/>
                <a:gd name="T14" fmla="*/ 1 w 31"/>
                <a:gd name="T15" fmla="*/ 0 h 34"/>
                <a:gd name="T16" fmla="*/ 15 w 31"/>
                <a:gd name="T17" fmla="*/ 0 h 34"/>
                <a:gd name="T18" fmla="*/ 15 w 31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4">
                  <a:moveTo>
                    <a:pt x="31" y="0"/>
                  </a:moveTo>
                  <a:lnTo>
                    <a:pt x="10" y="8"/>
                  </a:lnTo>
                  <a:lnTo>
                    <a:pt x="12" y="23"/>
                  </a:lnTo>
                  <a:lnTo>
                    <a:pt x="25" y="34"/>
                  </a:lnTo>
                  <a:lnTo>
                    <a:pt x="8" y="34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65" name="Freeform 148">
              <a:extLst>
                <a:ext uri="{FF2B5EF4-FFF2-40B4-BE49-F238E27FC236}">
                  <a16:creationId xmlns:a16="http://schemas.microsoft.com/office/drawing/2014/main" id="{71924B5B-C7FC-9D55-A336-43D1E4883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428"/>
              <a:ext cx="505" cy="640"/>
            </a:xfrm>
            <a:custGeom>
              <a:avLst/>
              <a:gdLst>
                <a:gd name="T0" fmla="*/ 413 w 1009"/>
                <a:gd name="T1" fmla="*/ 25 h 1279"/>
                <a:gd name="T2" fmla="*/ 438 w 1009"/>
                <a:gd name="T3" fmla="*/ 41 h 1279"/>
                <a:gd name="T4" fmla="*/ 482 w 1009"/>
                <a:gd name="T5" fmla="*/ 80 h 1279"/>
                <a:gd name="T6" fmla="*/ 505 w 1009"/>
                <a:gd name="T7" fmla="*/ 218 h 1279"/>
                <a:gd name="T8" fmla="*/ 471 w 1009"/>
                <a:gd name="T9" fmla="*/ 591 h 1279"/>
                <a:gd name="T10" fmla="*/ 415 w 1009"/>
                <a:gd name="T11" fmla="*/ 640 h 1279"/>
                <a:gd name="T12" fmla="*/ 404 w 1009"/>
                <a:gd name="T13" fmla="*/ 535 h 1279"/>
                <a:gd name="T14" fmla="*/ 389 w 1009"/>
                <a:gd name="T15" fmla="*/ 533 h 1279"/>
                <a:gd name="T16" fmla="*/ 170 w 1009"/>
                <a:gd name="T17" fmla="*/ 557 h 1279"/>
                <a:gd name="T18" fmla="*/ 137 w 1009"/>
                <a:gd name="T19" fmla="*/ 630 h 1279"/>
                <a:gd name="T20" fmla="*/ 93 w 1009"/>
                <a:gd name="T21" fmla="*/ 591 h 1279"/>
                <a:gd name="T22" fmla="*/ 105 w 1009"/>
                <a:gd name="T23" fmla="*/ 613 h 1279"/>
                <a:gd name="T24" fmla="*/ 125 w 1009"/>
                <a:gd name="T25" fmla="*/ 604 h 1279"/>
                <a:gd name="T26" fmla="*/ 148 w 1009"/>
                <a:gd name="T27" fmla="*/ 567 h 1279"/>
                <a:gd name="T28" fmla="*/ 168 w 1009"/>
                <a:gd name="T29" fmla="*/ 535 h 1279"/>
                <a:gd name="T30" fmla="*/ 193 w 1009"/>
                <a:gd name="T31" fmla="*/ 524 h 1279"/>
                <a:gd name="T32" fmla="*/ 343 w 1009"/>
                <a:gd name="T33" fmla="*/ 518 h 1279"/>
                <a:gd name="T34" fmla="*/ 456 w 1009"/>
                <a:gd name="T35" fmla="*/ 580 h 1279"/>
                <a:gd name="T36" fmla="*/ 468 w 1009"/>
                <a:gd name="T37" fmla="*/ 460 h 1279"/>
                <a:gd name="T38" fmla="*/ 490 w 1009"/>
                <a:gd name="T39" fmla="*/ 226 h 1279"/>
                <a:gd name="T40" fmla="*/ 489 w 1009"/>
                <a:gd name="T41" fmla="*/ 140 h 1279"/>
                <a:gd name="T42" fmla="*/ 477 w 1009"/>
                <a:gd name="T43" fmla="*/ 94 h 1279"/>
                <a:gd name="T44" fmla="*/ 463 w 1009"/>
                <a:gd name="T45" fmla="*/ 77 h 1279"/>
                <a:gd name="T46" fmla="*/ 462 w 1009"/>
                <a:gd name="T47" fmla="*/ 124 h 1279"/>
                <a:gd name="T48" fmla="*/ 451 w 1009"/>
                <a:gd name="T49" fmla="*/ 493 h 1279"/>
                <a:gd name="T50" fmla="*/ 341 w 1009"/>
                <a:gd name="T51" fmla="*/ 468 h 1279"/>
                <a:gd name="T52" fmla="*/ 141 w 1009"/>
                <a:gd name="T53" fmla="*/ 491 h 1279"/>
                <a:gd name="T54" fmla="*/ 116 w 1009"/>
                <a:gd name="T55" fmla="*/ 568 h 1279"/>
                <a:gd name="T56" fmla="*/ 112 w 1009"/>
                <a:gd name="T57" fmla="*/ 524 h 1279"/>
                <a:gd name="T58" fmla="*/ 129 w 1009"/>
                <a:gd name="T59" fmla="*/ 481 h 1279"/>
                <a:gd name="T60" fmla="*/ 148 w 1009"/>
                <a:gd name="T61" fmla="*/ 466 h 1279"/>
                <a:gd name="T62" fmla="*/ 195 w 1009"/>
                <a:gd name="T63" fmla="*/ 455 h 1279"/>
                <a:gd name="T64" fmla="*/ 410 w 1009"/>
                <a:gd name="T65" fmla="*/ 456 h 1279"/>
                <a:gd name="T66" fmla="*/ 452 w 1009"/>
                <a:gd name="T67" fmla="*/ 199 h 1279"/>
                <a:gd name="T68" fmla="*/ 438 w 1009"/>
                <a:gd name="T69" fmla="*/ 109 h 1279"/>
                <a:gd name="T70" fmla="*/ 426 w 1009"/>
                <a:gd name="T71" fmla="*/ 87 h 1279"/>
                <a:gd name="T72" fmla="*/ 380 w 1009"/>
                <a:gd name="T73" fmla="*/ 66 h 1279"/>
                <a:gd name="T74" fmla="*/ 351 w 1009"/>
                <a:gd name="T75" fmla="*/ 54 h 1279"/>
                <a:gd name="T76" fmla="*/ 11 w 1009"/>
                <a:gd name="T77" fmla="*/ 0 h 12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09" h="1279">
                  <a:moveTo>
                    <a:pt x="22" y="0"/>
                  </a:moveTo>
                  <a:lnTo>
                    <a:pt x="826" y="49"/>
                  </a:lnTo>
                  <a:lnTo>
                    <a:pt x="851" y="64"/>
                  </a:lnTo>
                  <a:lnTo>
                    <a:pt x="876" y="82"/>
                  </a:lnTo>
                  <a:lnTo>
                    <a:pt x="904" y="103"/>
                  </a:lnTo>
                  <a:lnTo>
                    <a:pt x="963" y="160"/>
                  </a:lnTo>
                  <a:lnTo>
                    <a:pt x="1001" y="228"/>
                  </a:lnTo>
                  <a:lnTo>
                    <a:pt x="1009" y="435"/>
                  </a:lnTo>
                  <a:lnTo>
                    <a:pt x="1001" y="570"/>
                  </a:lnTo>
                  <a:lnTo>
                    <a:pt x="942" y="1182"/>
                  </a:lnTo>
                  <a:lnTo>
                    <a:pt x="939" y="1279"/>
                  </a:lnTo>
                  <a:lnTo>
                    <a:pt x="830" y="1279"/>
                  </a:lnTo>
                  <a:lnTo>
                    <a:pt x="823" y="1089"/>
                  </a:lnTo>
                  <a:lnTo>
                    <a:pt x="807" y="1070"/>
                  </a:lnTo>
                  <a:lnTo>
                    <a:pt x="794" y="1064"/>
                  </a:lnTo>
                  <a:lnTo>
                    <a:pt x="777" y="1066"/>
                  </a:lnTo>
                  <a:lnTo>
                    <a:pt x="674" y="1121"/>
                  </a:lnTo>
                  <a:lnTo>
                    <a:pt x="340" y="1114"/>
                  </a:lnTo>
                  <a:lnTo>
                    <a:pt x="315" y="1155"/>
                  </a:lnTo>
                  <a:lnTo>
                    <a:pt x="273" y="1260"/>
                  </a:lnTo>
                  <a:lnTo>
                    <a:pt x="173" y="1264"/>
                  </a:lnTo>
                  <a:lnTo>
                    <a:pt x="186" y="1182"/>
                  </a:lnTo>
                  <a:lnTo>
                    <a:pt x="195" y="1209"/>
                  </a:lnTo>
                  <a:lnTo>
                    <a:pt x="209" y="1226"/>
                  </a:lnTo>
                  <a:lnTo>
                    <a:pt x="228" y="1228"/>
                  </a:lnTo>
                  <a:lnTo>
                    <a:pt x="250" y="1207"/>
                  </a:lnTo>
                  <a:lnTo>
                    <a:pt x="275" y="1169"/>
                  </a:lnTo>
                  <a:lnTo>
                    <a:pt x="296" y="1133"/>
                  </a:lnTo>
                  <a:lnTo>
                    <a:pt x="304" y="1117"/>
                  </a:lnTo>
                  <a:lnTo>
                    <a:pt x="336" y="1070"/>
                  </a:lnTo>
                  <a:lnTo>
                    <a:pt x="359" y="1059"/>
                  </a:lnTo>
                  <a:lnTo>
                    <a:pt x="385" y="1047"/>
                  </a:lnTo>
                  <a:lnTo>
                    <a:pt x="420" y="1040"/>
                  </a:lnTo>
                  <a:lnTo>
                    <a:pt x="686" y="1036"/>
                  </a:lnTo>
                  <a:lnTo>
                    <a:pt x="847" y="1032"/>
                  </a:lnTo>
                  <a:lnTo>
                    <a:pt x="912" y="1159"/>
                  </a:lnTo>
                  <a:lnTo>
                    <a:pt x="923" y="1051"/>
                  </a:lnTo>
                  <a:lnTo>
                    <a:pt x="935" y="920"/>
                  </a:lnTo>
                  <a:lnTo>
                    <a:pt x="958" y="682"/>
                  </a:lnTo>
                  <a:lnTo>
                    <a:pt x="979" y="452"/>
                  </a:lnTo>
                  <a:lnTo>
                    <a:pt x="990" y="350"/>
                  </a:lnTo>
                  <a:lnTo>
                    <a:pt x="977" y="279"/>
                  </a:lnTo>
                  <a:lnTo>
                    <a:pt x="967" y="224"/>
                  </a:lnTo>
                  <a:lnTo>
                    <a:pt x="954" y="188"/>
                  </a:lnTo>
                  <a:lnTo>
                    <a:pt x="941" y="169"/>
                  </a:lnTo>
                  <a:lnTo>
                    <a:pt x="925" y="154"/>
                  </a:lnTo>
                  <a:lnTo>
                    <a:pt x="908" y="139"/>
                  </a:lnTo>
                  <a:lnTo>
                    <a:pt x="923" y="247"/>
                  </a:lnTo>
                  <a:lnTo>
                    <a:pt x="939" y="473"/>
                  </a:lnTo>
                  <a:lnTo>
                    <a:pt x="901" y="986"/>
                  </a:lnTo>
                  <a:lnTo>
                    <a:pt x="855" y="943"/>
                  </a:lnTo>
                  <a:lnTo>
                    <a:pt x="682" y="935"/>
                  </a:lnTo>
                  <a:lnTo>
                    <a:pt x="336" y="931"/>
                  </a:lnTo>
                  <a:lnTo>
                    <a:pt x="281" y="982"/>
                  </a:lnTo>
                  <a:lnTo>
                    <a:pt x="254" y="1066"/>
                  </a:lnTo>
                  <a:lnTo>
                    <a:pt x="231" y="1136"/>
                  </a:lnTo>
                  <a:lnTo>
                    <a:pt x="209" y="1125"/>
                  </a:lnTo>
                  <a:lnTo>
                    <a:pt x="224" y="1047"/>
                  </a:lnTo>
                  <a:lnTo>
                    <a:pt x="243" y="986"/>
                  </a:lnTo>
                  <a:lnTo>
                    <a:pt x="258" y="962"/>
                  </a:lnTo>
                  <a:lnTo>
                    <a:pt x="273" y="943"/>
                  </a:lnTo>
                  <a:lnTo>
                    <a:pt x="296" y="931"/>
                  </a:lnTo>
                  <a:lnTo>
                    <a:pt x="323" y="924"/>
                  </a:lnTo>
                  <a:lnTo>
                    <a:pt x="389" y="910"/>
                  </a:lnTo>
                  <a:lnTo>
                    <a:pt x="469" y="905"/>
                  </a:lnTo>
                  <a:lnTo>
                    <a:pt x="819" y="912"/>
                  </a:lnTo>
                  <a:lnTo>
                    <a:pt x="859" y="878"/>
                  </a:lnTo>
                  <a:lnTo>
                    <a:pt x="904" y="397"/>
                  </a:lnTo>
                  <a:lnTo>
                    <a:pt x="893" y="293"/>
                  </a:lnTo>
                  <a:lnTo>
                    <a:pt x="876" y="218"/>
                  </a:lnTo>
                  <a:lnTo>
                    <a:pt x="865" y="190"/>
                  </a:lnTo>
                  <a:lnTo>
                    <a:pt x="851" y="173"/>
                  </a:lnTo>
                  <a:lnTo>
                    <a:pt x="809" y="154"/>
                  </a:lnTo>
                  <a:lnTo>
                    <a:pt x="760" y="131"/>
                  </a:lnTo>
                  <a:lnTo>
                    <a:pt x="718" y="114"/>
                  </a:lnTo>
                  <a:lnTo>
                    <a:pt x="701" y="108"/>
                  </a:lnTo>
                  <a:lnTo>
                    <a:pt x="0" y="6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66" name="Freeform 149">
              <a:extLst>
                <a:ext uri="{FF2B5EF4-FFF2-40B4-BE49-F238E27FC236}">
                  <a16:creationId xmlns:a16="http://schemas.microsoft.com/office/drawing/2014/main" id="{75444BD8-E6FB-9CB2-42A6-DE12A0F5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804"/>
              <a:ext cx="116" cy="216"/>
            </a:xfrm>
            <a:custGeom>
              <a:avLst/>
              <a:gdLst>
                <a:gd name="T0" fmla="*/ 0 w 232"/>
                <a:gd name="T1" fmla="*/ 0 h 431"/>
                <a:gd name="T2" fmla="*/ 79 w 232"/>
                <a:gd name="T3" fmla="*/ 116 h 431"/>
                <a:gd name="T4" fmla="*/ 116 w 232"/>
                <a:gd name="T5" fmla="*/ 189 h 431"/>
                <a:gd name="T6" fmla="*/ 101 w 232"/>
                <a:gd name="T7" fmla="*/ 216 h 431"/>
                <a:gd name="T8" fmla="*/ 77 w 232"/>
                <a:gd name="T9" fmla="*/ 145 h 431"/>
                <a:gd name="T10" fmla="*/ 39 w 232"/>
                <a:gd name="T11" fmla="*/ 77 h 431"/>
                <a:gd name="T12" fmla="*/ 2 w 232"/>
                <a:gd name="T13" fmla="*/ 29 h 431"/>
                <a:gd name="T14" fmla="*/ 0 w 232"/>
                <a:gd name="T15" fmla="*/ 0 h 431"/>
                <a:gd name="T16" fmla="*/ 0 w 232"/>
                <a:gd name="T17" fmla="*/ 0 h 4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2" h="431">
                  <a:moveTo>
                    <a:pt x="0" y="0"/>
                  </a:moveTo>
                  <a:lnTo>
                    <a:pt x="158" y="231"/>
                  </a:lnTo>
                  <a:lnTo>
                    <a:pt x="232" y="378"/>
                  </a:lnTo>
                  <a:lnTo>
                    <a:pt x="202" y="431"/>
                  </a:lnTo>
                  <a:lnTo>
                    <a:pt x="154" y="289"/>
                  </a:lnTo>
                  <a:lnTo>
                    <a:pt x="78" y="154"/>
                  </a:lnTo>
                  <a:lnTo>
                    <a:pt x="4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67" name="Freeform 150">
              <a:extLst>
                <a:ext uri="{FF2B5EF4-FFF2-40B4-BE49-F238E27FC236}">
                  <a16:creationId xmlns:a16="http://schemas.microsoft.com/office/drawing/2014/main" id="{03B76FF9-BACF-D07B-5EB3-A0AD98B25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2904"/>
              <a:ext cx="40" cy="87"/>
            </a:xfrm>
            <a:custGeom>
              <a:avLst/>
              <a:gdLst>
                <a:gd name="T0" fmla="*/ 19 w 80"/>
                <a:gd name="T1" fmla="*/ 12 h 175"/>
                <a:gd name="T2" fmla="*/ 38 w 80"/>
                <a:gd name="T3" fmla="*/ 43 h 175"/>
                <a:gd name="T4" fmla="*/ 40 w 80"/>
                <a:gd name="T5" fmla="*/ 87 h 175"/>
                <a:gd name="T6" fmla="*/ 33 w 80"/>
                <a:gd name="T7" fmla="*/ 50 h 175"/>
                <a:gd name="T8" fmla="*/ 0 w 80"/>
                <a:gd name="T9" fmla="*/ 0 h 175"/>
                <a:gd name="T10" fmla="*/ 19 w 80"/>
                <a:gd name="T11" fmla="*/ 12 h 175"/>
                <a:gd name="T12" fmla="*/ 19 w 80"/>
                <a:gd name="T13" fmla="*/ 12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175">
                  <a:moveTo>
                    <a:pt x="38" y="25"/>
                  </a:moveTo>
                  <a:lnTo>
                    <a:pt x="76" y="86"/>
                  </a:lnTo>
                  <a:lnTo>
                    <a:pt x="80" y="175"/>
                  </a:lnTo>
                  <a:lnTo>
                    <a:pt x="65" y="101"/>
                  </a:lnTo>
                  <a:lnTo>
                    <a:pt x="0" y="0"/>
                  </a:lnTo>
                  <a:lnTo>
                    <a:pt x="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368" name="Freeform 151">
              <a:extLst>
                <a:ext uri="{FF2B5EF4-FFF2-40B4-BE49-F238E27FC236}">
                  <a16:creationId xmlns:a16="http://schemas.microsoft.com/office/drawing/2014/main" id="{D97E79A9-130B-12C0-F634-1CA588ECF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954"/>
              <a:ext cx="32" cy="100"/>
            </a:xfrm>
            <a:custGeom>
              <a:avLst/>
              <a:gdLst>
                <a:gd name="T0" fmla="*/ 26 w 65"/>
                <a:gd name="T1" fmla="*/ 39 h 199"/>
                <a:gd name="T2" fmla="*/ 17 w 65"/>
                <a:gd name="T3" fmla="*/ 100 h 199"/>
                <a:gd name="T4" fmla="*/ 0 w 65"/>
                <a:gd name="T5" fmla="*/ 99 h 199"/>
                <a:gd name="T6" fmla="*/ 5 w 65"/>
                <a:gd name="T7" fmla="*/ 45 h 199"/>
                <a:gd name="T8" fmla="*/ 15 w 65"/>
                <a:gd name="T9" fmla="*/ 25 h 199"/>
                <a:gd name="T10" fmla="*/ 32 w 65"/>
                <a:gd name="T11" fmla="*/ 0 h 199"/>
                <a:gd name="T12" fmla="*/ 26 w 65"/>
                <a:gd name="T13" fmla="*/ 39 h 199"/>
                <a:gd name="T14" fmla="*/ 26 w 65"/>
                <a:gd name="T15" fmla="*/ 39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199">
                  <a:moveTo>
                    <a:pt x="53" y="78"/>
                  </a:moveTo>
                  <a:lnTo>
                    <a:pt x="34" y="199"/>
                  </a:lnTo>
                  <a:lnTo>
                    <a:pt x="0" y="198"/>
                  </a:lnTo>
                  <a:lnTo>
                    <a:pt x="11" y="89"/>
                  </a:lnTo>
                  <a:lnTo>
                    <a:pt x="30" y="49"/>
                  </a:lnTo>
                  <a:lnTo>
                    <a:pt x="65" y="0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609600" y="201612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US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Penentu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Volume (Q): 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On Farm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144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46F6DA-DD4E-23FA-E93C-C08A93EBF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95" y="1143005"/>
            <a:ext cx="8153400" cy="53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18898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609600" y="201612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US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Penentu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Volume (Q): 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On Farm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144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1A1A5-1FCD-F47A-34FB-128343ED2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190"/>
            <a:ext cx="8534400" cy="54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2499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533400" y="3810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Pesan</a:t>
            </a:r>
            <a:r>
              <a:rPr lang="en-ID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Pak </a:t>
            </a:r>
            <a:r>
              <a:rPr lang="en-ID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Rambe</a:t>
            </a:r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AB0302F9-45C4-49CE-A275-1F612FC2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800600"/>
          </a:xfrm>
        </p:spPr>
        <p:txBody>
          <a:bodyPr>
            <a:noAutofit/>
          </a:bodyPr>
          <a:lstStyle/>
          <a:p>
            <a:pPr marL="534988" lvl="1" indent="-534988" algn="just">
              <a:lnSpc>
                <a:spcPct val="160000"/>
              </a:lnSpc>
              <a:buNone/>
            </a:pPr>
            <a:r>
              <a:rPr lang="en-US" sz="3200" b="1" dirty="0">
                <a:sym typeface="Wingdings" panose="05000000000000000000" pitchFamily="2" charset="2"/>
              </a:rPr>
              <a:t>*) </a:t>
            </a:r>
            <a:r>
              <a:rPr lang="en-US" b="1" dirty="0" err="1">
                <a:sym typeface="Wingdings" panose="05000000000000000000" pitchFamily="2" charset="2"/>
              </a:rPr>
              <a:t>Pemahaman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tentang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bisnis</a:t>
            </a:r>
            <a:r>
              <a:rPr lang="en-US" b="1" dirty="0">
                <a:sym typeface="Wingdings" panose="05000000000000000000" pitchFamily="2" charset="2"/>
              </a:rPr>
              <a:t> proses, </a:t>
            </a:r>
            <a:r>
              <a:rPr lang="en-US" b="1" dirty="0" err="1">
                <a:sym typeface="Wingdings" panose="05000000000000000000" pitchFamily="2" charset="2"/>
              </a:rPr>
              <a:t>perencanaan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ym typeface="Wingdings" panose="05000000000000000000" pitchFamily="2" charset="2"/>
              </a:rPr>
              <a:t>analisa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realisasi</a:t>
            </a:r>
            <a:r>
              <a:rPr lang="en-US" b="1" dirty="0">
                <a:sym typeface="Wingdings" panose="05000000000000000000" pitchFamily="2" charset="2"/>
              </a:rPr>
              <a:t> &amp; </a:t>
            </a:r>
            <a:r>
              <a:rPr lang="en-US" b="1" dirty="0" err="1">
                <a:sym typeface="Wingdings" panose="05000000000000000000" pitchFamily="2" charset="2"/>
              </a:rPr>
              <a:t>evaluasi</a:t>
            </a:r>
            <a:endParaRPr lang="en-US" b="1" dirty="0">
              <a:sym typeface="Wingdings" panose="05000000000000000000" pitchFamily="2" charset="2"/>
            </a:endParaRPr>
          </a:p>
          <a:p>
            <a:pPr marL="534988" lvl="1" indent="-534988" algn="just">
              <a:lnSpc>
                <a:spcPct val="16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*) </a:t>
            </a:r>
            <a:r>
              <a:rPr lang="en-US" dirty="0" err="1">
                <a:sym typeface="Wingdings" panose="05000000000000000000" pitchFamily="2" charset="2"/>
              </a:rPr>
              <a:t>Pemahaman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tentang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permasalahan</a:t>
            </a:r>
            <a:r>
              <a:rPr lang="en-US" dirty="0">
                <a:sym typeface="Wingdings" panose="05000000000000000000" pitchFamily="2" charset="2"/>
              </a:rPr>
              <a:t> &amp; </a:t>
            </a:r>
            <a:r>
              <a:rPr lang="en-US" dirty="0" err="1">
                <a:sym typeface="Wingdings" panose="05000000000000000000" pitchFamily="2" charset="2"/>
              </a:rPr>
              <a:t>cara</a:t>
            </a:r>
            <a:r>
              <a:rPr lang="en-US" dirty="0">
                <a:sym typeface="Wingdings" panose="05000000000000000000" pitchFamily="2" charset="2"/>
              </a:rPr>
              <a:t> meng-</a:t>
            </a:r>
            <a:r>
              <a:rPr lang="en-US" dirty="0" err="1">
                <a:sym typeface="Wingdings" panose="05000000000000000000" pitchFamily="2" charset="2"/>
              </a:rPr>
              <a:t>atasi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masalah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534988" lvl="1" indent="-534988" algn="just">
              <a:lnSpc>
                <a:spcPct val="16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*)  </a:t>
            </a:r>
            <a:r>
              <a:rPr lang="en-US" dirty="0" err="1">
                <a:sym typeface="Wingdings" panose="05000000000000000000" pitchFamily="2" charset="2"/>
              </a:rPr>
              <a:t>Pengambilan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keputusan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mengatasi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masalah</a:t>
            </a:r>
            <a:endParaRPr lang="en-US" dirty="0">
              <a:sym typeface="Wingdings" panose="05000000000000000000" pitchFamily="2" charset="2"/>
            </a:endParaRPr>
          </a:p>
          <a:p>
            <a:pPr marL="534988" lvl="1" indent="-534988" algn="just">
              <a:lnSpc>
                <a:spcPct val="16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*)  </a:t>
            </a:r>
            <a:r>
              <a:rPr lang="en-US" dirty="0" err="1">
                <a:sym typeface="Wingdings" panose="05000000000000000000" pitchFamily="2" charset="2"/>
              </a:rPr>
              <a:t>Kriteria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Pengambilan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keputusan</a:t>
            </a:r>
            <a:endParaRPr lang="en-US" dirty="0">
              <a:sym typeface="Wingdings" panose="05000000000000000000" pitchFamily="2" charset="2"/>
            </a:endParaRPr>
          </a:p>
          <a:p>
            <a:pPr marL="534988" lvl="1" indent="-534988" algn="just">
              <a:lnSpc>
                <a:spcPct val="16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34988" lvl="1" indent="-534988" algn="just">
              <a:lnSpc>
                <a:spcPct val="16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34988" lvl="1" indent="-534988" algn="just">
              <a:lnSpc>
                <a:spcPct val="16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34988" lvl="1" indent="-534988" algn="just">
              <a:lnSpc>
                <a:spcPct val="16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95993011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8350" y="228600"/>
            <a:ext cx="7607300" cy="560387"/>
          </a:xfrm>
          <a:solidFill>
            <a:schemeClr val="bg1"/>
          </a:solidFill>
        </p:spPr>
        <p:txBody>
          <a:bodyPr/>
          <a:lstStyle/>
          <a:p>
            <a:r>
              <a:rPr lang="en-US" sz="3600" i="0" kern="12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Pemeliharaan</a:t>
            </a:r>
            <a:r>
              <a:rPr lang="en-US" sz="360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TM</a:t>
            </a:r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ID" sz="2400" b="0" dirty="0" err="1"/>
              <a:t>Pemeliharaan</a:t>
            </a:r>
            <a:r>
              <a:rPr lang="en-ID" sz="2400" b="0" dirty="0"/>
              <a:t> TM </a:t>
            </a:r>
            <a:r>
              <a:rPr lang="en-ID" sz="2400" b="0" dirty="0" err="1"/>
              <a:t>merupakan</a:t>
            </a:r>
            <a:r>
              <a:rPr lang="en-ID" sz="2400" b="0" dirty="0"/>
              <a:t> </a:t>
            </a:r>
            <a:r>
              <a:rPr lang="en-ID" sz="2400" b="0" dirty="0" err="1"/>
              <a:t>kegiatan</a:t>
            </a:r>
            <a:r>
              <a:rPr lang="en-ID" sz="2400" b="0" dirty="0"/>
              <a:t> </a:t>
            </a:r>
            <a:r>
              <a:rPr lang="en-ID" sz="2400" b="0" dirty="0" err="1"/>
              <a:t>untuk</a:t>
            </a:r>
            <a:r>
              <a:rPr lang="en-ID" sz="2400" b="0" dirty="0"/>
              <a:t> </a:t>
            </a:r>
            <a:r>
              <a:rPr lang="en-ID" sz="2400" b="0" dirty="0" err="1"/>
              <a:t>mendorong</a:t>
            </a:r>
            <a:r>
              <a:rPr lang="en-ID" sz="2400" b="0" dirty="0"/>
              <a:t> </a:t>
            </a:r>
            <a:r>
              <a:rPr lang="en-ID" sz="2400" b="0" dirty="0" err="1"/>
              <a:t>pertumbuhan</a:t>
            </a:r>
            <a:r>
              <a:rPr lang="en-ID" sz="2400" b="0" dirty="0"/>
              <a:t> </a:t>
            </a:r>
            <a:r>
              <a:rPr lang="en-ID" sz="2400" b="0" dirty="0" err="1"/>
              <a:t>tanaman</a:t>
            </a:r>
            <a:r>
              <a:rPr lang="en-ID" sz="2400" b="0" dirty="0"/>
              <a:t> </a:t>
            </a:r>
            <a:r>
              <a:rPr lang="en-ID" sz="2400" b="0" dirty="0" err="1"/>
              <a:t>dengan</a:t>
            </a:r>
            <a:r>
              <a:rPr lang="en-ID" sz="2400" b="0" dirty="0"/>
              <a:t> </a:t>
            </a:r>
            <a:r>
              <a:rPr lang="en-ID" sz="2400" b="0" dirty="0" err="1"/>
              <a:t>baik</a:t>
            </a:r>
            <a:r>
              <a:rPr lang="en-ID" sz="2400" b="0" dirty="0"/>
              <a:t> yang </a:t>
            </a:r>
            <a:r>
              <a:rPr lang="en-ID" sz="2400" b="0" dirty="0" err="1"/>
              <a:t>bertujuan</a:t>
            </a:r>
            <a:r>
              <a:rPr lang="en-ID" sz="2400" b="0" dirty="0"/>
              <a:t> agar </a:t>
            </a:r>
            <a:r>
              <a:rPr lang="en-ID" sz="2400" b="0" dirty="0" err="1"/>
              <a:t>tanaman</a:t>
            </a:r>
            <a:r>
              <a:rPr lang="en-ID" sz="2400" b="0" dirty="0"/>
              <a:t> </a:t>
            </a:r>
            <a:r>
              <a:rPr lang="en-ID" sz="2400" b="0" dirty="0" err="1"/>
              <a:t>dapat</a:t>
            </a:r>
            <a:r>
              <a:rPr lang="en-ID" sz="2400" b="0" dirty="0"/>
              <a:t> </a:t>
            </a:r>
            <a:r>
              <a:rPr lang="en-ID" sz="2400" b="0" i="1" dirty="0" err="1">
                <a:solidFill>
                  <a:srgbClr val="FF0000"/>
                </a:solidFill>
              </a:rPr>
              <a:t>berproduksi</a:t>
            </a:r>
            <a:r>
              <a:rPr lang="en-ID" sz="2400" b="0" i="1" dirty="0">
                <a:solidFill>
                  <a:srgbClr val="FF0000"/>
                </a:solidFill>
              </a:rPr>
              <a:t> </a:t>
            </a:r>
            <a:r>
              <a:rPr lang="en-ID" sz="2400" b="0" i="1" dirty="0" err="1">
                <a:solidFill>
                  <a:srgbClr val="FF0000"/>
                </a:solidFill>
              </a:rPr>
              <a:t>dengan</a:t>
            </a:r>
            <a:r>
              <a:rPr lang="en-ID" sz="2400" b="0" i="1" dirty="0">
                <a:solidFill>
                  <a:srgbClr val="FF0000"/>
                </a:solidFill>
              </a:rPr>
              <a:t> </a:t>
            </a:r>
            <a:r>
              <a:rPr lang="en-ID" sz="2400" b="0" i="1" dirty="0" err="1">
                <a:solidFill>
                  <a:srgbClr val="FF0000"/>
                </a:solidFill>
              </a:rPr>
              <a:t>baik</a:t>
            </a:r>
            <a:r>
              <a:rPr lang="en-ID" sz="2400" b="0" i="1" dirty="0">
                <a:solidFill>
                  <a:srgbClr val="FF0000"/>
                </a:solidFill>
              </a:rPr>
              <a:t> dan optimal.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ID" sz="2000" dirty="0" err="1"/>
              <a:t>Pengendalian</a:t>
            </a:r>
            <a:r>
              <a:rPr lang="en-ID" sz="2000" dirty="0"/>
              <a:t> </a:t>
            </a:r>
            <a:r>
              <a:rPr lang="en-ID" sz="2000" dirty="0" err="1"/>
              <a:t>Gulma</a:t>
            </a:r>
            <a:endParaRPr lang="en-ID" sz="2000" dirty="0"/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ID" sz="2000" dirty="0" err="1"/>
              <a:t>Penunasan</a:t>
            </a:r>
            <a:r>
              <a:rPr lang="en-ID" sz="2000" dirty="0"/>
              <a:t> </a:t>
            </a:r>
            <a:r>
              <a:rPr lang="en-ID" sz="2000" dirty="0" err="1"/>
              <a:t>Pelepah</a:t>
            </a:r>
            <a:endParaRPr lang="en-ID" sz="2000" dirty="0"/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sv-SE" sz="2000" dirty="0"/>
              <a:t>Pengendalian Hama dan Penyakit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ID" sz="2000" dirty="0" err="1"/>
              <a:t>Pengawetan</a:t>
            </a:r>
            <a:r>
              <a:rPr lang="en-ID" sz="2000" dirty="0"/>
              <a:t> Tanah &amp; Air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ID" sz="2000" dirty="0" err="1"/>
              <a:t>Pemupukan</a:t>
            </a:r>
            <a:endParaRPr lang="en-ID" sz="2000" dirty="0"/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ID" sz="2000" dirty="0" err="1"/>
              <a:t>Kemudahan</a:t>
            </a:r>
            <a:r>
              <a:rPr lang="en-ID" sz="2000" dirty="0"/>
              <a:t> </a:t>
            </a:r>
            <a:r>
              <a:rPr lang="en-ID" sz="2000" dirty="0" err="1"/>
              <a:t>Panen</a:t>
            </a:r>
            <a:r>
              <a:rPr lang="en-ID" sz="2000" dirty="0"/>
              <a:t> (</a:t>
            </a:r>
            <a:r>
              <a:rPr lang="en-ID" sz="2000" dirty="0" err="1"/>
              <a:t>jalan</a:t>
            </a:r>
            <a:r>
              <a:rPr lang="en-ID" sz="2000" dirty="0"/>
              <a:t> </a:t>
            </a:r>
            <a:r>
              <a:rPr lang="en-ID" sz="2000" dirty="0" err="1"/>
              <a:t>koleksi</a:t>
            </a:r>
            <a:r>
              <a:rPr lang="en-ID" sz="2000" dirty="0"/>
              <a:t>, </a:t>
            </a:r>
            <a:r>
              <a:rPr lang="en-ID" sz="2000" dirty="0" err="1"/>
              <a:t>tangga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lereng</a:t>
            </a:r>
            <a:r>
              <a:rPr lang="en-ID" sz="2000" dirty="0"/>
              <a:t>)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sv-SE" sz="2000" dirty="0"/>
              <a:t>Pemeliharaan Jalan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b="0" kern="1200" dirty="0">
              <a:effectLst/>
            </a:endParaRPr>
          </a:p>
          <a:p>
            <a:pPr marL="0" indent="0" algn="ctr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55529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8350" y="228600"/>
            <a:ext cx="7607300" cy="560387"/>
          </a:xfrm>
          <a:solidFill>
            <a:schemeClr val="bg1"/>
          </a:solidFill>
        </p:spPr>
        <p:txBody>
          <a:bodyPr/>
          <a:lstStyle/>
          <a:p>
            <a:r>
              <a:rPr lang="en-US" sz="3600" i="0" kern="12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Panen</a:t>
            </a:r>
            <a:r>
              <a:rPr lang="en-US" sz="360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&amp; </a:t>
            </a:r>
            <a:r>
              <a:rPr lang="en-US" sz="3600" i="0" kern="12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Pengangkutan</a:t>
            </a:r>
            <a:endParaRPr lang="en-US" sz="3600" i="0" kern="12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ct val="0"/>
              </a:spcBef>
              <a:buNone/>
            </a:pPr>
            <a:r>
              <a:rPr lang="en-ID" sz="3800" b="0" dirty="0" err="1"/>
              <a:t>Panen</a:t>
            </a:r>
            <a:r>
              <a:rPr lang="en-ID" sz="3800" b="0" dirty="0"/>
              <a:t> : </a:t>
            </a:r>
            <a:r>
              <a:rPr lang="en-ID" sz="3800" b="0" dirty="0" err="1"/>
              <a:t>Serangkaian</a:t>
            </a:r>
            <a:r>
              <a:rPr lang="en-ID" sz="3800" b="0" dirty="0"/>
              <a:t> </a:t>
            </a:r>
            <a:r>
              <a:rPr lang="en-ID" sz="3800" b="0" dirty="0" err="1"/>
              <a:t>kegiatan</a:t>
            </a:r>
            <a:r>
              <a:rPr lang="en-ID" sz="3800" b="0" dirty="0"/>
              <a:t> </a:t>
            </a:r>
            <a:r>
              <a:rPr lang="en-ID" sz="3800" b="0" dirty="0" err="1"/>
              <a:t>mulai</a:t>
            </a:r>
            <a:r>
              <a:rPr lang="en-ID" sz="3800" b="0" dirty="0"/>
              <a:t> </a:t>
            </a:r>
            <a:r>
              <a:rPr lang="en-ID" sz="3800" b="0" dirty="0" err="1"/>
              <a:t>dari</a:t>
            </a:r>
            <a:r>
              <a:rPr lang="en-ID" sz="3800" b="0" dirty="0"/>
              <a:t> </a:t>
            </a:r>
            <a:r>
              <a:rPr lang="en-ID" sz="3800" b="0" dirty="0" err="1"/>
              <a:t>memotong</a:t>
            </a:r>
            <a:r>
              <a:rPr lang="en-ID" sz="3800" b="0" dirty="0"/>
              <a:t> tandan </a:t>
            </a:r>
            <a:r>
              <a:rPr lang="en-ID" sz="3800" b="0" dirty="0" err="1"/>
              <a:t>matang</a:t>
            </a:r>
            <a:r>
              <a:rPr lang="en-ID" sz="3800" b="0" dirty="0"/>
              <a:t> </a:t>
            </a:r>
            <a:r>
              <a:rPr lang="en-ID" sz="3800" b="0" dirty="0" err="1"/>
              <a:t>panen</a:t>
            </a:r>
            <a:r>
              <a:rPr lang="en-ID" sz="3800" b="0" dirty="0"/>
              <a:t> yang </a:t>
            </a:r>
            <a:r>
              <a:rPr lang="en-ID" sz="3800" b="0" dirty="0" err="1"/>
              <a:t>sesuai</a:t>
            </a:r>
            <a:r>
              <a:rPr lang="en-ID" sz="3800" b="0" dirty="0"/>
              <a:t> </a:t>
            </a:r>
            <a:r>
              <a:rPr lang="en-ID" sz="3800" b="0" dirty="0" err="1"/>
              <a:t>kriteria</a:t>
            </a:r>
            <a:r>
              <a:rPr lang="en-ID" sz="3800" b="0" dirty="0"/>
              <a:t> </a:t>
            </a:r>
            <a:r>
              <a:rPr lang="en-ID" sz="3800" b="0" dirty="0" err="1"/>
              <a:t>matang</a:t>
            </a:r>
            <a:r>
              <a:rPr lang="en-ID" sz="3800" b="0" dirty="0"/>
              <a:t> </a:t>
            </a:r>
            <a:r>
              <a:rPr lang="en-ID" sz="3800" b="0" dirty="0" err="1"/>
              <a:t>panen</a:t>
            </a:r>
            <a:r>
              <a:rPr lang="en-ID" sz="3800" b="0" dirty="0"/>
              <a:t>, </a:t>
            </a:r>
            <a:r>
              <a:rPr lang="en-ID" sz="3800" b="0" dirty="0" err="1"/>
              <a:t>mengumpulkan</a:t>
            </a:r>
            <a:r>
              <a:rPr lang="en-ID" sz="3800" b="0" dirty="0"/>
              <a:t> dan </a:t>
            </a:r>
            <a:r>
              <a:rPr lang="en-ID" sz="3800" b="0" dirty="0" err="1"/>
              <a:t>mengutip</a:t>
            </a:r>
            <a:r>
              <a:rPr lang="en-ID" sz="3800" b="0" dirty="0"/>
              <a:t> </a:t>
            </a:r>
            <a:r>
              <a:rPr lang="en-ID" sz="3800" b="0" dirty="0" err="1"/>
              <a:t>brondolan</a:t>
            </a:r>
            <a:r>
              <a:rPr lang="en-ID" sz="3800" b="0" dirty="0"/>
              <a:t> </a:t>
            </a:r>
            <a:r>
              <a:rPr lang="en-ID" sz="3800" b="0" dirty="0" err="1"/>
              <a:t>serta</a:t>
            </a:r>
            <a:r>
              <a:rPr lang="en-ID" sz="3800" b="0" dirty="0"/>
              <a:t> </a:t>
            </a:r>
            <a:r>
              <a:rPr lang="en-ID" sz="3800" b="0" dirty="0" err="1"/>
              <a:t>menyusun</a:t>
            </a:r>
            <a:r>
              <a:rPr lang="en-ID" sz="3800" b="0" dirty="0"/>
              <a:t> tandan yang </a:t>
            </a:r>
            <a:r>
              <a:rPr lang="en-ID" sz="3800" b="0" dirty="0" err="1"/>
              <a:t>telah</a:t>
            </a:r>
            <a:r>
              <a:rPr lang="en-ID" sz="3800" b="0" dirty="0"/>
              <a:t> </a:t>
            </a:r>
            <a:r>
              <a:rPr lang="en-ID" sz="3800" b="0" dirty="0" err="1"/>
              <a:t>dipotong</a:t>
            </a:r>
            <a:r>
              <a:rPr lang="en-ID" sz="3800" b="0" dirty="0"/>
              <a:t> dan </a:t>
            </a:r>
            <a:r>
              <a:rPr lang="en-ID" sz="3800" b="0" dirty="0" err="1"/>
              <a:t>brondolannya</a:t>
            </a:r>
            <a:r>
              <a:rPr lang="en-ID" sz="3800" b="0" dirty="0"/>
              <a:t> di </a:t>
            </a:r>
            <a:r>
              <a:rPr lang="en-ID" sz="3800" b="0" dirty="0" err="1"/>
              <a:t>tempat</a:t>
            </a:r>
            <a:r>
              <a:rPr lang="en-ID" sz="3800" b="0" dirty="0"/>
              <a:t> </a:t>
            </a:r>
            <a:r>
              <a:rPr lang="en-ID" sz="3800" b="0" dirty="0" err="1"/>
              <a:t>pengumpulan</a:t>
            </a:r>
            <a:r>
              <a:rPr lang="en-ID" sz="3800" b="0" dirty="0"/>
              <a:t> </a:t>
            </a:r>
            <a:r>
              <a:rPr lang="en-ID" sz="3800" b="0" dirty="0" err="1"/>
              <a:t>hasil</a:t>
            </a:r>
            <a:r>
              <a:rPr lang="en-ID" sz="3800" b="0" dirty="0"/>
              <a:t> (TPH). </a:t>
            </a:r>
            <a:r>
              <a:rPr lang="en-ID" sz="3800" b="0" dirty="0" err="1"/>
              <a:t>Pelaksana</a:t>
            </a:r>
            <a:r>
              <a:rPr lang="en-ID" sz="3800" b="0" dirty="0"/>
              <a:t>-an </a:t>
            </a:r>
            <a:r>
              <a:rPr lang="en-ID" sz="3800" b="0" dirty="0" err="1"/>
              <a:t>panen</a:t>
            </a:r>
            <a:r>
              <a:rPr lang="en-ID" sz="3800" b="0" dirty="0"/>
              <a:t> </a:t>
            </a:r>
            <a:r>
              <a:rPr lang="en-ID" sz="3800" b="0" dirty="0" err="1"/>
              <a:t>dapat</a:t>
            </a:r>
            <a:r>
              <a:rPr lang="en-ID" sz="3800" b="0" dirty="0"/>
              <a:t> </a:t>
            </a:r>
            <a:r>
              <a:rPr lang="en-ID" sz="3800" b="0" dirty="0" err="1"/>
              <a:t>menggunakan</a:t>
            </a:r>
            <a:r>
              <a:rPr lang="en-ID" sz="3800" b="0" dirty="0"/>
              <a:t> dodos dan </a:t>
            </a:r>
            <a:r>
              <a:rPr lang="en-ID" sz="3800" b="0" dirty="0" err="1"/>
              <a:t>egrek</a:t>
            </a:r>
            <a:r>
              <a:rPr lang="en-ID" sz="3800" b="0" dirty="0"/>
              <a:t>.</a:t>
            </a:r>
          </a:p>
          <a:p>
            <a:pPr marL="457200" indent="-457200" algn="just">
              <a:lnSpc>
                <a:spcPct val="17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ID" sz="3600" dirty="0" err="1"/>
              <a:t>Panen</a:t>
            </a:r>
            <a:r>
              <a:rPr lang="en-ID" sz="3600" dirty="0"/>
              <a:t>: </a:t>
            </a:r>
            <a:r>
              <a:rPr lang="en-ID" sz="3600" dirty="0" err="1"/>
              <a:t>berorientasi</a:t>
            </a:r>
            <a:r>
              <a:rPr lang="en-ID" sz="3600" dirty="0"/>
              <a:t> </a:t>
            </a:r>
            <a:r>
              <a:rPr lang="en-ID" sz="3600" dirty="0" err="1"/>
              <a:t>kematangan</a:t>
            </a:r>
            <a:r>
              <a:rPr lang="en-ID" sz="3600" dirty="0"/>
              <a:t> </a:t>
            </a:r>
            <a:r>
              <a:rPr lang="en-ID" sz="3600" dirty="0" err="1"/>
              <a:t>buah</a:t>
            </a:r>
            <a:r>
              <a:rPr lang="en-ID" sz="3600" dirty="0"/>
              <a:t> yang </a:t>
            </a:r>
            <a:r>
              <a:rPr lang="en-ID" sz="3600" dirty="0" err="1"/>
              <a:t>mengandung</a:t>
            </a:r>
            <a:r>
              <a:rPr lang="en-ID" sz="3600" dirty="0"/>
              <a:t> </a:t>
            </a:r>
            <a:r>
              <a:rPr lang="en-ID" sz="3600" dirty="0" err="1"/>
              <a:t>minyak</a:t>
            </a:r>
            <a:r>
              <a:rPr lang="en-ID" sz="3600" dirty="0"/>
              <a:t> dan kernel optimum.</a:t>
            </a:r>
          </a:p>
          <a:p>
            <a:pPr marL="457200" indent="-457200" algn="just">
              <a:lnSpc>
                <a:spcPct val="17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ID" sz="3600" dirty="0" err="1"/>
              <a:t>Pemeriksaan</a:t>
            </a:r>
            <a:r>
              <a:rPr lang="en-ID" sz="3600" dirty="0"/>
              <a:t> </a:t>
            </a:r>
            <a:r>
              <a:rPr lang="en-ID" sz="3600" dirty="0" err="1"/>
              <a:t>Buah</a:t>
            </a:r>
            <a:endParaRPr lang="en-ID" sz="3600" dirty="0"/>
          </a:p>
          <a:p>
            <a:pPr marL="457200" indent="-457200" algn="just">
              <a:lnSpc>
                <a:spcPct val="17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sv-SE" sz="3600" dirty="0"/>
              <a:t>Pemeriksaan Mutu Ancak</a:t>
            </a:r>
          </a:p>
          <a:p>
            <a:pPr marL="457200" indent="-457200" algn="just">
              <a:lnSpc>
                <a:spcPct val="17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en-US" sz="3600" dirty="0" err="1"/>
              <a:t>Pengangkutan</a:t>
            </a:r>
            <a:endParaRPr lang="en-US" altLang="en-US" sz="3600" dirty="0"/>
          </a:p>
          <a:p>
            <a:pPr marL="0" indent="0" algn="ctr">
              <a:spcBef>
                <a:spcPct val="0"/>
              </a:spcBef>
              <a:buNone/>
            </a:pPr>
            <a:endParaRPr lang="en-US" b="0" kern="1200" dirty="0">
              <a:effectLst/>
            </a:endParaRPr>
          </a:p>
          <a:p>
            <a:pPr marL="0" indent="0" algn="ctr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58573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609600" y="201612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US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Penentu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Volume (Q): 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Of Farm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6CA7D-6733-D9DA-0508-DB98819DC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0"/>
            <a:ext cx="8915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49586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8350" y="228600"/>
            <a:ext cx="7607300" cy="560387"/>
          </a:xfrm>
          <a:solidFill>
            <a:schemeClr val="bg1"/>
          </a:solidFill>
        </p:spPr>
        <p:txBody>
          <a:bodyPr/>
          <a:lstStyle/>
          <a:p>
            <a:r>
              <a:rPr lang="en-US" sz="3600" i="0" kern="12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Pemeliharaan</a:t>
            </a:r>
            <a:r>
              <a:rPr lang="en-US" sz="360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PKS</a:t>
            </a:r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ID" sz="2400" b="0" dirty="0" err="1"/>
              <a:t>Pemeliharaan</a:t>
            </a:r>
            <a:r>
              <a:rPr lang="en-ID" sz="2400" b="0" dirty="0"/>
              <a:t> </a:t>
            </a:r>
            <a:r>
              <a:rPr lang="en-ID" sz="2400" b="0" dirty="0" err="1"/>
              <a:t>secara</a:t>
            </a:r>
            <a:r>
              <a:rPr lang="en-ID" sz="2400" b="0" dirty="0"/>
              <a:t> </a:t>
            </a:r>
            <a:r>
              <a:rPr lang="en-ID" sz="2400" b="0" dirty="0" err="1"/>
              <a:t>rutin</a:t>
            </a:r>
            <a:r>
              <a:rPr lang="en-ID" sz="2400" b="0" dirty="0"/>
              <a:t> dan </a:t>
            </a:r>
            <a:r>
              <a:rPr lang="en-ID" sz="2400" b="0" dirty="0" err="1"/>
              <a:t>periodik</a:t>
            </a:r>
            <a:r>
              <a:rPr lang="en-ID" sz="2400" b="0" dirty="0"/>
              <a:t> PKS </a:t>
            </a:r>
            <a:r>
              <a:rPr lang="en-ID" sz="2400" b="0" dirty="0" err="1"/>
              <a:t>diperlukan</a:t>
            </a:r>
            <a:r>
              <a:rPr lang="en-ID" sz="2400" b="0" dirty="0"/>
              <a:t> </a:t>
            </a:r>
            <a:r>
              <a:rPr lang="en-ID" sz="2400" b="0" dirty="0" err="1"/>
              <a:t>untuk</a:t>
            </a:r>
            <a:r>
              <a:rPr lang="en-ID" sz="2400" b="0" dirty="0"/>
              <a:t>: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ID" sz="2100" dirty="0" err="1"/>
              <a:t>Mencegah</a:t>
            </a:r>
            <a:r>
              <a:rPr lang="en-ID" sz="2100" dirty="0"/>
              <a:t> </a:t>
            </a:r>
            <a:r>
              <a:rPr lang="en-ID" sz="2100" dirty="0" err="1"/>
              <a:t>terhentinya</a:t>
            </a:r>
            <a:r>
              <a:rPr lang="en-ID" sz="2100" dirty="0"/>
              <a:t> proses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ID" sz="2100" dirty="0" err="1"/>
              <a:t>Effisiensi</a:t>
            </a:r>
            <a:r>
              <a:rPr lang="en-ID" sz="2100" dirty="0"/>
              <a:t> </a:t>
            </a:r>
            <a:r>
              <a:rPr lang="en-ID" sz="2100" dirty="0" err="1"/>
              <a:t>kerja</a:t>
            </a:r>
            <a:r>
              <a:rPr lang="en-ID" sz="2100" dirty="0"/>
              <a:t> yang </a:t>
            </a:r>
            <a:r>
              <a:rPr lang="en-ID" sz="2100" dirty="0" err="1"/>
              <a:t>tinggi</a:t>
            </a:r>
            <a:endParaRPr lang="en-ID" sz="2100" dirty="0"/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ID" sz="2100" dirty="0" err="1"/>
              <a:t>Kapasitas</a:t>
            </a:r>
            <a:r>
              <a:rPr lang="en-ID" sz="2100" dirty="0"/>
              <a:t> output yang </a:t>
            </a:r>
            <a:r>
              <a:rPr lang="en-ID" sz="2100" dirty="0" err="1"/>
              <a:t>tinggi</a:t>
            </a:r>
            <a:endParaRPr lang="en-ID" sz="2100" dirty="0"/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ID" sz="2100" dirty="0" err="1"/>
              <a:t>Produk</a:t>
            </a:r>
            <a:r>
              <a:rPr lang="en-ID" sz="2100" dirty="0"/>
              <a:t> yang </a:t>
            </a:r>
            <a:r>
              <a:rPr lang="en-ID" sz="2100" dirty="0" err="1"/>
              <a:t>berkualitas</a:t>
            </a:r>
            <a:endParaRPr lang="en-ID" sz="2100" dirty="0"/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ID" sz="2100" dirty="0" err="1"/>
              <a:t>Biaya</a:t>
            </a:r>
            <a:r>
              <a:rPr lang="en-ID" sz="2100" dirty="0"/>
              <a:t> </a:t>
            </a:r>
            <a:r>
              <a:rPr lang="en-ID" sz="2100" dirty="0" err="1"/>
              <a:t>produksi</a:t>
            </a:r>
            <a:r>
              <a:rPr lang="en-ID" sz="2100" dirty="0"/>
              <a:t> yang </a:t>
            </a:r>
            <a:r>
              <a:rPr lang="en-ID" sz="2100" dirty="0" err="1"/>
              <a:t>rendah</a:t>
            </a:r>
            <a:endParaRPr lang="en-ID" sz="2100" dirty="0"/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ID" sz="2100" dirty="0" err="1"/>
              <a:t>Biaya</a:t>
            </a:r>
            <a:r>
              <a:rPr lang="en-ID" sz="2100" dirty="0"/>
              <a:t> </a:t>
            </a:r>
            <a:r>
              <a:rPr lang="en-ID" sz="2100" dirty="0" err="1"/>
              <a:t>penyimpanan</a:t>
            </a:r>
            <a:r>
              <a:rPr lang="en-ID" sz="2100" dirty="0"/>
              <a:t> yang </a:t>
            </a:r>
            <a:r>
              <a:rPr lang="en-ID" sz="2100" dirty="0" err="1"/>
              <a:t>rendah</a:t>
            </a:r>
            <a:endParaRPr lang="en-ID" sz="2100" dirty="0"/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AutoNum type="arabicPeriod"/>
            </a:pPr>
            <a:endParaRPr lang="en-ID" sz="2000" dirty="0"/>
          </a:p>
          <a:p>
            <a:pPr marL="0" indent="0" algn="ctr">
              <a:spcBef>
                <a:spcPct val="0"/>
              </a:spcBef>
              <a:buNone/>
            </a:pPr>
            <a:endParaRPr lang="en-US" b="0" kern="1200" dirty="0">
              <a:effectLst/>
            </a:endParaRPr>
          </a:p>
          <a:p>
            <a:pPr marL="0" indent="0" algn="ctr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1492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8350" y="228600"/>
            <a:ext cx="7607300" cy="560387"/>
          </a:xfrm>
          <a:solidFill>
            <a:schemeClr val="bg1"/>
          </a:solidFill>
        </p:spPr>
        <p:txBody>
          <a:bodyPr/>
          <a:lstStyle/>
          <a:p>
            <a:r>
              <a:rPr lang="en-US" sz="3600" i="0" kern="12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Pemeliharaan</a:t>
            </a:r>
            <a:r>
              <a:rPr lang="en-US" sz="360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PKS</a:t>
            </a:r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ID" sz="2400" b="0" dirty="0" err="1"/>
              <a:t>Pemeliharaan</a:t>
            </a:r>
            <a:r>
              <a:rPr lang="en-ID" sz="2400" b="0" dirty="0"/>
              <a:t> PKS </a:t>
            </a:r>
            <a:r>
              <a:rPr lang="en-ID" sz="2400" b="0" dirty="0" err="1"/>
              <a:t>meliputi</a:t>
            </a:r>
            <a:r>
              <a:rPr lang="en-ID" sz="2400" b="0" dirty="0"/>
              <a:t>: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ID" sz="2100" dirty="0"/>
              <a:t>Predictive Maintenance</a:t>
            </a:r>
          </a:p>
          <a:p>
            <a:pPr marL="446088" indent="0" algn="just">
              <a:lnSpc>
                <a:spcPct val="150000"/>
              </a:lnSpc>
              <a:buNone/>
            </a:pP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Prediksi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maintenance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didasarkan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oleh parameter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pengukuran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dengan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mengggunakan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alat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ukur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untuk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mendapatkan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master data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kondisi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normal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atau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 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standar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unit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mesin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tersebut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. Master data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tersebut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sangat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penting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digunakan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saat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terjadi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penyimpangan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data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seperti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data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vibrasi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, data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allignment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, data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tegangan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, dan data-data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lainnya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.</a:t>
            </a:r>
          </a:p>
          <a:p>
            <a:pPr marL="788988" algn="just">
              <a:lnSpc>
                <a:spcPct val="150000"/>
              </a:lnSpc>
              <a:buFont typeface="+mj-lt"/>
              <a:buAutoNum type="alphaLcParenR"/>
            </a:pP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Machinery List Detail: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Dimensi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,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Putaran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,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Getaran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, Beban, Ampere</a:t>
            </a:r>
          </a:p>
          <a:p>
            <a:pPr marL="788988" algn="just">
              <a:lnSpc>
                <a:spcPct val="150000"/>
              </a:lnSpc>
              <a:buFont typeface="+mj-lt"/>
              <a:buAutoNum type="alphaLcParenR"/>
            </a:pP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Standard Machinery List</a:t>
            </a:r>
          </a:p>
          <a:p>
            <a:pPr marL="788988" algn="just">
              <a:lnSpc>
                <a:spcPct val="150000"/>
              </a:lnSpc>
              <a:buFont typeface="+mj-lt"/>
              <a:buAutoNum type="alphaLcParenR"/>
            </a:pPr>
            <a:endParaRPr lang="en-ID" sz="1800" b="0" dirty="0">
              <a:solidFill>
                <a:srgbClr val="383838"/>
              </a:solidFill>
              <a:effectLst/>
              <a:latin typeface="PT Serif" panose="020A06030405050202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b="0" kern="1200" dirty="0">
              <a:effectLst/>
            </a:endParaRPr>
          </a:p>
          <a:p>
            <a:pPr marL="0" indent="0" algn="ctr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29434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8350" y="228600"/>
            <a:ext cx="7607300" cy="560387"/>
          </a:xfrm>
          <a:solidFill>
            <a:schemeClr val="bg1"/>
          </a:solidFill>
        </p:spPr>
        <p:txBody>
          <a:bodyPr/>
          <a:lstStyle/>
          <a:p>
            <a:r>
              <a:rPr lang="en-US" sz="3600" i="0" kern="12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Pemeliharaan</a:t>
            </a:r>
            <a:r>
              <a:rPr lang="en-US" sz="360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PKS</a:t>
            </a:r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2"/>
            </a:pPr>
            <a:r>
              <a:rPr lang="en-ID" sz="2100" dirty="0"/>
              <a:t>Preventive Maintenance</a:t>
            </a:r>
          </a:p>
          <a:p>
            <a:pPr marL="446088" indent="0" algn="just">
              <a:lnSpc>
                <a:spcPct val="150000"/>
              </a:lnSpc>
              <a:buNone/>
            </a:pPr>
            <a:r>
              <a:rPr lang="fr-FR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a). Routine maintenance</a:t>
            </a:r>
          </a:p>
          <a:p>
            <a:pPr marL="808038" indent="0" algn="just">
              <a:lnSpc>
                <a:spcPct val="150000"/>
              </a:lnSpc>
              <a:buNone/>
            </a:pP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Membersihkan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fasilitas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atau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 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peralatan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,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pelumasan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,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pengecekan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bahan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bakar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,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serta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termasuk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pengecekan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pemanasan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atau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warming up pada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mesin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selama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beberapa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menit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sebelum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di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operasikan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sepanjang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hari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.</a:t>
            </a:r>
            <a:endParaRPr lang="fr-FR" sz="1800" b="0" dirty="0">
              <a:solidFill>
                <a:srgbClr val="383838"/>
              </a:solidFill>
              <a:effectLst/>
              <a:latin typeface="PT Serif" panose="020A0603040505020204" pitchFamily="18" charset="0"/>
            </a:endParaRPr>
          </a:p>
          <a:p>
            <a:pPr marL="446088" indent="0" algn="just">
              <a:lnSpc>
                <a:spcPct val="150000"/>
              </a:lnSpc>
              <a:buNone/>
            </a:pPr>
            <a:r>
              <a:rPr lang="fr-FR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b). </a:t>
            </a:r>
            <a:r>
              <a:rPr lang="fr-FR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Periodic</a:t>
            </a:r>
            <a:r>
              <a:rPr lang="fr-FR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maintenance</a:t>
            </a:r>
          </a:p>
          <a:p>
            <a:pPr marL="808038" indent="0" algn="just">
              <a:lnSpc>
                <a:spcPct val="150000"/>
              </a:lnSpc>
              <a:buNone/>
            </a:pP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Periodik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maintenance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merupakan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kegiatan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pemeliharaan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dan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perawatan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yang di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kerjakan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secara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periodik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dalam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jangka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waktu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tertentu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.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Contohnya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sekali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seminggu,sekali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sebulan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dan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setahun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sekali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.</a:t>
            </a:r>
            <a:endParaRPr lang="fr-FR" sz="1800" b="0" dirty="0">
              <a:solidFill>
                <a:srgbClr val="383838"/>
              </a:solidFill>
              <a:effectLst/>
              <a:latin typeface="PT Serif" panose="020A0603040505020204" pitchFamily="18" charset="0"/>
            </a:endParaRPr>
          </a:p>
          <a:p>
            <a:pPr marL="0" indent="0" algn="just">
              <a:buNone/>
            </a:pPr>
            <a:endParaRPr lang="fr-FR" sz="1200" b="0" i="0" dirty="0">
              <a:solidFill>
                <a:srgbClr val="636363"/>
              </a:solidFill>
              <a:effectLst/>
              <a:latin typeface="Roboto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en-US" b="0" kern="1200" dirty="0">
              <a:effectLst/>
            </a:endParaRPr>
          </a:p>
          <a:p>
            <a:pPr marL="0" indent="0" algn="ctr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4368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8350" y="228600"/>
            <a:ext cx="7607300" cy="560387"/>
          </a:xfrm>
          <a:solidFill>
            <a:schemeClr val="bg1"/>
          </a:solidFill>
        </p:spPr>
        <p:txBody>
          <a:bodyPr/>
          <a:lstStyle/>
          <a:p>
            <a:r>
              <a:rPr lang="en-US" sz="3600" i="0" kern="12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Pemeliharaan</a:t>
            </a:r>
            <a:r>
              <a:rPr lang="en-US" sz="360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PKS</a:t>
            </a:r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3"/>
            </a:pPr>
            <a:r>
              <a:rPr lang="en-ID" sz="2100" dirty="0"/>
              <a:t>Breakdown </a:t>
            </a:r>
            <a:r>
              <a:rPr lang="en-ID" sz="2100" dirty="0" err="1"/>
              <a:t>atau</a:t>
            </a:r>
            <a:r>
              <a:rPr lang="en-ID" sz="2100" dirty="0"/>
              <a:t> Corrective Maintenance</a:t>
            </a:r>
          </a:p>
          <a:p>
            <a:pPr marL="446088" indent="0" algn="just">
              <a:lnSpc>
                <a:spcPct val="150000"/>
              </a:lnSpc>
              <a:buNone/>
            </a:pP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Breakdown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atau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Corrective maintenance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merupakan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kegiatan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pemeliharaan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dan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perbaikan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yang di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kerjakan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setelah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terjadi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kerusakan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peralatan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/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mesin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yang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mengakibatkan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tidak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dapat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berfungsi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dengan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ID" sz="1800" b="0" dirty="0" err="1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baik</a:t>
            </a:r>
            <a:r>
              <a:rPr lang="en-ID" sz="1800" b="0" dirty="0">
                <a:solidFill>
                  <a:srgbClr val="383838"/>
                </a:solidFill>
                <a:effectLst/>
                <a:latin typeface="PT Serif" panose="020A0603040505020204" pitchFamily="18" charset="0"/>
              </a:rPr>
              <a:t>.</a:t>
            </a:r>
          </a:p>
          <a:p>
            <a:pPr marL="446088" indent="0" algn="just">
              <a:lnSpc>
                <a:spcPct val="150000"/>
              </a:lnSpc>
              <a:buNone/>
            </a:pPr>
            <a:endParaRPr lang="en-ID" sz="1800" b="0" dirty="0">
              <a:solidFill>
                <a:srgbClr val="383838"/>
              </a:solidFill>
              <a:effectLst/>
              <a:latin typeface="PT Serif" panose="020A06030405050202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ID" sz="2100" b="0" dirty="0"/>
              <a:t>Ketika </a:t>
            </a:r>
            <a:r>
              <a:rPr lang="en-ID" sz="2100" b="0" dirty="0" err="1"/>
              <a:t>jadwal</a:t>
            </a:r>
            <a:r>
              <a:rPr lang="en-ID" sz="2100" b="0" dirty="0"/>
              <a:t> </a:t>
            </a:r>
            <a:r>
              <a:rPr lang="en-ID" sz="2100" b="0" dirty="0" err="1"/>
              <a:t>pemeliharaan</a:t>
            </a:r>
            <a:r>
              <a:rPr lang="en-ID" sz="2100" b="0" dirty="0"/>
              <a:t> </a:t>
            </a:r>
            <a:r>
              <a:rPr lang="en-ID" sz="2100" b="0" dirty="0" err="1"/>
              <a:t>sudah</a:t>
            </a:r>
            <a:r>
              <a:rPr lang="en-ID" sz="2100" b="0" dirty="0"/>
              <a:t>, </a:t>
            </a:r>
            <a:r>
              <a:rPr lang="en-ID" sz="2100" b="0" dirty="0" err="1"/>
              <a:t>namun</a:t>
            </a:r>
            <a:r>
              <a:rPr lang="en-ID" sz="2100" b="0" dirty="0"/>
              <a:t> </a:t>
            </a:r>
            <a:r>
              <a:rPr lang="en-ID" sz="2100" b="0" dirty="0" err="1"/>
              <a:t>terjadi</a:t>
            </a:r>
            <a:r>
              <a:rPr lang="en-ID" sz="2100" b="0" dirty="0"/>
              <a:t> </a:t>
            </a:r>
            <a:r>
              <a:rPr lang="en-ID" sz="2100" b="0" dirty="0" err="1"/>
              <a:t>kerusakan</a:t>
            </a:r>
            <a:r>
              <a:rPr lang="en-ID" sz="2100" b="0" dirty="0"/>
              <a:t> </a:t>
            </a:r>
            <a:r>
              <a:rPr lang="en-ID" sz="2100" b="0" dirty="0" err="1"/>
              <a:t>darurat</a:t>
            </a:r>
            <a:r>
              <a:rPr lang="en-ID" sz="2100" b="0" dirty="0"/>
              <a:t> </a:t>
            </a:r>
            <a:r>
              <a:rPr lang="en-ID" sz="2100" b="0" dirty="0" err="1"/>
              <a:t>biasanya</a:t>
            </a:r>
            <a:r>
              <a:rPr lang="en-ID" sz="2100" b="0" dirty="0"/>
              <a:t> </a:t>
            </a:r>
            <a:r>
              <a:rPr lang="en-ID" sz="2100" b="0" dirty="0" err="1"/>
              <a:t>menunjukkan</a:t>
            </a:r>
            <a:r>
              <a:rPr lang="en-ID" sz="2100" b="0" dirty="0"/>
              <a:t> </a:t>
            </a:r>
            <a:r>
              <a:rPr lang="en-ID" sz="2100" b="0" dirty="0" err="1"/>
              <a:t>hal</a:t>
            </a:r>
            <a:r>
              <a:rPr lang="en-ID" sz="2100" b="0" dirty="0"/>
              <a:t> </a:t>
            </a:r>
            <a:r>
              <a:rPr lang="en-ID" sz="2100" b="0" dirty="0" err="1"/>
              <a:t>berikut</a:t>
            </a:r>
            <a:r>
              <a:rPr lang="en-ID" sz="2100" b="0" dirty="0"/>
              <a:t>: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ID" sz="2100" b="0" dirty="0"/>
              <a:t>1. </a:t>
            </a:r>
            <a:r>
              <a:rPr lang="en-ID" sz="2100" b="0" dirty="0" err="1"/>
              <a:t>Pemeliharaan</a:t>
            </a:r>
            <a:r>
              <a:rPr lang="en-ID" sz="2100" b="0" dirty="0"/>
              <a:t> </a:t>
            </a:r>
            <a:r>
              <a:rPr lang="en-ID" sz="2100" b="0" dirty="0" err="1"/>
              <a:t>tidak</a:t>
            </a:r>
            <a:r>
              <a:rPr lang="en-ID" sz="2100" b="0" dirty="0"/>
              <a:t> </a:t>
            </a:r>
            <a:r>
              <a:rPr lang="en-ID" sz="2100" b="0" dirty="0" err="1"/>
              <a:t>cukup</a:t>
            </a:r>
            <a:endParaRPr lang="en-ID" sz="2100" b="0" dirty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ID" sz="2100" b="0" dirty="0"/>
              <a:t>2. </a:t>
            </a:r>
            <a:r>
              <a:rPr lang="en-ID" sz="2100" b="0" dirty="0" err="1"/>
              <a:t>Pemeliharaan</a:t>
            </a:r>
            <a:r>
              <a:rPr lang="en-ID" sz="2100" b="0" dirty="0"/>
              <a:t> </a:t>
            </a:r>
            <a:r>
              <a:rPr lang="en-ID" sz="2100" b="0" dirty="0" err="1"/>
              <a:t>tidak</a:t>
            </a:r>
            <a:r>
              <a:rPr lang="en-ID" sz="2100" b="0" dirty="0"/>
              <a:t> </a:t>
            </a:r>
            <a:r>
              <a:rPr lang="en-ID" sz="2100" b="0" dirty="0" err="1"/>
              <a:t>benar</a:t>
            </a:r>
            <a:endParaRPr lang="en-ID" sz="2100" b="0" dirty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ID" sz="2100" b="0" dirty="0"/>
              <a:t>3. </a:t>
            </a:r>
            <a:r>
              <a:rPr lang="en-ID" sz="2100" b="0" dirty="0" err="1"/>
              <a:t>Standar</a:t>
            </a:r>
            <a:r>
              <a:rPr lang="en-ID" sz="2100" b="0" dirty="0"/>
              <a:t> </a:t>
            </a:r>
            <a:r>
              <a:rPr lang="en-ID" sz="2100" b="0" dirty="0" err="1"/>
              <a:t>pekerjaan</a:t>
            </a:r>
            <a:r>
              <a:rPr lang="en-ID" sz="2100" b="0" dirty="0"/>
              <a:t> </a:t>
            </a:r>
            <a:r>
              <a:rPr lang="en-ID" sz="2100" b="0" dirty="0" err="1"/>
              <a:t>pemeliharaan</a:t>
            </a:r>
            <a:r>
              <a:rPr lang="en-ID" sz="2100" b="0" dirty="0"/>
              <a:t> </a:t>
            </a:r>
            <a:r>
              <a:rPr lang="en-ID" sz="2100" b="0" dirty="0" err="1"/>
              <a:t>tidak</a:t>
            </a:r>
            <a:r>
              <a:rPr lang="en-ID" sz="2100" b="0" dirty="0"/>
              <a:t> </a:t>
            </a:r>
            <a:r>
              <a:rPr lang="en-ID" sz="2100" b="0" dirty="0" err="1"/>
              <a:t>memadai</a:t>
            </a:r>
            <a:endParaRPr lang="en-ID" sz="2100" b="0" dirty="0"/>
          </a:p>
          <a:p>
            <a:pPr marL="446088" indent="0" algn="just">
              <a:lnSpc>
                <a:spcPct val="150000"/>
              </a:lnSpc>
              <a:buNone/>
            </a:pPr>
            <a:endParaRPr lang="en-ID" sz="1800" b="0" dirty="0">
              <a:solidFill>
                <a:srgbClr val="383838"/>
              </a:solidFill>
              <a:effectLst/>
              <a:latin typeface="PT Serif" panose="020A0603040505020204" pitchFamily="18" charset="0"/>
            </a:endParaRPr>
          </a:p>
          <a:p>
            <a:pPr marL="446088" indent="0" algn="just">
              <a:lnSpc>
                <a:spcPct val="150000"/>
              </a:lnSpc>
              <a:buNone/>
            </a:pPr>
            <a:endParaRPr lang="en-ID" sz="1800" b="0" dirty="0">
              <a:solidFill>
                <a:srgbClr val="383838"/>
              </a:solidFill>
              <a:effectLst/>
              <a:latin typeface="PT Serif" panose="020A06030405050202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b="0" kern="1200" dirty="0">
              <a:effectLst/>
            </a:endParaRPr>
          </a:p>
          <a:p>
            <a:pPr marL="0" indent="0" algn="ctr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03655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00DCE268-0A68-088C-932F-83707C9A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EC6922E-D1BB-41C4-97CA-CBE4C698A32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789506" name="Text Box 2">
            <a:extLst>
              <a:ext uri="{FF2B5EF4-FFF2-40B4-BE49-F238E27FC236}">
                <a16:creationId xmlns:a16="http://schemas.microsoft.com/office/drawing/2014/main" id="{EF6BF7A1-83AF-41AB-5C32-1CB3DA1F3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"/>
            <a:ext cx="6934200" cy="654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Tahapan</a:t>
            </a: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Penyusunan</a:t>
            </a: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Anggaran</a:t>
            </a:r>
            <a:endParaRPr lang="en-US" alt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89507" name="Text Box 3">
            <a:extLst>
              <a:ext uri="{FF2B5EF4-FFF2-40B4-BE49-F238E27FC236}">
                <a16:creationId xmlns:a16="http://schemas.microsoft.com/office/drawing/2014/main" id="{A33C7B47-FF9E-1D1B-FE80-177F1A5C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166" y="1371600"/>
            <a:ext cx="7315200" cy="431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00"/>
                    </a:gs>
                    <a:gs pos="100000">
                      <a:srgbClr val="FF99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1143000" indent="-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"/>
              </a:spcBef>
              <a:buClr>
                <a:srgbClr val="336600"/>
              </a:buClr>
              <a:buFontTx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</a:rPr>
              <a:t>Analisa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realisasi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periode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sebelumnya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10000"/>
              </a:spcBef>
              <a:buClr>
                <a:srgbClr val="336600"/>
              </a:buClr>
              <a:buFontTx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</a:rPr>
              <a:t>Perumusan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Asumsi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336600"/>
              </a:buClr>
              <a:buFontTx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</a:rPr>
              <a:t>Budget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Produksi</a:t>
            </a:r>
            <a:r>
              <a:rPr lang="en-US" altLang="en-US" sz="2800" dirty="0">
                <a:latin typeface="Times New Roman" panose="02020603050405020304" pitchFamily="18" charset="0"/>
              </a:rPr>
              <a:t> TBS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Diolah</a:t>
            </a:r>
            <a:r>
              <a:rPr lang="en-US" altLang="en-US" sz="2800" dirty="0">
                <a:latin typeface="Times New Roman" panose="02020603050405020304" pitchFamily="18" charset="0"/>
              </a:rPr>
              <a:t> &amp;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Dijual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336600"/>
              </a:buClr>
              <a:buFontTx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</a:rPr>
              <a:t>Budget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Pendapatan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336600"/>
              </a:buClr>
              <a:buFontTx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</a:rPr>
              <a:t>Budget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Biaya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Tanaman</a:t>
            </a:r>
            <a:r>
              <a:rPr lang="en-US" altLang="en-US" sz="2800" dirty="0">
                <a:latin typeface="Times New Roman" panose="02020603050405020304" pitchFamily="18" charset="0"/>
              </a:rPr>
              <a:t> &amp;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Biaya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Pengolahan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336600"/>
              </a:buClr>
              <a:buFontTx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</a:rPr>
              <a:t>Budget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Biaya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Penjualan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336600"/>
              </a:buClr>
              <a:buFontTx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</a:rPr>
              <a:t>Budget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Biaya</a:t>
            </a:r>
            <a:r>
              <a:rPr lang="en-US" altLang="en-US" sz="2800" dirty="0">
                <a:latin typeface="Times New Roman" panose="02020603050405020304" pitchFamily="18" charset="0"/>
              </a:rPr>
              <a:t> Admin dan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Umum</a:t>
            </a:r>
            <a:r>
              <a:rPr lang="en-US" altLang="en-US" sz="2800" dirty="0">
                <a:latin typeface="Times New Roman" panose="02020603050405020304" pitchFamily="18" charset="0"/>
              </a:rPr>
              <a:t> &amp;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Keuangan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336600"/>
              </a:buClr>
              <a:buFontTx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</a:rPr>
              <a:t>Budget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Laba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Operasional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336600"/>
              </a:buClr>
              <a:buFontTx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</a:rPr>
              <a:t> Budget kas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8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78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8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78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78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78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318052" y="390941"/>
            <a:ext cx="85344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Analisa </a:t>
            </a:r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Realisasi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Historis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BCADF-048D-9AF3-7F49-DE6EEEA2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87142"/>
            <a:ext cx="6172200" cy="51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6818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318052" y="390941"/>
            <a:ext cx="85344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Perumusan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Asumsi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/ </a:t>
            </a:r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Standar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2AF23-DC1B-577A-C730-34D7087B4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1752601"/>
            <a:ext cx="8063948" cy="4038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B0D47E-665C-A443-87BB-24DF513AB68B}"/>
              </a:ext>
            </a:extLst>
          </p:cNvPr>
          <p:cNvSpPr txBox="1"/>
          <p:nvPr/>
        </p:nvSpPr>
        <p:spPr>
          <a:xfrm>
            <a:off x="228600" y="1141884"/>
            <a:ext cx="707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: TBS, </a:t>
            </a:r>
            <a:r>
              <a:rPr lang="en-US" dirty="0" err="1"/>
              <a:t>Rendemen</a:t>
            </a:r>
            <a:r>
              <a:rPr lang="en-US" dirty="0"/>
              <a:t>, Harga </a:t>
            </a:r>
            <a:r>
              <a:rPr lang="en-US" dirty="0" err="1"/>
              <a:t>Pupuk</a:t>
            </a:r>
            <a:r>
              <a:rPr lang="en-US" dirty="0"/>
              <a:t>, UMP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8059998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533400" y="3810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Pesan</a:t>
            </a:r>
            <a:r>
              <a:rPr lang="en-ID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Pak </a:t>
            </a:r>
            <a:r>
              <a:rPr lang="en-ID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Rambe</a:t>
            </a:r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AB0302F9-45C4-49CE-A275-1F612FC2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800600"/>
          </a:xfrm>
        </p:spPr>
        <p:txBody>
          <a:bodyPr>
            <a:noAutofit/>
          </a:bodyPr>
          <a:lstStyle/>
          <a:p>
            <a:pPr marL="534988" lvl="1" indent="-534988" algn="just">
              <a:lnSpc>
                <a:spcPct val="160000"/>
              </a:lnSpc>
              <a:buNone/>
            </a:pPr>
            <a:r>
              <a:rPr lang="en-US" sz="3200" b="1" dirty="0">
                <a:sym typeface="Wingdings" panose="05000000000000000000" pitchFamily="2" charset="2"/>
              </a:rPr>
              <a:t>*) </a:t>
            </a:r>
            <a:r>
              <a:rPr lang="en-US" b="1" dirty="0" err="1">
                <a:sym typeface="Wingdings" panose="05000000000000000000" pitchFamily="2" charset="2"/>
              </a:rPr>
              <a:t>Perencanaan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berbasis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kegiatan</a:t>
            </a:r>
            <a:r>
              <a:rPr lang="en-US" b="1" dirty="0">
                <a:sym typeface="Wingdings" panose="05000000000000000000" pitchFamily="2" charset="2"/>
              </a:rPr>
              <a:t> yang </a:t>
            </a:r>
            <a:r>
              <a:rPr lang="en-US" b="1" dirty="0" err="1">
                <a:sym typeface="Wingdings" panose="05000000000000000000" pitchFamily="2" charset="2"/>
              </a:rPr>
              <a:t>akan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datang</a:t>
            </a:r>
            <a:r>
              <a:rPr lang="en-US" b="1" dirty="0">
                <a:sym typeface="Wingdings" panose="05000000000000000000" pitchFamily="2" charset="2"/>
              </a:rPr>
              <a:t>: </a:t>
            </a:r>
            <a:r>
              <a:rPr lang="en-US" b="1" dirty="0" err="1">
                <a:sym typeface="Wingdings" panose="05000000000000000000" pitchFamily="2" charset="2"/>
              </a:rPr>
              <a:t>rutin</a:t>
            </a:r>
            <a:r>
              <a:rPr lang="en-US" b="1" dirty="0">
                <a:sym typeface="Wingdings" panose="05000000000000000000" pitchFamily="2" charset="2"/>
              </a:rPr>
              <a:t> dan non </a:t>
            </a:r>
            <a:r>
              <a:rPr lang="en-US" b="1" dirty="0" err="1">
                <a:sym typeface="Wingdings" panose="05000000000000000000" pitchFamily="2" charset="2"/>
              </a:rPr>
              <a:t>rutin</a:t>
            </a:r>
            <a:r>
              <a:rPr lang="en-US" b="1" dirty="0">
                <a:sym typeface="Wingdings" panose="05000000000000000000" pitchFamily="2" charset="2"/>
              </a:rPr>
              <a:t>.</a:t>
            </a:r>
          </a:p>
          <a:p>
            <a:pPr marL="534988" lvl="1" indent="-534988" algn="just">
              <a:lnSpc>
                <a:spcPct val="16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*)  </a:t>
            </a:r>
            <a:r>
              <a:rPr lang="en-US" dirty="0" err="1">
                <a:sym typeface="Wingdings" panose="05000000000000000000" pitchFamily="2" charset="2"/>
              </a:rPr>
              <a:t>Perencanaan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berbasis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sasaran</a:t>
            </a:r>
            <a:r>
              <a:rPr lang="en-US" dirty="0">
                <a:sym typeface="Wingdings" panose="05000000000000000000" pitchFamily="2" charset="2"/>
              </a:rPr>
              <a:t>/target.</a:t>
            </a:r>
          </a:p>
          <a:p>
            <a:pPr marL="534988" lvl="1" indent="-534988" algn="just">
              <a:lnSpc>
                <a:spcPct val="16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*)  Analisa SWOT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perencanaan</a:t>
            </a:r>
            <a:endParaRPr lang="en-US" dirty="0">
              <a:sym typeface="Wingdings" panose="05000000000000000000" pitchFamily="2" charset="2"/>
            </a:endParaRPr>
          </a:p>
          <a:p>
            <a:pPr marL="534988" lvl="1" indent="-534988" algn="just">
              <a:lnSpc>
                <a:spcPct val="16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*)  </a:t>
            </a:r>
            <a:r>
              <a:rPr lang="en-US" dirty="0" err="1">
                <a:sym typeface="Wingdings" panose="05000000000000000000" pitchFamily="2" charset="2"/>
              </a:rPr>
              <a:t>Permasalahan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perencanaan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ada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akurat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berakibat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pergeseran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anggaran</a:t>
            </a:r>
            <a:r>
              <a:rPr lang="en-US" dirty="0">
                <a:sym typeface="Wingdings" panose="05000000000000000000" pitchFamily="2" charset="2"/>
              </a:rPr>
              <a:t> dan </a:t>
            </a:r>
            <a:r>
              <a:rPr lang="en-US" dirty="0" err="1">
                <a:sym typeface="Wingdings" panose="05000000000000000000" pitchFamily="2" charset="2"/>
              </a:rPr>
              <a:t>menum-puknya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persediaan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534988" lvl="1" indent="-534988" algn="just">
              <a:lnSpc>
                <a:spcPct val="16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34988" lvl="1" indent="-534988" algn="just">
              <a:lnSpc>
                <a:spcPct val="16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34988" lvl="1" indent="-534988" algn="just">
              <a:lnSpc>
                <a:spcPct val="16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34988" lvl="1" indent="-534988" algn="just">
              <a:lnSpc>
                <a:spcPct val="16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9817339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318052" y="390941"/>
            <a:ext cx="85344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Siapa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Perencana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&amp; </a:t>
            </a:r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Pengendali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Biaya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2CD38F8-BB6E-11D7-0A0B-DB57762C86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84CF5-3CF8-B978-3BC8-85E4964AA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04138"/>
            <a:ext cx="8395252" cy="49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93221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318052" y="390941"/>
            <a:ext cx="85344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Checker (</a:t>
            </a:r>
            <a:r>
              <a:rPr lang="en-ID" sz="36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Pengendali</a:t>
            </a:r>
            <a:r>
              <a:rPr lang="en-ID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ID" sz="36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Biaya</a:t>
            </a:r>
            <a:r>
              <a:rPr lang="en-ID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&amp; </a:t>
            </a:r>
            <a:r>
              <a:rPr lang="en-ID" sz="36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Operasional</a:t>
            </a:r>
            <a:r>
              <a:rPr lang="en-ID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)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EBDFC9-14EF-7132-3381-265A37E4D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28" y="1600200"/>
            <a:ext cx="8534400" cy="50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24525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318052" y="390941"/>
            <a:ext cx="85344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Tindakan </a:t>
            </a:r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Koreksi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7724B-2DAD-4C64-856B-243F5CB0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8077200" cy="4860388"/>
          </a:xfrm>
          <a:prstGeom prst="rect">
            <a:avLst/>
          </a:prstGeom>
        </p:spPr>
      </p:pic>
      <p:pic>
        <p:nvPicPr>
          <p:cNvPr id="10" name="Picture 3" descr="F:\presentase\foto\IMG-20200908-WA0122.jpg">
            <a:extLst>
              <a:ext uri="{FF2B5EF4-FFF2-40B4-BE49-F238E27FC236}">
                <a16:creationId xmlns:a16="http://schemas.microsoft.com/office/drawing/2014/main" id="{CB100E8F-B690-4BE9-A235-30D82F4B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743200"/>
            <a:ext cx="1944216" cy="1224136"/>
          </a:xfrm>
          <a:prstGeom prst="rect">
            <a:avLst/>
          </a:prstGeom>
          <a:noFill/>
        </p:spPr>
      </p:pic>
      <p:pic>
        <p:nvPicPr>
          <p:cNvPr id="11" name="Picture 1" descr="D:\gambar jalan tampu\Jalan Solok Selatan PTPN VI\BLOK 509 (6).jpg">
            <a:extLst>
              <a:ext uri="{FF2B5EF4-FFF2-40B4-BE49-F238E27FC236}">
                <a16:creationId xmlns:a16="http://schemas.microsoft.com/office/drawing/2014/main" id="{01FC7F8A-C339-42B0-ACFB-8778E90C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1070" y="4770921"/>
            <a:ext cx="1944216" cy="128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 descr="D:\gambar jalan tampu\Jalan Solok Selatan PTPN VI\Sesudah Perbaikan (2).jpg">
            <a:extLst>
              <a:ext uri="{FF2B5EF4-FFF2-40B4-BE49-F238E27FC236}">
                <a16:creationId xmlns:a16="http://schemas.microsoft.com/office/drawing/2014/main" id="{3DC16658-B214-463B-BA21-DA189EC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5568" y="3048000"/>
            <a:ext cx="265023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900E7EC-0042-42D3-83B7-682DB8EE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2532" y="5157555"/>
            <a:ext cx="2693268" cy="810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387003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11AB4B-5C78-409C-B367-A8BF0D1E1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09600"/>
            <a:ext cx="4876800" cy="54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2305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533400" y="3810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Pesan</a:t>
            </a:r>
            <a:r>
              <a:rPr lang="en-ID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Pak </a:t>
            </a:r>
            <a:r>
              <a:rPr lang="en-ID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Rambe</a:t>
            </a:r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AB0302F9-45C4-49CE-A275-1F612FC2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800600"/>
          </a:xfrm>
        </p:spPr>
        <p:txBody>
          <a:bodyPr>
            <a:noAutofit/>
          </a:bodyPr>
          <a:lstStyle/>
          <a:p>
            <a:pPr marL="534988" lvl="1" indent="-534988" algn="just">
              <a:lnSpc>
                <a:spcPct val="16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*) </a:t>
            </a:r>
            <a:r>
              <a:rPr lang="en-US" dirty="0" err="1">
                <a:sym typeface="Wingdings" panose="05000000000000000000" pitchFamily="2" charset="2"/>
              </a:rPr>
              <a:t>Perlunya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kolaborasi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merencanakan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kegiatan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534988" lvl="1" indent="-534988" algn="just">
              <a:lnSpc>
                <a:spcPct val="16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*)  </a:t>
            </a:r>
            <a:r>
              <a:rPr lang="en-US" dirty="0" err="1">
                <a:sym typeface="Wingdings" panose="05000000000000000000" pitchFamily="2" charset="2"/>
              </a:rPr>
              <a:t>Peduli</a:t>
            </a:r>
            <a:r>
              <a:rPr lang="en-US" dirty="0">
                <a:sym typeface="Wingdings" panose="05000000000000000000" pitchFamily="2" charset="2"/>
              </a:rPr>
              <a:t> pada </a:t>
            </a:r>
            <a:r>
              <a:rPr lang="en-US" dirty="0" err="1">
                <a:sym typeface="Wingdings" panose="05000000000000000000" pitchFamily="2" charset="2"/>
              </a:rPr>
              <a:t>bagian</a:t>
            </a:r>
            <a:r>
              <a:rPr lang="en-US" dirty="0">
                <a:sym typeface="Wingdings" panose="05000000000000000000" pitchFamily="2" charset="2"/>
              </a:rPr>
              <a:t> lain.</a:t>
            </a:r>
          </a:p>
          <a:p>
            <a:pPr marL="534988" lvl="1" indent="-534988" algn="just">
              <a:lnSpc>
                <a:spcPct val="16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*)  </a:t>
            </a:r>
            <a:r>
              <a:rPr lang="en-US" dirty="0" err="1">
                <a:sym typeface="Wingdings" panose="05000000000000000000" pitchFamily="2" charset="2"/>
              </a:rPr>
              <a:t>Standar</a:t>
            </a:r>
            <a:r>
              <a:rPr lang="en-US" dirty="0">
                <a:sym typeface="Wingdings" panose="05000000000000000000" pitchFamily="2" charset="2"/>
              </a:rPr>
              <a:t>/target </a:t>
            </a:r>
            <a:r>
              <a:rPr lang="en-US" dirty="0" err="1">
                <a:sym typeface="Wingdings" panose="05000000000000000000" pitchFamily="2" charset="2"/>
              </a:rPr>
              <a:t>tercapai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534988" lvl="1" indent="-534988" algn="just">
              <a:lnSpc>
                <a:spcPct val="16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34988" lvl="1" indent="-534988" algn="just">
              <a:lnSpc>
                <a:spcPct val="16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34988" lvl="1" indent="-534988" algn="just">
              <a:lnSpc>
                <a:spcPct val="16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34988" lvl="1" indent="-534988" algn="just">
              <a:lnSpc>
                <a:spcPct val="16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318472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533400" y="3810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Spirit </a:t>
            </a:r>
            <a:r>
              <a:rPr lang="en-ID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Penyusunan</a:t>
            </a:r>
            <a:r>
              <a:rPr lang="en-ID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RKAP</a:t>
            </a:r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AB0302F9-45C4-49CE-A275-1F612FC2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800600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60000"/>
              </a:lnSpc>
              <a:buNone/>
            </a:pPr>
            <a:r>
              <a:rPr lang="en-US" sz="3200" b="1" dirty="0">
                <a:sym typeface="Wingdings" panose="05000000000000000000" pitchFamily="2" charset="2"/>
              </a:rPr>
              <a:t>*) Volume </a:t>
            </a:r>
            <a:r>
              <a:rPr lang="en-US" sz="3200" b="1" dirty="0" err="1">
                <a:sym typeface="Wingdings" panose="05000000000000000000" pitchFamily="2" charset="2"/>
              </a:rPr>
              <a:t>Produksi</a:t>
            </a:r>
            <a:r>
              <a:rPr lang="en-US" sz="3200" b="1" dirty="0">
                <a:sym typeface="Wingdings" panose="05000000000000000000" pitchFamily="2" charset="2"/>
              </a:rPr>
              <a:t> === </a:t>
            </a:r>
            <a:r>
              <a:rPr lang="en-US" sz="3200" b="1" dirty="0" err="1">
                <a:solidFill>
                  <a:schemeClr val="accent2"/>
                </a:solidFill>
                <a:sym typeface="Wingdings" panose="05000000000000000000" pitchFamily="2" charset="2"/>
              </a:rPr>
              <a:t>M</a:t>
            </a:r>
            <a:r>
              <a:rPr lang="en-US" sz="3200" b="1" dirty="0" err="1">
                <a:sym typeface="Wingdings" panose="05000000000000000000" pitchFamily="2" charset="2"/>
              </a:rPr>
              <a:t>aksimum</a:t>
            </a:r>
            <a:endParaRPr lang="en-US" sz="3200" b="1" dirty="0">
              <a:sym typeface="Wingdings" panose="05000000000000000000" pitchFamily="2" charset="2"/>
            </a:endParaRPr>
          </a:p>
          <a:p>
            <a:pPr marL="457200" lvl="1" indent="0" algn="just">
              <a:lnSpc>
                <a:spcPct val="160000"/>
              </a:lnSpc>
              <a:buNone/>
            </a:pPr>
            <a:r>
              <a:rPr lang="en-US" sz="3200" dirty="0">
                <a:sym typeface="Wingdings" panose="05000000000000000000" pitchFamily="2" charset="2"/>
              </a:rPr>
              <a:t>*) Cost: </a:t>
            </a:r>
            <a:r>
              <a:rPr lang="en-US" sz="3200" dirty="0" err="1">
                <a:sym typeface="Wingdings" panose="05000000000000000000" pitchFamily="2" charset="2"/>
              </a:rPr>
              <a:t>Biaya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Tanaman</a:t>
            </a:r>
            <a:r>
              <a:rPr lang="en-US" sz="3200" dirty="0">
                <a:sym typeface="Wingdings" panose="05000000000000000000" pitchFamily="2" charset="2"/>
              </a:rPr>
              <a:t> &amp; </a:t>
            </a:r>
            <a:r>
              <a:rPr lang="en-US" sz="3200" dirty="0" err="1">
                <a:sym typeface="Wingdings" panose="05000000000000000000" pitchFamily="2" charset="2"/>
              </a:rPr>
              <a:t>Biaya</a:t>
            </a:r>
            <a:r>
              <a:rPr lang="en-US" sz="3200" dirty="0">
                <a:sym typeface="Wingdings" panose="05000000000000000000" pitchFamily="2" charset="2"/>
              </a:rPr>
              <a:t> Peng- 	</a:t>
            </a:r>
            <a:r>
              <a:rPr lang="en-US" sz="3200" dirty="0" err="1">
                <a:sym typeface="Wingdings" panose="05000000000000000000" pitchFamily="2" charset="2"/>
              </a:rPr>
              <a:t>olahan</a:t>
            </a:r>
            <a:r>
              <a:rPr lang="en-US" sz="3200" dirty="0">
                <a:sym typeface="Wingdings" panose="05000000000000000000" pitchFamily="2" charset="2"/>
              </a:rPr>
              <a:t> === </a:t>
            </a:r>
            <a:r>
              <a:rPr lang="en-US" sz="3200" dirty="0" err="1">
                <a:solidFill>
                  <a:schemeClr val="accent2"/>
                </a:solidFill>
                <a:sym typeface="Wingdings" panose="05000000000000000000" pitchFamily="2" charset="2"/>
              </a:rPr>
              <a:t>E</a:t>
            </a:r>
            <a:r>
              <a:rPr lang="en-US" sz="3200" dirty="0" err="1">
                <a:sym typeface="Wingdings" panose="05000000000000000000" pitchFamily="2" charset="2"/>
              </a:rPr>
              <a:t>fektif</a:t>
            </a:r>
            <a:r>
              <a:rPr lang="en-US" sz="3200" dirty="0">
                <a:sym typeface="Wingdings" panose="05000000000000000000" pitchFamily="2" charset="2"/>
              </a:rPr>
              <a:t> &amp; </a:t>
            </a:r>
            <a:r>
              <a:rPr lang="en-US" sz="3200" dirty="0" err="1">
                <a:solidFill>
                  <a:schemeClr val="accent2"/>
                </a:solidFill>
                <a:sym typeface="Wingdings" panose="05000000000000000000" pitchFamily="2" charset="2"/>
              </a:rPr>
              <a:t>E</a:t>
            </a:r>
            <a:r>
              <a:rPr lang="en-US" sz="3200" dirty="0" err="1">
                <a:sym typeface="Wingdings" panose="05000000000000000000" pitchFamily="2" charset="2"/>
              </a:rPr>
              <a:t>fisien</a:t>
            </a:r>
            <a:endParaRPr lang="en-US" sz="3200" dirty="0">
              <a:sym typeface="Wingdings" panose="05000000000000000000" pitchFamily="2" charset="2"/>
            </a:endParaRPr>
          </a:p>
          <a:p>
            <a:pPr marL="457200" lvl="1" indent="0" algn="just">
              <a:lnSpc>
                <a:spcPct val="160000"/>
              </a:lnSpc>
              <a:buNone/>
            </a:pPr>
            <a:r>
              <a:rPr lang="en-US" sz="3200" b="1" dirty="0">
                <a:sym typeface="Wingdings" panose="05000000000000000000" pitchFamily="2" charset="2"/>
              </a:rPr>
              <a:t>*) Profit === </a:t>
            </a:r>
            <a:r>
              <a:rPr lang="en-US" sz="3200" b="1" dirty="0" err="1">
                <a:solidFill>
                  <a:schemeClr val="accent2"/>
                </a:solidFill>
                <a:sym typeface="Wingdings" panose="05000000000000000000" pitchFamily="2" charset="2"/>
              </a:rPr>
              <a:t>T</a:t>
            </a:r>
            <a:r>
              <a:rPr lang="en-US" sz="3200" b="1" dirty="0" err="1">
                <a:sym typeface="Wingdings" panose="05000000000000000000" pitchFamily="2" charset="2"/>
              </a:rPr>
              <a:t>ercapai</a:t>
            </a:r>
            <a:endParaRPr lang="en-US" sz="3200" b="1" dirty="0">
              <a:sym typeface="Wingdings" panose="05000000000000000000" pitchFamily="2" charset="2"/>
            </a:endParaRPr>
          </a:p>
          <a:p>
            <a:pPr marL="457200" lvl="1" indent="0" algn="just">
              <a:lnSpc>
                <a:spcPct val="160000"/>
              </a:lnSpc>
              <a:buNone/>
            </a:pPr>
            <a:r>
              <a:rPr lang="en-US" sz="3200" dirty="0">
                <a:solidFill>
                  <a:schemeClr val="accent2"/>
                </a:solidFill>
                <a:sym typeface="Wingdings" panose="05000000000000000000" pitchFamily="2" charset="2"/>
              </a:rPr>
              <a:t>VCP		===== MEET</a:t>
            </a:r>
            <a:endParaRPr lang="en-US" sz="3200" b="1" dirty="0">
              <a:solidFill>
                <a:schemeClr val="accent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328141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/>
          <p:cNvSpPr>
            <a:spLocks noChangeArrowheads="1"/>
          </p:cNvSpPr>
          <p:nvPr/>
        </p:nvSpPr>
        <p:spPr bwMode="auto">
          <a:xfrm>
            <a:off x="2743200" y="3549650"/>
            <a:ext cx="1752600" cy="1447800"/>
          </a:xfrm>
          <a:prstGeom prst="rightArrow">
            <a:avLst>
              <a:gd name="adj1" fmla="val 46667"/>
              <a:gd name="adj2" fmla="val 2042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ID" altLang="id-ID" sz="1600" dirty="0" err="1">
                <a:solidFill>
                  <a:schemeClr val="bg1"/>
                </a:solidFill>
              </a:rPr>
              <a:t>Pendapatan</a:t>
            </a:r>
            <a:r>
              <a:rPr lang="en-ID" altLang="id-ID" sz="1600" dirty="0">
                <a:solidFill>
                  <a:schemeClr val="bg1"/>
                </a:solidFill>
              </a:rPr>
              <a:t> / </a:t>
            </a:r>
          </a:p>
          <a:p>
            <a:r>
              <a:rPr lang="en-ID" altLang="id-ID" sz="1600" dirty="0" err="1">
                <a:solidFill>
                  <a:schemeClr val="bg1"/>
                </a:solidFill>
              </a:rPr>
              <a:t>Laba</a:t>
            </a:r>
            <a:r>
              <a:rPr lang="en-US" altLang="id-ID" sz="1600" dirty="0">
                <a:solidFill>
                  <a:schemeClr val="bg1"/>
                </a:solidFill>
              </a:rPr>
              <a:t>(C)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4495800" y="2743200"/>
            <a:ext cx="36195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48485" name="AutoShape 5"/>
          <p:cNvSpPr>
            <a:spLocks noChangeArrowheads="1"/>
          </p:cNvSpPr>
          <p:nvPr/>
        </p:nvSpPr>
        <p:spPr bwMode="auto">
          <a:xfrm rot="-5400000">
            <a:off x="4000500" y="4381500"/>
            <a:ext cx="1371600" cy="685800"/>
          </a:xfrm>
          <a:prstGeom prst="leftArrow">
            <a:avLst>
              <a:gd name="adj1" fmla="val 55426"/>
              <a:gd name="adj2" fmla="val 3545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 altLang="id-ID" sz="1600" dirty="0" err="1">
                <a:solidFill>
                  <a:schemeClr val="bg1"/>
                </a:solidFill>
              </a:rPr>
              <a:t>Pajak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</a:rPr>
              <a:t>(D)</a:t>
            </a:r>
          </a:p>
        </p:txBody>
      </p:sp>
      <p:grpSp>
        <p:nvGrpSpPr>
          <p:cNvPr id="148486" name="Group 6"/>
          <p:cNvGrpSpPr>
            <a:grpSpLocks/>
          </p:cNvGrpSpPr>
          <p:nvPr/>
        </p:nvGrpSpPr>
        <p:grpSpPr bwMode="auto">
          <a:xfrm>
            <a:off x="685800" y="1371600"/>
            <a:ext cx="2133600" cy="3657600"/>
            <a:chOff x="720" y="864"/>
            <a:chExt cx="1344" cy="2304"/>
          </a:xfrm>
        </p:grpSpPr>
        <p:sp>
          <p:nvSpPr>
            <p:cNvPr id="148487" name="AutoShape 7"/>
            <p:cNvSpPr>
              <a:spLocks noChangeArrowheads="1"/>
            </p:cNvSpPr>
            <p:nvPr/>
          </p:nvSpPr>
          <p:spPr bwMode="auto">
            <a:xfrm flipH="1" flipV="1">
              <a:off x="720" y="864"/>
              <a:ext cx="1344" cy="2304"/>
            </a:xfrm>
            <a:prstGeom prst="cube">
              <a:avLst>
                <a:gd name="adj" fmla="val 12194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lnSpc>
                  <a:spcPct val="100000"/>
                </a:lnSpc>
              </a:pPr>
              <a:endParaRPr lang="id-ID" altLang="id-ID" sz="2400">
                <a:solidFill>
                  <a:schemeClr val="bg2"/>
                </a:solidFill>
              </a:endParaRPr>
            </a:p>
          </p:txBody>
        </p:sp>
        <p:sp>
          <p:nvSpPr>
            <p:cNvPr id="148488" name="Text Box 8"/>
            <p:cNvSpPr txBox="1">
              <a:spLocks noChangeArrowheads="1"/>
            </p:cNvSpPr>
            <p:nvPr/>
          </p:nvSpPr>
          <p:spPr bwMode="auto">
            <a:xfrm>
              <a:off x="1133" y="1040"/>
              <a:ext cx="633" cy="2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id-ID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PTPN 6</a:t>
              </a:r>
              <a:endParaRPr lang="en-US" altLang="id-ID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8489" name="Group 9"/>
          <p:cNvGrpSpPr>
            <a:grpSpLocks/>
          </p:cNvGrpSpPr>
          <p:nvPr/>
        </p:nvGrpSpPr>
        <p:grpSpPr bwMode="auto">
          <a:xfrm>
            <a:off x="3429000" y="5410200"/>
            <a:ext cx="2514600" cy="990600"/>
            <a:chOff x="2460" y="3408"/>
            <a:chExt cx="1584" cy="624"/>
          </a:xfrm>
        </p:grpSpPr>
        <p:sp>
          <p:nvSpPr>
            <p:cNvPr id="148490" name="AutoShape 10"/>
            <p:cNvSpPr>
              <a:spLocks noChangeArrowheads="1"/>
            </p:cNvSpPr>
            <p:nvPr/>
          </p:nvSpPr>
          <p:spPr bwMode="auto">
            <a:xfrm flipH="1" flipV="1">
              <a:off x="2460" y="3408"/>
              <a:ext cx="1584" cy="624"/>
            </a:xfrm>
            <a:prstGeom prst="cube">
              <a:avLst>
                <a:gd name="adj" fmla="val 21954"/>
              </a:avLst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lnSpc>
                  <a:spcPct val="100000"/>
                </a:lnSpc>
              </a:pPr>
              <a:endParaRPr lang="id-ID" altLang="id-ID" sz="2400">
                <a:solidFill>
                  <a:schemeClr val="bg2"/>
                </a:solidFill>
              </a:endParaRPr>
            </a:p>
          </p:txBody>
        </p:sp>
        <p:sp>
          <p:nvSpPr>
            <p:cNvPr id="148491" name="Text Box 11"/>
            <p:cNvSpPr txBox="1">
              <a:spLocks noChangeArrowheads="1"/>
            </p:cNvSpPr>
            <p:nvPr/>
          </p:nvSpPr>
          <p:spPr bwMode="auto">
            <a:xfrm>
              <a:off x="2827" y="3595"/>
              <a:ext cx="85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id-ID" sz="2000" dirty="0" err="1">
                  <a:solidFill>
                    <a:srgbClr val="FAFD00"/>
                  </a:solidFill>
                </a:rPr>
                <a:t>Pemerintah</a:t>
              </a:r>
              <a:endParaRPr lang="en-US" altLang="id-ID" sz="2000" dirty="0">
                <a:solidFill>
                  <a:srgbClr val="FAFD00"/>
                </a:solidFill>
              </a:endParaRPr>
            </a:p>
          </p:txBody>
        </p:sp>
      </p:grpSp>
      <p:sp>
        <p:nvSpPr>
          <p:cNvPr id="148492" name="AutoShape 12"/>
          <p:cNvSpPr>
            <a:spLocks noChangeArrowheads="1"/>
          </p:cNvSpPr>
          <p:nvPr/>
        </p:nvSpPr>
        <p:spPr bwMode="auto">
          <a:xfrm>
            <a:off x="2787650" y="1432414"/>
            <a:ext cx="3733800" cy="914400"/>
          </a:xfrm>
          <a:prstGeom prst="leftArrow">
            <a:avLst>
              <a:gd name="adj1" fmla="val 50000"/>
              <a:gd name="adj2" fmla="val 53594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id-ID" sz="1800" b="1" dirty="0" err="1">
                <a:solidFill>
                  <a:schemeClr val="bg1"/>
                </a:solidFill>
              </a:rPr>
              <a:t>Pendanaan</a:t>
            </a:r>
            <a:r>
              <a:rPr lang="en-US" altLang="id-ID" sz="1800" b="1" dirty="0">
                <a:solidFill>
                  <a:schemeClr val="bg1"/>
                </a:solidFill>
              </a:rPr>
              <a:t> (A)</a:t>
            </a:r>
          </a:p>
        </p:txBody>
      </p:sp>
      <p:sp>
        <p:nvSpPr>
          <p:cNvPr id="148493" name="AutoShape 13"/>
          <p:cNvSpPr>
            <a:spLocks noChangeArrowheads="1"/>
          </p:cNvSpPr>
          <p:nvPr/>
        </p:nvSpPr>
        <p:spPr bwMode="auto">
          <a:xfrm>
            <a:off x="2819400" y="2362200"/>
            <a:ext cx="2038350" cy="914400"/>
          </a:xfrm>
          <a:prstGeom prst="leftArrow">
            <a:avLst>
              <a:gd name="adj1" fmla="val 54167"/>
              <a:gd name="adj2" fmla="val 4714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id-ID" sz="1600" dirty="0" err="1">
                <a:solidFill>
                  <a:schemeClr val="bg1"/>
                </a:solidFill>
              </a:rPr>
              <a:t>Laba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ditahan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</a:rPr>
              <a:t>(F)</a:t>
            </a:r>
            <a:endParaRPr lang="en-US" altLang="id-ID" sz="1600" dirty="0">
              <a:solidFill>
                <a:schemeClr val="bg1"/>
              </a:solidFill>
            </a:endParaRP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1228779" y="2143035"/>
            <a:ext cx="1321582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id-ID" sz="2400" dirty="0" err="1">
                <a:solidFill>
                  <a:schemeClr val="tx1"/>
                </a:solidFill>
              </a:rPr>
              <a:t>Investasi</a:t>
            </a:r>
            <a:br>
              <a:rPr lang="en-US" altLang="id-ID" sz="2400" dirty="0">
                <a:solidFill>
                  <a:schemeClr val="tx1"/>
                </a:solidFill>
              </a:rPr>
            </a:br>
            <a:r>
              <a:rPr lang="en-US" altLang="id-ID" sz="2400" dirty="0">
                <a:solidFill>
                  <a:schemeClr val="tx1"/>
                </a:solidFill>
              </a:rPr>
              <a:t>Asset</a:t>
            </a:r>
            <a:br>
              <a:rPr lang="en-US" altLang="id-ID" sz="2400" dirty="0">
                <a:solidFill>
                  <a:schemeClr val="tx1"/>
                </a:solidFill>
              </a:rPr>
            </a:br>
            <a:r>
              <a:rPr lang="en-US" altLang="id-ID" sz="2400" i="1" dirty="0">
                <a:solidFill>
                  <a:schemeClr val="tx1"/>
                </a:solidFill>
              </a:rPr>
              <a:t>(B)</a:t>
            </a:r>
            <a:endParaRPr lang="en-US" altLang="id-ID" sz="2400" dirty="0">
              <a:solidFill>
                <a:schemeClr val="tx1"/>
              </a:solidFill>
            </a:endParaRPr>
          </a:p>
        </p:txBody>
      </p:sp>
      <p:sp>
        <p:nvSpPr>
          <p:cNvPr id="148495" name="AutoShape 15"/>
          <p:cNvSpPr>
            <a:spLocks noChangeArrowheads="1"/>
          </p:cNvSpPr>
          <p:nvPr/>
        </p:nvSpPr>
        <p:spPr bwMode="auto">
          <a:xfrm>
            <a:off x="4495800" y="3048000"/>
            <a:ext cx="2038350" cy="1447800"/>
          </a:xfrm>
          <a:prstGeom prst="rightArrow">
            <a:avLst>
              <a:gd name="adj1" fmla="val 46667"/>
              <a:gd name="adj2" fmla="val 2375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75000"/>
              </a:lnSpc>
            </a:pPr>
            <a:r>
              <a:rPr lang="en-US" altLang="id-ID" sz="1600" dirty="0" err="1">
                <a:solidFill>
                  <a:schemeClr val="bg1"/>
                </a:solidFill>
              </a:rPr>
              <a:t>Dividen</a:t>
            </a:r>
            <a:r>
              <a:rPr lang="en-US" altLang="id-ID" sz="1600" dirty="0">
                <a:solidFill>
                  <a:schemeClr val="bg1"/>
                </a:solidFill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</a:rPr>
              <a:t>bunga</a:t>
            </a:r>
            <a:br>
              <a:rPr lang="en-US" altLang="id-ID" sz="1600" dirty="0">
                <a:solidFill>
                  <a:schemeClr val="bg1"/>
                </a:solidFill>
              </a:rPr>
            </a:br>
            <a:r>
              <a:rPr lang="en-US" altLang="id-ID" sz="1600" dirty="0">
                <a:solidFill>
                  <a:schemeClr val="bg1"/>
                </a:solidFill>
              </a:rPr>
              <a:t>&amp; </a:t>
            </a:r>
            <a:r>
              <a:rPr lang="en-US" altLang="id-ID" sz="1600" dirty="0" err="1">
                <a:solidFill>
                  <a:schemeClr val="bg1"/>
                </a:solidFill>
              </a:rPr>
              <a:t>angsuran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</a:rPr>
              <a:t>(E)</a:t>
            </a: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1066800" y="3429000"/>
            <a:ext cx="14350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altLang="id-ID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Aktiva</a:t>
            </a:r>
            <a:r>
              <a:rPr lang="en-US" altLang="id-I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id-ID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lancar</a:t>
            </a:r>
            <a:endParaRPr lang="en-US" altLang="id-ID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altLang="id-ID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Aktiva</a:t>
            </a:r>
            <a:r>
              <a:rPr lang="en-US" altLang="id-I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id-ID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tetap</a:t>
            </a:r>
            <a:endParaRPr lang="en-US" altLang="id-ID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8497" name="Group 17"/>
          <p:cNvGrpSpPr>
            <a:grpSpLocks/>
          </p:cNvGrpSpPr>
          <p:nvPr/>
        </p:nvGrpSpPr>
        <p:grpSpPr bwMode="auto">
          <a:xfrm>
            <a:off x="6553200" y="1371600"/>
            <a:ext cx="2133600" cy="3657600"/>
            <a:chOff x="4320" y="1008"/>
            <a:chExt cx="1344" cy="2304"/>
          </a:xfrm>
        </p:grpSpPr>
        <p:sp>
          <p:nvSpPr>
            <p:cNvPr id="148498" name="AutoShape 18"/>
            <p:cNvSpPr>
              <a:spLocks noChangeArrowheads="1"/>
            </p:cNvSpPr>
            <p:nvPr/>
          </p:nvSpPr>
          <p:spPr bwMode="auto">
            <a:xfrm flipH="1" flipV="1">
              <a:off x="4320" y="1008"/>
              <a:ext cx="1344" cy="2304"/>
            </a:xfrm>
            <a:prstGeom prst="cube">
              <a:avLst>
                <a:gd name="adj" fmla="val 12194"/>
              </a:avLst>
            </a:prstGeom>
            <a:solidFill>
              <a:srgbClr val="C0FEF9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lnSpc>
                  <a:spcPct val="100000"/>
                </a:lnSpc>
              </a:pPr>
              <a:endParaRPr lang="id-ID" altLang="id-ID" sz="2400">
                <a:solidFill>
                  <a:schemeClr val="bg2"/>
                </a:solidFill>
              </a:endParaRPr>
            </a:p>
          </p:txBody>
        </p:sp>
        <p:sp>
          <p:nvSpPr>
            <p:cNvPr id="148499" name="Text Box 19"/>
            <p:cNvSpPr txBox="1">
              <a:spLocks noChangeArrowheads="1"/>
            </p:cNvSpPr>
            <p:nvPr/>
          </p:nvSpPr>
          <p:spPr bwMode="auto">
            <a:xfrm>
              <a:off x="4506" y="1159"/>
              <a:ext cx="1116" cy="485"/>
            </a:xfrm>
            <a:prstGeom prst="rect">
              <a:avLst/>
            </a:prstGeom>
            <a:solidFill>
              <a:srgbClr val="C0F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id-ID" sz="2000" b="1" dirty="0" err="1">
                  <a:solidFill>
                    <a:schemeClr val="bg2"/>
                  </a:solidFill>
                </a:rPr>
                <a:t>Pendanaan</a:t>
              </a:r>
              <a:endParaRPr lang="en-US" altLang="id-ID" sz="2000" b="1" dirty="0">
                <a:solidFill>
                  <a:schemeClr val="bg2"/>
                </a:solidFill>
              </a:endParaRPr>
            </a:p>
            <a:p>
              <a:pPr algn="ctr">
                <a:lnSpc>
                  <a:spcPct val="100000"/>
                </a:lnSpc>
              </a:pPr>
              <a:endParaRPr lang="en-US" altLang="id-ID" dirty="0">
                <a:solidFill>
                  <a:schemeClr val="bg2"/>
                </a:solidFill>
              </a:endParaRPr>
            </a:p>
          </p:txBody>
        </p:sp>
      </p:grpSp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6911975" y="2349500"/>
            <a:ext cx="223202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id-ID" sz="1800" dirty="0" err="1">
                <a:solidFill>
                  <a:schemeClr val="tx1"/>
                </a:solidFill>
              </a:rPr>
              <a:t>Liabilitas</a:t>
            </a:r>
            <a:r>
              <a:rPr lang="en-US" altLang="id-ID" sz="1800" dirty="0">
                <a:solidFill>
                  <a:schemeClr val="tx1"/>
                </a:solidFill>
              </a:rPr>
              <a:t>: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id-ID" sz="1800" dirty="0">
                <a:solidFill>
                  <a:schemeClr val="tx1"/>
                </a:solidFill>
              </a:rPr>
              <a:t>* </a:t>
            </a:r>
            <a:r>
              <a:rPr lang="en-US" altLang="id-ID" sz="1800" dirty="0" err="1">
                <a:solidFill>
                  <a:schemeClr val="tx1"/>
                </a:solidFill>
              </a:rPr>
              <a:t>Hutang</a:t>
            </a:r>
            <a:r>
              <a:rPr lang="en-US" altLang="id-ID" sz="1800" dirty="0">
                <a:solidFill>
                  <a:schemeClr val="tx1"/>
                </a:solidFill>
              </a:rPr>
              <a:t> </a:t>
            </a:r>
            <a:r>
              <a:rPr lang="en-US" altLang="id-ID" sz="1800" dirty="0"/>
              <a:t>B</a:t>
            </a:r>
            <a:r>
              <a:rPr lang="en-US" altLang="id-ID" sz="1800" dirty="0">
                <a:solidFill>
                  <a:schemeClr val="tx1"/>
                </a:solidFill>
              </a:rPr>
              <a:t>ank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id-ID" sz="1800" dirty="0">
                <a:solidFill>
                  <a:schemeClr val="tx1"/>
                </a:solidFill>
              </a:rPr>
              <a:t>* </a:t>
            </a:r>
            <a:r>
              <a:rPr lang="en-US" altLang="id-ID" sz="1800" dirty="0" err="1">
                <a:solidFill>
                  <a:schemeClr val="tx1"/>
                </a:solidFill>
              </a:rPr>
              <a:t>Hutang</a:t>
            </a:r>
            <a:r>
              <a:rPr lang="en-US" altLang="id-ID" sz="1800" dirty="0">
                <a:solidFill>
                  <a:schemeClr val="tx1"/>
                </a:solidFill>
              </a:rPr>
              <a:t> Supplier</a:t>
            </a:r>
          </a:p>
          <a:p>
            <a:pPr algn="l">
              <a:spcBef>
                <a:spcPct val="50000"/>
              </a:spcBef>
            </a:pPr>
            <a:r>
              <a:rPr lang="en-US" altLang="id-ID" sz="1800" dirty="0"/>
              <a:t>Saham: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id-ID" sz="1800" dirty="0">
                <a:solidFill>
                  <a:schemeClr val="tx1"/>
                </a:solidFill>
              </a:rPr>
              <a:t>*Saham Negara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altLang="id-ID" sz="1600" dirty="0">
              <a:solidFill>
                <a:schemeClr val="tx1"/>
              </a:solidFill>
            </a:endParaRPr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322262" y="4904045"/>
            <a:ext cx="33274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altLang="id-ID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Perusahaan = </a:t>
            </a:r>
            <a:r>
              <a:rPr lang="en-US" altLang="id-ID" sz="24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rangkai</a:t>
            </a:r>
            <a:r>
              <a:rPr lang="en-US" altLang="id-ID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-an </a:t>
            </a:r>
            <a:r>
              <a:rPr lang="en-US" altLang="id-ID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Value Added Activity, </a:t>
            </a:r>
            <a:r>
              <a:rPr lang="en-US" altLang="id-ID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jika</a:t>
            </a:r>
            <a:r>
              <a:rPr lang="en-US" altLang="id-ID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b="1" i="1" dirty="0" err="1">
                <a:solidFill>
                  <a:srgbClr val="00B050"/>
                </a:solidFill>
              </a:rPr>
              <a:t>Pendapatan</a:t>
            </a:r>
            <a:r>
              <a:rPr lang="en-US" altLang="id-ID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&gt; </a:t>
            </a:r>
            <a:r>
              <a:rPr lang="en-US" altLang="id-ID" b="1" i="1" dirty="0">
                <a:solidFill>
                  <a:schemeClr val="accent2"/>
                </a:solidFill>
              </a:rPr>
              <a:t>Cost</a:t>
            </a:r>
            <a:endParaRPr lang="en-US" altLang="id-ID" sz="2400" dirty="0">
              <a:solidFill>
                <a:schemeClr val="bg2"/>
              </a:solidFill>
            </a:endParaRPr>
          </a:p>
        </p:txBody>
      </p:sp>
      <p:sp>
        <p:nvSpPr>
          <p:cNvPr id="148502" name="Rectangle 22"/>
          <p:cNvSpPr>
            <a:spLocks noChangeArrowheads="1"/>
          </p:cNvSpPr>
          <p:nvPr/>
        </p:nvSpPr>
        <p:spPr bwMode="auto">
          <a:xfrm>
            <a:off x="6019800" y="5051424"/>
            <a:ext cx="31242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altLang="id-ID" sz="2000" b="1" i="1" dirty="0">
                <a:solidFill>
                  <a:srgbClr val="FF0000"/>
                </a:solidFill>
              </a:rPr>
              <a:t>Value Added Activity </a:t>
            </a:r>
            <a:r>
              <a:rPr lang="en-US" altLang="id-ID" sz="2000" b="1" i="1" dirty="0" err="1">
                <a:solidFill>
                  <a:srgbClr val="FF0000"/>
                </a:solidFill>
              </a:rPr>
              <a:t>tercip</a:t>
            </a:r>
            <a:r>
              <a:rPr lang="en-US" altLang="id-ID" sz="2000" b="1" i="1" dirty="0">
                <a:solidFill>
                  <a:srgbClr val="FF0000"/>
                </a:solidFill>
              </a:rPr>
              <a:t>-ta: </a:t>
            </a:r>
            <a:r>
              <a:rPr lang="en-US" altLang="id-ID" sz="2200" dirty="0" err="1">
                <a:solidFill>
                  <a:srgbClr val="644A1A"/>
                </a:solidFill>
              </a:rPr>
              <a:t>Karyawan</a:t>
            </a:r>
            <a:r>
              <a:rPr lang="en-US" altLang="id-ID" sz="2200" dirty="0">
                <a:solidFill>
                  <a:srgbClr val="644A1A"/>
                </a:solidFill>
              </a:rPr>
              <a:t>, Supplier, Bank, </a:t>
            </a:r>
            <a:r>
              <a:rPr lang="en-US" altLang="id-ID" sz="2200" dirty="0" err="1">
                <a:solidFill>
                  <a:srgbClr val="644A1A"/>
                </a:solidFill>
              </a:rPr>
              <a:t>Pemegang</a:t>
            </a:r>
            <a:r>
              <a:rPr lang="en-US" altLang="id-ID" sz="2200" dirty="0">
                <a:solidFill>
                  <a:srgbClr val="644A1A"/>
                </a:solidFill>
              </a:rPr>
              <a:t> Saham, Masyarakat &amp; </a:t>
            </a:r>
            <a:r>
              <a:rPr lang="en-US" altLang="id-ID" sz="2200" dirty="0" err="1">
                <a:solidFill>
                  <a:srgbClr val="644A1A"/>
                </a:solidFill>
              </a:rPr>
              <a:t>Pemerintah</a:t>
            </a:r>
            <a:endParaRPr lang="en-US" altLang="id-ID" sz="2200" i="1" dirty="0">
              <a:solidFill>
                <a:srgbClr val="644A1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544B1DB-EEEB-4778-840D-64697D1D9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535"/>
            <a:ext cx="8382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Siklus</a:t>
            </a:r>
            <a:r>
              <a:rPr lang="en-ID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ID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Keuangan</a:t>
            </a:r>
            <a:r>
              <a:rPr lang="en-ID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Perusahaan </a:t>
            </a:r>
          </a:p>
        </p:txBody>
      </p:sp>
    </p:spTree>
    <p:extLst>
      <p:ext uri="{BB962C8B-B14F-4D97-AF65-F5344CB8AC3E}">
        <p14:creationId xmlns:p14="http://schemas.microsoft.com/office/powerpoint/2010/main" val="91090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nimBg="1" autoUpdateAnimBg="0"/>
      <p:bldP spid="148483" grpId="0" animBg="1"/>
      <p:bldP spid="148485" grpId="0" animBg="1" autoUpdateAnimBg="0"/>
      <p:bldP spid="148492" grpId="0" animBg="1" autoUpdateAnimBg="0"/>
      <p:bldP spid="148493" grpId="0" animBg="1" autoUpdateAnimBg="0"/>
      <p:bldP spid="148494" grpId="0" animBg="1" autoUpdateAnimBg="0"/>
      <p:bldP spid="148495" grpId="0" animBg="1" autoUpdateAnimBg="0"/>
      <p:bldP spid="148496" grpId="0" autoUpdateAnimBg="0"/>
      <p:bldP spid="148500" grpId="0" autoUpdateAnimBg="0"/>
      <p:bldP spid="148501" grpId="0" autoUpdateAnimBg="0"/>
      <p:bldP spid="14850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533400" y="3810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Laporan</a:t>
            </a:r>
            <a:r>
              <a:rPr lang="en-ID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ID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Laba</a:t>
            </a:r>
            <a:r>
              <a:rPr lang="en-ID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ID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Rugi</a:t>
            </a:r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75512-61B8-9FDC-6EEF-FAFF9E763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4" y="1334676"/>
            <a:ext cx="8610596" cy="46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747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8350" y="333349"/>
            <a:ext cx="7607300" cy="560387"/>
          </a:xfrm>
          <a:solidFill>
            <a:schemeClr val="bg1"/>
          </a:solidFill>
        </p:spPr>
        <p:txBody>
          <a:bodyPr/>
          <a:lstStyle/>
          <a:p>
            <a:r>
              <a:rPr lang="en-US" sz="400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Volume-Cost-Profit</a:t>
            </a:r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REVENUE - VARIABLE - FIXED = OPERATING</a:t>
            </a:r>
            <a:br>
              <a:rPr 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</a:br>
            <a:r>
              <a:rPr 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                COSTS        </a:t>
            </a:r>
            <a:r>
              <a:rPr lang="en-US" sz="2400" b="1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COSTS</a:t>
            </a:r>
            <a:r>
              <a:rPr 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    INCOME</a:t>
            </a:r>
          </a:p>
          <a:p>
            <a:pPr marL="0" indent="0" algn="ctr">
              <a:buNone/>
            </a:pPr>
            <a:r>
              <a:rPr lang="en-US" alt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[(P X Q) - (VC X q)] - FC = oi</a:t>
            </a:r>
          </a:p>
          <a:p>
            <a:pPr marL="0" indent="0" algn="ctr">
              <a:buNone/>
            </a:pPr>
            <a:endParaRPr lang="en-US" altLang="en-US" sz="2400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altLang="en-US" sz="24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P =Harga </a:t>
            </a:r>
            <a:r>
              <a:rPr lang="en-US" altLang="en-US" sz="2400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jual</a:t>
            </a:r>
            <a:r>
              <a:rPr lang="en-US" altLang="en-US" sz="24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; Q= Vol. </a:t>
            </a:r>
            <a:r>
              <a:rPr lang="en-US" altLang="en-US" sz="2400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penjualan</a:t>
            </a:r>
            <a:endParaRPr lang="en-US" altLang="en-US" sz="2400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altLang="en-US" sz="2400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Vc</a:t>
            </a:r>
            <a:r>
              <a:rPr lang="en-US" altLang="en-US" sz="24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= variable cost; fc= fixed cost</a:t>
            </a:r>
            <a:endParaRPr lang="en-US" altLang="en-US" sz="24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sz="2400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Quantity Break event point (</a:t>
            </a:r>
            <a:r>
              <a:rPr lang="en-US" sz="2400" b="1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bep</a:t>
            </a:r>
            <a:r>
              <a:rPr 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) =&gt; OI = Rp 0</a:t>
            </a:r>
          </a:p>
          <a:p>
            <a:pPr marL="0" indent="0" algn="ctr">
              <a:buNone/>
            </a:pPr>
            <a:r>
              <a:rPr lang="en-US" alt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Q =     </a:t>
            </a:r>
            <a:r>
              <a:rPr lang="en-US" altLang="en-US" sz="2400" b="1" u="sng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FC</a:t>
            </a:r>
          </a:p>
          <a:p>
            <a:pPr marL="0" indent="0" algn="ctr">
              <a:buNone/>
            </a:pPr>
            <a:r>
              <a:rPr lang="en-US" alt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            (P-VC)</a:t>
            </a:r>
          </a:p>
          <a:p>
            <a:pPr marL="0" indent="0" algn="ctr">
              <a:buNone/>
            </a:pPr>
            <a:r>
              <a:rPr 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Target operating income =&gt; Rp 122 </a:t>
            </a:r>
            <a:r>
              <a:rPr lang="en-US" sz="2400" b="1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milyar</a:t>
            </a:r>
            <a:endParaRPr lang="en-US" sz="24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alt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Q =     </a:t>
            </a:r>
            <a:r>
              <a:rPr lang="en-US" altLang="en-US" sz="2400" b="1" u="sng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FC + </a:t>
            </a:r>
            <a:r>
              <a:rPr lang="en-US" altLang="en-US" sz="2400" b="1" u="sng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rp</a:t>
            </a:r>
            <a:r>
              <a:rPr lang="en-US" altLang="en-US" sz="2400" b="1" u="sng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 122 </a:t>
            </a:r>
            <a:r>
              <a:rPr lang="en-US" altLang="en-US" sz="2400" b="1" u="sng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milyar</a:t>
            </a:r>
            <a:endParaRPr lang="en-US" altLang="en-US" sz="2400" b="1" u="sng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altLang="en-US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</a:rPr>
              <a:t>            (P-VC)</a:t>
            </a:r>
          </a:p>
          <a:p>
            <a:pPr marL="0" indent="0" algn="ctr">
              <a:buNone/>
            </a:pPr>
            <a:endParaRPr lang="en-US" sz="24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5765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533400" y="381000"/>
            <a:ext cx="83058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Pengertian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Biaya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 </a:t>
            </a:r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Efektif</a:t>
            </a:r>
            <a:r>
              <a:rPr lang="en-ID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&amp; </a:t>
            </a:r>
            <a:r>
              <a:rPr lang="en-ID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Efisien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4516F-A569-42C1-AC18-D56679067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47353"/>
            <a:ext cx="3569195" cy="2267280"/>
          </a:xfrm>
          <a:prstGeom prst="rect">
            <a:avLst/>
          </a:prstGeom>
        </p:spPr>
      </p:pic>
      <p:pic>
        <p:nvPicPr>
          <p:cNvPr id="1028" name="Picture 4" descr="Differences between Effectiveness and Efficiency - Public Health Notes">
            <a:extLst>
              <a:ext uri="{FF2B5EF4-FFF2-40B4-BE49-F238E27FC236}">
                <a16:creationId xmlns:a16="http://schemas.microsoft.com/office/drawing/2014/main" id="{D6BC38FF-E038-4E4F-BD3D-70BB6194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2047"/>
            <a:ext cx="4572000" cy="28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">
            <a:extLst>
              <a:ext uri="{FF2B5EF4-FFF2-40B4-BE49-F238E27FC236}">
                <a16:creationId xmlns:a16="http://schemas.microsoft.com/office/drawing/2014/main" id="{0E0BD8F2-65BF-48C1-97E0-3BD1E616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1" y="4038600"/>
            <a:ext cx="8177358" cy="1981196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sz="2000" b="1" u="sng" dirty="0" err="1"/>
              <a:t>Biaya</a:t>
            </a:r>
            <a:r>
              <a:rPr lang="en-US" sz="2000" b="1" u="sng" dirty="0"/>
              <a:t> (Cost)</a:t>
            </a:r>
            <a:r>
              <a:rPr lang="en-US" sz="2000" b="1" dirty="0"/>
              <a:t> – </a:t>
            </a:r>
            <a:r>
              <a:rPr lang="en-US" sz="2000" b="1" dirty="0" err="1"/>
              <a:t>pengorbanan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pemanfaatan</a:t>
            </a:r>
            <a:r>
              <a:rPr lang="en-US" sz="2000" b="1" dirty="0"/>
              <a:t> </a:t>
            </a:r>
            <a:r>
              <a:rPr lang="en-US" sz="2000" b="1" dirty="0" err="1"/>
              <a:t>sumber</a:t>
            </a:r>
            <a:r>
              <a:rPr lang="en-US" sz="2000" b="1" dirty="0"/>
              <a:t> </a:t>
            </a:r>
            <a:r>
              <a:rPr lang="en-US" sz="2000" b="1" dirty="0" err="1"/>
              <a:t>daya</a:t>
            </a:r>
            <a:r>
              <a:rPr lang="en-US" sz="2000" b="1" dirty="0"/>
              <a:t> </a:t>
            </a:r>
            <a:r>
              <a:rPr lang="en-US" sz="2000" b="1" dirty="0" err="1"/>
              <a:t>ekonomi</a:t>
            </a:r>
            <a:r>
              <a:rPr lang="en-US" sz="2000" b="1" dirty="0"/>
              <a:t> </a:t>
            </a:r>
            <a:r>
              <a:rPr lang="en-US" sz="2000" b="1" dirty="0" err="1"/>
              <a:t>perusahaan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i="1" u="sng" dirty="0" err="1">
                <a:solidFill>
                  <a:srgbClr val="FF0000"/>
                </a:solidFill>
              </a:rPr>
              <a:t>memperoleh</a:t>
            </a:r>
            <a:r>
              <a:rPr lang="en-US" sz="2000" b="1" i="1" u="sng" dirty="0">
                <a:solidFill>
                  <a:srgbClr val="FF0000"/>
                </a:solidFill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</a:rPr>
              <a:t>laba</a:t>
            </a:r>
            <a:r>
              <a:rPr lang="en-US" sz="2000" b="1" dirty="0"/>
              <a:t>.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timbul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i="1" u="sng" dirty="0" err="1">
                <a:solidFill>
                  <a:srgbClr val="FF0000"/>
                </a:solidFill>
              </a:rPr>
              <a:t>aktivitas</a:t>
            </a:r>
            <a:r>
              <a:rPr lang="en-US" sz="2000" i="1" u="sng" dirty="0">
                <a:solidFill>
                  <a:srgbClr val="FF0000"/>
                </a:solidFill>
              </a:rPr>
              <a:t> </a:t>
            </a:r>
            <a:r>
              <a:rPr lang="en-US" sz="2000" i="1" u="sng" dirty="0" err="1">
                <a:solidFill>
                  <a:srgbClr val="FF0000"/>
                </a:solidFill>
              </a:rPr>
              <a:t>penggunaan</a:t>
            </a:r>
            <a:r>
              <a:rPr lang="en-US" sz="2000" i="1" u="sng" dirty="0">
                <a:solidFill>
                  <a:srgbClr val="FF0000"/>
                </a:solidFill>
              </a:rPr>
              <a:t> </a:t>
            </a:r>
            <a:r>
              <a:rPr lang="en-US" sz="2000" i="1" u="sng" dirty="0" err="1">
                <a:solidFill>
                  <a:srgbClr val="FF0000"/>
                </a:solidFill>
              </a:rPr>
              <a:t>sumber</a:t>
            </a:r>
            <a:r>
              <a:rPr lang="en-US" sz="2000" i="1" u="sng" dirty="0">
                <a:solidFill>
                  <a:srgbClr val="FF0000"/>
                </a:solidFill>
              </a:rPr>
              <a:t> </a:t>
            </a:r>
            <a:r>
              <a:rPr lang="en-US" sz="2000" i="1" u="sng" dirty="0" err="1">
                <a:solidFill>
                  <a:srgbClr val="FF0000"/>
                </a:solidFill>
              </a:rPr>
              <a:t>daya</a:t>
            </a:r>
            <a:r>
              <a:rPr lang="en-US" sz="2000" i="1" u="sng" dirty="0">
                <a:solidFill>
                  <a:srgbClr val="FF0000"/>
                </a:solidFill>
              </a:rPr>
              <a:t>. </a:t>
            </a:r>
          </a:p>
          <a:p>
            <a:pPr algn="just">
              <a:lnSpc>
                <a:spcPct val="160000"/>
              </a:lnSpc>
            </a:pPr>
            <a:r>
              <a:rPr lang="en-US" sz="2000" dirty="0" err="1"/>
              <a:t>Laba</a:t>
            </a:r>
            <a:r>
              <a:rPr lang="en-US" sz="2000" dirty="0"/>
              <a:t> = </a:t>
            </a:r>
            <a:r>
              <a:rPr lang="en-US" sz="2000" dirty="0" err="1"/>
              <a:t>Pendapatan</a:t>
            </a:r>
            <a:r>
              <a:rPr lang="en-US" sz="2000" dirty="0"/>
              <a:t> – total </a:t>
            </a:r>
            <a:r>
              <a:rPr lang="en-US" sz="2000" dirty="0" err="1"/>
              <a:t>biaya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41800760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0099"/>
      </a:hlink>
      <a:folHlink>
        <a:srgbClr val="000000"/>
      </a:folHlink>
    </a:clrScheme>
    <a:fontScheme name="movnglnc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Office\Templates\1033\Company Handbook.pot</Template>
  <TotalTime>12669</TotalTime>
  <Pages>43</Pages>
  <Words>1234</Words>
  <Application>Microsoft Office PowerPoint</Application>
  <PresentationFormat>On-screen Show (4:3)</PresentationFormat>
  <Paragraphs>229</Paragraphs>
  <Slides>33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Berlin Sans FB Demi</vt:lpstr>
      <vt:lpstr>Comic Sans MS</vt:lpstr>
      <vt:lpstr>PT Serif</vt:lpstr>
      <vt:lpstr>Roboto</vt:lpstr>
      <vt:lpstr>Tahoma</vt:lpstr>
      <vt:lpstr>Times New Roman</vt:lpstr>
      <vt:lpstr>Wingdings</vt:lpstr>
      <vt:lpstr>movnglnc</vt:lpstr>
      <vt:lpstr>GALLERY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Volume-Cost-Profit</vt:lpstr>
      <vt:lpstr>PowerPoint Presentation</vt:lpstr>
      <vt:lpstr>PowerPoint Presentation</vt:lpstr>
      <vt:lpstr>PowerPoint Presentation</vt:lpstr>
      <vt:lpstr>Volume-Cost-Profit</vt:lpstr>
      <vt:lpstr>PowerPoint Presentation</vt:lpstr>
      <vt:lpstr>Menciptakan Nilai Tambah</vt:lpstr>
      <vt:lpstr>Perencanaan (Pengertian)</vt:lpstr>
      <vt:lpstr>Perencanaan (Unsur)</vt:lpstr>
      <vt:lpstr>Budget Perusahaan</vt:lpstr>
      <vt:lpstr>PowerPoint Presentation</vt:lpstr>
      <vt:lpstr>PowerPoint Presentation</vt:lpstr>
      <vt:lpstr>Pemeliharaan TM</vt:lpstr>
      <vt:lpstr>Panen &amp; Pengangkutan</vt:lpstr>
      <vt:lpstr>PowerPoint Presentation</vt:lpstr>
      <vt:lpstr>Pemeliharaan PKS</vt:lpstr>
      <vt:lpstr>Pemeliharaan PKS</vt:lpstr>
      <vt:lpstr>Pemeliharaan PKS</vt:lpstr>
      <vt:lpstr>Pemeliharaan PKS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Taufiq Hidayat</dc:creator>
  <cp:lastModifiedBy>Taufiq</cp:lastModifiedBy>
  <cp:revision>1595</cp:revision>
  <cp:lastPrinted>1999-09-16T17:08:20Z</cp:lastPrinted>
  <dcterms:created xsi:type="dcterms:W3CDTF">1997-03-28T18:03:02Z</dcterms:created>
  <dcterms:modified xsi:type="dcterms:W3CDTF">2022-09-04T01:30:37Z</dcterms:modified>
</cp:coreProperties>
</file>